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4" r:id="rId2"/>
  </p:sldMasterIdLst>
  <p:notesMasterIdLst>
    <p:notesMasterId r:id="rId81"/>
  </p:notesMasterIdLst>
  <p:sldIdLst>
    <p:sldId id="260" r:id="rId3"/>
    <p:sldId id="275" r:id="rId4"/>
    <p:sldId id="266" r:id="rId5"/>
    <p:sldId id="257" r:id="rId6"/>
    <p:sldId id="258" r:id="rId7"/>
    <p:sldId id="276" r:id="rId8"/>
    <p:sldId id="272" r:id="rId9"/>
    <p:sldId id="336" r:id="rId10"/>
    <p:sldId id="273" r:id="rId11"/>
    <p:sldId id="291" r:id="rId12"/>
    <p:sldId id="337" r:id="rId13"/>
    <p:sldId id="274" r:id="rId14"/>
    <p:sldId id="303" r:id="rId15"/>
    <p:sldId id="304" r:id="rId16"/>
    <p:sldId id="306" r:id="rId17"/>
    <p:sldId id="307" r:id="rId18"/>
    <p:sldId id="305" r:id="rId19"/>
    <p:sldId id="338" r:id="rId20"/>
    <p:sldId id="261" r:id="rId21"/>
    <p:sldId id="339" r:id="rId22"/>
    <p:sldId id="340" r:id="rId23"/>
    <p:sldId id="341" r:id="rId24"/>
    <p:sldId id="277" r:id="rId25"/>
    <p:sldId id="278" r:id="rId26"/>
    <p:sldId id="267" r:id="rId27"/>
    <p:sldId id="342" r:id="rId28"/>
    <p:sldId id="329" r:id="rId29"/>
    <p:sldId id="331" r:id="rId30"/>
    <p:sldId id="343" r:id="rId31"/>
    <p:sldId id="351" r:id="rId32"/>
    <p:sldId id="281" r:id="rId33"/>
    <p:sldId id="282" r:id="rId34"/>
    <p:sldId id="283" r:id="rId35"/>
    <p:sldId id="284" r:id="rId36"/>
    <p:sldId id="285" r:id="rId37"/>
    <p:sldId id="280" r:id="rId38"/>
    <p:sldId id="344" r:id="rId39"/>
    <p:sldId id="287" r:id="rId40"/>
    <p:sldId id="288" r:id="rId41"/>
    <p:sldId id="289" r:id="rId42"/>
    <p:sldId id="290" r:id="rId43"/>
    <p:sldId id="286" r:id="rId44"/>
    <p:sldId id="345" r:id="rId45"/>
    <p:sldId id="297" r:id="rId46"/>
    <p:sldId id="298" r:id="rId47"/>
    <p:sldId id="292" r:id="rId48"/>
    <p:sldId id="294" r:id="rId49"/>
    <p:sldId id="295" r:id="rId50"/>
    <p:sldId id="296" r:id="rId51"/>
    <p:sldId id="346" r:id="rId52"/>
    <p:sldId id="299" r:id="rId53"/>
    <p:sldId id="300" r:id="rId54"/>
    <p:sldId id="301" r:id="rId55"/>
    <p:sldId id="347" r:id="rId56"/>
    <p:sldId id="311" r:id="rId57"/>
    <p:sldId id="312" r:id="rId58"/>
    <p:sldId id="350" r:id="rId59"/>
    <p:sldId id="313" r:id="rId60"/>
    <p:sldId id="318" r:id="rId61"/>
    <p:sldId id="319" r:id="rId62"/>
    <p:sldId id="320" r:id="rId63"/>
    <p:sldId id="321" r:id="rId64"/>
    <p:sldId id="322" r:id="rId65"/>
    <p:sldId id="310" r:id="rId66"/>
    <p:sldId id="348" r:id="rId67"/>
    <p:sldId id="324" r:id="rId68"/>
    <p:sldId id="325" r:id="rId69"/>
    <p:sldId id="326" r:id="rId70"/>
    <p:sldId id="327" r:id="rId71"/>
    <p:sldId id="328" r:id="rId72"/>
    <p:sldId id="323" r:id="rId73"/>
    <p:sldId id="349" r:id="rId74"/>
    <p:sldId id="315" r:id="rId75"/>
    <p:sldId id="316" r:id="rId76"/>
    <p:sldId id="314" r:id="rId77"/>
    <p:sldId id="264" r:id="rId78"/>
    <p:sldId id="279" r:id="rId79"/>
    <p:sldId id="263" r:id="rId80"/>
  </p:sldIdLst>
  <p:sldSz cx="12192000" cy="6858000"/>
  <p:notesSz cx="6858000" cy="9144000"/>
  <p:embeddedFontLst>
    <p:embeddedFont>
      <p:font typeface="Segoe UI" panose="020B0502040204020203" pitchFamily="34" charset="0"/>
      <p:regular r:id="rId82"/>
      <p:bold r:id="rId83"/>
      <p:italic r:id="rId84"/>
      <p:boldItalic r:id="rId85"/>
    </p:embeddedFont>
    <p:embeddedFont>
      <p:font typeface="Segoe UI Light" panose="020B0502040204020203" pitchFamily="34" charset="0"/>
      <p:regular r:id="rId86"/>
      <p:italic r:id="rId87"/>
    </p:embeddedFont>
    <p:embeddedFont>
      <p:font typeface="Calibri Light" panose="020F0302020204030204" pitchFamily="34" charset="0"/>
      <p:regular r:id="rId88"/>
      <p:italic r:id="rId89"/>
    </p:embeddedFont>
    <p:embeddedFont>
      <p:font typeface="Calibri" panose="020F0502020204030204" pitchFamily="34" charset="0"/>
      <p:regular r:id="rId90"/>
      <p:bold r:id="rId91"/>
      <p:italic r:id="rId92"/>
      <p:boldItalic r:id="rId93"/>
    </p:embeddedFont>
    <p:embeddedFont>
      <p:font typeface="Consolas" panose="020B0609020204030204" pitchFamily="49" charset="0"/>
      <p:regular r:id="rId94"/>
      <p:bold r:id="rId95"/>
      <p:italic r:id="rId96"/>
      <p:boldItalic r:id="rId97"/>
    </p:embeddedFont>
    <p:embeddedFont>
      <p:font typeface="Arial Black" panose="020B0A04020102020204" pitchFamily="34" charset="0"/>
      <p:bold r:id="rId98"/>
    </p:embeddedFont>
    <p:embeddedFont>
      <p:font typeface="Arial Unicode MS" panose="020B0604020202020204" pitchFamily="34" charset="-128"/>
      <p:regular r:id="rId99"/>
    </p:embeddedFont>
    <p:embeddedFont>
      <p:font typeface="Rabiohead" panose="020B0604020202020204" charset="0"/>
      <p:regular r:id="rId100"/>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82E1"/>
    <a:srgbClr val="0072C5"/>
    <a:srgbClr val="93D1FF"/>
    <a:srgbClr val="0594FF"/>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88" autoAdjust="0"/>
    <p:restoredTop sz="94660"/>
  </p:normalViewPr>
  <p:slideViewPr>
    <p:cSldViewPr snapToGrid="0" showGuides="1">
      <p:cViewPr varScale="1">
        <p:scale>
          <a:sx n="56" d="100"/>
          <a:sy n="56" d="100"/>
        </p:scale>
        <p:origin x="72" y="4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3.fntdata"/><Relationship Id="rId89" Type="http://schemas.openxmlformats.org/officeDocument/2006/relationships/font" Target="fonts/font8.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font" Target="fonts/font6.fntdata"/><Relationship Id="rId102"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fntdata"/><Relationship Id="rId90" Type="http://schemas.openxmlformats.org/officeDocument/2006/relationships/font" Target="fonts/font9.fntdata"/><Relationship Id="rId95"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font" Target="fonts/font4.fntdata"/><Relationship Id="rId93" Type="http://schemas.openxmlformats.org/officeDocument/2006/relationships/font" Target="fonts/font12.fntdata"/><Relationship Id="rId98"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font" Target="fonts/font18.fntdata"/><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6.fntdata"/><Relationship Id="rId10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6" Type="http://schemas.openxmlformats.org/officeDocument/2006/relationships/image" Target="../media/image77.wmf"/><Relationship Id="rId5" Type="http://schemas.openxmlformats.org/officeDocument/2006/relationships/image" Target="../media/image76.wmf"/><Relationship Id="rId4" Type="http://schemas.openxmlformats.org/officeDocument/2006/relationships/image" Target="../media/image7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8595D-823D-4C13-AB03-2A799184915F}" type="datetimeFigureOut">
              <a:rPr lang="es-ES" smtClean="0"/>
              <a:t>07/06/2015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FE2D7-9CB1-440F-9723-FCBAAF2E974A}" type="slidenum">
              <a:rPr lang="es-ES" smtClean="0"/>
              <a:t>‹Nº›</a:t>
            </a:fld>
            <a:endParaRPr lang="es-ES"/>
          </a:p>
        </p:txBody>
      </p:sp>
    </p:spTree>
    <p:extLst>
      <p:ext uri="{BB962C8B-B14F-4D97-AF65-F5344CB8AC3E}">
        <p14:creationId xmlns:p14="http://schemas.microsoft.com/office/powerpoint/2010/main" val="2448375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COTS</a:t>
            </a:r>
            <a:r>
              <a:rPr lang="en-US" baseline="0" dirty="0" smtClean="0"/>
              <a:t> or Commercial Off The Shelf software is a prebuilt application.  The architecture of the application determines its flexibility.  Often times when government agencies look to COTS applications they are looking to fit a specific business need.  A COTS product may fit part of the need, but if it doesn’t often times the agency will have to change its procedures to fit the need.</a:t>
            </a:r>
          </a:p>
          <a:p>
            <a:endParaRPr lang="en-US" baseline="0" dirty="0" smtClean="0"/>
          </a:p>
          <a:p>
            <a:r>
              <a:rPr lang="en-US" baseline="0" dirty="0" smtClean="0"/>
              <a:t>Custom Development on the other hand allows the creation of applications that are built to solve a particular problem or use case.  However, custom development requires the software developer or customer to maintain and build out each individual component.</a:t>
            </a:r>
          </a:p>
          <a:p>
            <a:endParaRPr lang="en-US" baseline="0" dirty="0" smtClean="0"/>
          </a:p>
          <a:p>
            <a:r>
              <a:rPr lang="en-US" baseline="0" dirty="0" smtClean="0"/>
              <a:t>Dynamics CRM or the </a:t>
            </a:r>
            <a:r>
              <a:rPr lang="en-US" baseline="0" dirty="0" err="1" smtClean="0"/>
              <a:t>xRM</a:t>
            </a:r>
            <a:r>
              <a:rPr lang="en-US" baseline="0" dirty="0" smtClean="0"/>
              <a:t> platform provides a set of pre-built components and provides the ability to extend the system further through both configuration and code.</a:t>
            </a:r>
          </a:p>
          <a:p>
            <a:endParaRPr lang="en-US" baseline="0" dirty="0" smtClean="0"/>
          </a:p>
          <a:p>
            <a:r>
              <a:rPr lang="en-US" dirty="0" smtClean="0"/>
              <a:t>When it comes to flexibility, custom code is by far the most flexible.</a:t>
            </a:r>
            <a:endParaRPr lang="en-US" baseline="0" dirty="0" smtClean="0"/>
          </a:p>
          <a:p>
            <a:endParaRPr lang="en-US" baseline="0" dirty="0" smtClean="0"/>
          </a:p>
          <a:p>
            <a:r>
              <a:rPr lang="en-US" baseline="0" dirty="0" smtClean="0"/>
              <a:t>However, the time required to make changes in custom code can take a long period of time.  If it was a COTS application, you have to wait on the development cycle of the other company, which may incur other charges, such as heavy maintenance fees.  Dynamics CRM requires extremely little time because it allows you to make changes through configuration.</a:t>
            </a:r>
          </a:p>
          <a:p>
            <a:endParaRPr lang="en-US" baseline="0" dirty="0" smtClean="0"/>
          </a:p>
          <a:p>
            <a:pPr defTabSz="951583">
              <a:spcAft>
                <a:spcPts val="347"/>
              </a:spcAft>
            </a:pPr>
            <a:r>
              <a:rPr lang="en-US" baseline="0" dirty="0" smtClean="0"/>
              <a:t>Organizations go through a lot of transformation and re-organization, Dynamics CRM allows you to quickly adapt to those changes through configuration, greatly increasing the ability to meet changing objectives.</a:t>
            </a:r>
            <a:endParaRPr lang="en-US" dirty="0"/>
          </a:p>
        </p:txBody>
      </p:sp>
      <p:sp>
        <p:nvSpPr>
          <p:cNvPr id="4" name="Header Placeholder 3"/>
          <p:cNvSpPr>
            <a:spLocks noGrp="1"/>
          </p:cNvSpPr>
          <p:nvPr>
            <p:ph type="hdr" sz="quarter" idx="10"/>
          </p:nvPr>
        </p:nvSpPr>
        <p:spPr/>
        <p:txBody>
          <a:bodyPr/>
          <a:lstStyle/>
          <a:p>
            <a:r>
              <a:rPr lang="en-US" smtClean="0"/>
              <a:t>Microsoft Dynamics</a:t>
            </a:r>
            <a:endParaRPr lang="en-US" dirty="0"/>
          </a:p>
        </p:txBody>
      </p:sp>
      <p:sp>
        <p:nvSpPr>
          <p:cNvPr id="5" name="Footer Placeholder 4"/>
          <p:cNvSpPr>
            <a:spLocks noGrp="1"/>
          </p:cNvSpPr>
          <p:nvPr>
            <p:ph type="ftr" sz="quarter" idx="11"/>
          </p:nvPr>
        </p:nvSpPr>
        <p:spPr/>
        <p:txBody>
          <a:bodyPr/>
          <a:lstStyle/>
          <a:p>
            <a:pPr defTabSz="93256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56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9A2D5FD-468A-4F0B-8037-9D01ADC87099}" type="datetime1">
              <a:rPr lang="en-US" smtClean="0"/>
              <a:t>6/7/2015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6215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288" y="1681163"/>
            <a:ext cx="6321425" cy="3556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6889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To illustrate the concept of agility of SaaS – new </a:t>
            </a:r>
            <a:r>
              <a:rPr lang="en-AU" dirty="0" err="1" smtClean="0"/>
              <a:t>PowerBI</a:t>
            </a:r>
            <a:r>
              <a:rPr lang="en-AU" dirty="0" smtClean="0"/>
              <a:t> preview connecting to CRM</a:t>
            </a:r>
            <a:r>
              <a:rPr lang="en-AU" baseline="0" dirty="0" smtClean="0"/>
              <a:t> to visualize data</a:t>
            </a:r>
          </a:p>
          <a:p>
            <a:endParaRPr lang="en-AU" baseline="0" dirty="0" smtClean="0"/>
          </a:p>
          <a:p>
            <a:r>
              <a:rPr lang="en-AU" dirty="0" smtClean="0"/>
              <a:t>Scheduled Refreshes of CRM Online OData feeds should be coming with next Power BI release.</a:t>
            </a:r>
            <a:endParaRPr lang="en-AU" dirty="0"/>
          </a:p>
        </p:txBody>
      </p:sp>
      <p:sp>
        <p:nvSpPr>
          <p:cNvPr id="4" name="Header Placeholder 3"/>
          <p:cNvSpPr>
            <a:spLocks noGrp="1"/>
          </p:cNvSpPr>
          <p:nvPr>
            <p:ph type="hdr" sz="quarter" idx="10"/>
          </p:nvPr>
        </p:nvSpPr>
        <p:spPr/>
        <p:txBody>
          <a:bodyPr/>
          <a:lstStyle/>
          <a:p>
            <a:r>
              <a:rPr lang="en-US" smtClean="0">
                <a:latin typeface="Segoe UI"/>
              </a:rPr>
              <a:t>Microsoft Dynamics</a:t>
            </a:r>
            <a:endParaRPr lang="en-US" dirty="0">
              <a:latin typeface="Segoe UI"/>
            </a:endParaRPr>
          </a:p>
        </p:txBody>
      </p:sp>
      <p:sp>
        <p:nvSpPr>
          <p:cNvPr id="5" name="Date Placeholder 4"/>
          <p:cNvSpPr>
            <a:spLocks noGrp="1"/>
          </p:cNvSpPr>
          <p:nvPr>
            <p:ph type="dt" sz="quarter" idx="11"/>
          </p:nvPr>
        </p:nvSpPr>
        <p:spPr/>
        <p:txBody>
          <a:bodyPr/>
          <a:lstStyle/>
          <a:p>
            <a:fld id="{A75ECE61-BA8E-481E-88AC-A55716EFCF3C}" type="datetime1">
              <a:rPr lang="en-US" smtClean="0">
                <a:latin typeface="Segoe UI"/>
              </a:rPr>
              <a:t>6/7/2015</a:t>
            </a:fld>
            <a:endParaRPr lang="en-US" dirty="0">
              <a:latin typeface="Segoe UI"/>
            </a:endParaRPr>
          </a:p>
        </p:txBody>
      </p:sp>
      <p:sp>
        <p:nvSpPr>
          <p:cNvPr id="6" name="Footer Placeholder 5"/>
          <p:cNvSpPr>
            <a:spLocks noGrp="1"/>
          </p:cNvSpPr>
          <p:nvPr>
            <p:ph type="ftr" sz="quarter" idx="12"/>
          </p:nvPr>
        </p:nvSpPr>
        <p:spPr/>
        <p:txBody>
          <a:bodyPr/>
          <a:lstStyle/>
          <a:p>
            <a:endParaRPr lang="en-US" sz="500" dirty="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980CB99-47E3-46F4-AAEB-3919FBEFC014}" type="slidenum">
              <a:rPr lang="en-US" smtClean="0">
                <a:latin typeface="Segoe UI" pitchFamily="34" charset="0"/>
              </a:rPr>
              <a:pPr/>
              <a:t>47</a:t>
            </a:fld>
            <a:endParaRPr lang="en-US" dirty="0">
              <a:latin typeface="Segoe UI" pitchFamily="34" charset="0"/>
            </a:endParaRPr>
          </a:p>
        </p:txBody>
      </p:sp>
    </p:spTree>
    <p:extLst>
      <p:ext uri="{BB962C8B-B14F-4D97-AF65-F5344CB8AC3E}">
        <p14:creationId xmlns:p14="http://schemas.microsoft.com/office/powerpoint/2010/main" val="1686409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But completion does not stand still and can also utilize some of the services </a:t>
            </a:r>
          </a:p>
          <a:p>
            <a:r>
              <a:rPr lang="en-AU" dirty="0" smtClean="0"/>
              <a:t>Hence the urgency</a:t>
            </a:r>
            <a:endParaRPr lang="en-AU" dirty="0"/>
          </a:p>
        </p:txBody>
      </p:sp>
      <p:sp>
        <p:nvSpPr>
          <p:cNvPr id="4" name="Header Placeholder 3"/>
          <p:cNvSpPr>
            <a:spLocks noGrp="1"/>
          </p:cNvSpPr>
          <p:nvPr>
            <p:ph type="hdr" sz="quarter" idx="10"/>
          </p:nvPr>
        </p:nvSpPr>
        <p:spPr/>
        <p:txBody>
          <a:bodyPr/>
          <a:lstStyle/>
          <a:p>
            <a:r>
              <a:rPr lang="en-US" smtClean="0">
                <a:latin typeface="Segoe UI"/>
              </a:rPr>
              <a:t>Microsoft Dynamics</a:t>
            </a:r>
            <a:endParaRPr lang="en-US" dirty="0">
              <a:latin typeface="Segoe UI"/>
            </a:endParaRPr>
          </a:p>
        </p:txBody>
      </p:sp>
      <p:sp>
        <p:nvSpPr>
          <p:cNvPr id="5" name="Date Placeholder 4"/>
          <p:cNvSpPr>
            <a:spLocks noGrp="1"/>
          </p:cNvSpPr>
          <p:nvPr>
            <p:ph type="dt" sz="quarter" idx="11"/>
          </p:nvPr>
        </p:nvSpPr>
        <p:spPr/>
        <p:txBody>
          <a:bodyPr/>
          <a:lstStyle/>
          <a:p>
            <a:fld id="{A75ECE61-BA8E-481E-88AC-A55716EFCF3C}" type="datetime1">
              <a:rPr lang="en-US" smtClean="0">
                <a:latin typeface="Segoe UI"/>
              </a:rPr>
              <a:t>6/7/2015</a:t>
            </a:fld>
            <a:endParaRPr lang="en-US" dirty="0">
              <a:latin typeface="Segoe UI"/>
            </a:endParaRPr>
          </a:p>
        </p:txBody>
      </p:sp>
      <p:sp>
        <p:nvSpPr>
          <p:cNvPr id="6" name="Footer Placeholder 5"/>
          <p:cNvSpPr>
            <a:spLocks noGrp="1"/>
          </p:cNvSpPr>
          <p:nvPr>
            <p:ph type="ftr" sz="quarter" idx="12"/>
          </p:nvPr>
        </p:nvSpPr>
        <p:spPr/>
        <p:txBody>
          <a:bodyPr/>
          <a:lstStyle/>
          <a:p>
            <a:endParaRPr lang="en-US" sz="500" dirty="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980CB99-47E3-46F4-AAEB-3919FBEFC014}" type="slidenum">
              <a:rPr lang="en-US" smtClean="0">
                <a:latin typeface="Segoe UI" pitchFamily="34" charset="0"/>
              </a:rPr>
              <a:pPr/>
              <a:t>48</a:t>
            </a:fld>
            <a:endParaRPr lang="en-US" dirty="0">
              <a:latin typeface="Segoe UI" pitchFamily="34" charset="0"/>
            </a:endParaRPr>
          </a:p>
        </p:txBody>
      </p:sp>
    </p:spTree>
    <p:extLst>
      <p:ext uri="{BB962C8B-B14F-4D97-AF65-F5344CB8AC3E}">
        <p14:creationId xmlns:p14="http://schemas.microsoft.com/office/powerpoint/2010/main" val="1817644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fecha 3"/>
          <p:cNvSpPr>
            <a:spLocks noGrp="1"/>
          </p:cNvSpPr>
          <p:nvPr>
            <p:ph type="dt" idx="10"/>
          </p:nvPr>
        </p:nvSpPr>
        <p:spPr/>
        <p:txBody>
          <a:bodyPr/>
          <a:lstStyle/>
          <a:p>
            <a:fld id="{0B225DDE-66A0-41F6-A95C-39907185297E}" type="datetime1">
              <a:rPr lang="en-US" smtClean="0"/>
              <a:t>6/7/2015</a:t>
            </a:fld>
            <a:endParaRPr lang="en-US"/>
          </a:p>
        </p:txBody>
      </p:sp>
      <p:sp>
        <p:nvSpPr>
          <p:cNvPr id="5" name="Marcador de número de diapositiva 4"/>
          <p:cNvSpPr>
            <a:spLocks noGrp="1"/>
          </p:cNvSpPr>
          <p:nvPr>
            <p:ph type="sldNum" sz="quarter" idx="11"/>
          </p:nvPr>
        </p:nvSpPr>
        <p:spPr/>
        <p:txBody>
          <a:bodyPr/>
          <a:lstStyle/>
          <a:p>
            <a:fld id="{B4008EB6-D09E-4580-8CD6-DDB14511944F}" type="slidenum">
              <a:rPr lang="en-US" smtClean="0"/>
              <a:t>51</a:t>
            </a:fld>
            <a:endParaRPr lang="en-US" dirty="0"/>
          </a:p>
        </p:txBody>
      </p:sp>
      <p:sp>
        <p:nvSpPr>
          <p:cNvPr id="6" name="Marcador de encabezado 5"/>
          <p:cNvSpPr>
            <a:spLocks noGrp="1"/>
          </p:cNvSpPr>
          <p:nvPr>
            <p:ph type="hdr" sz="quarter" idx="12"/>
          </p:nvPr>
        </p:nvSpPr>
        <p:spPr/>
        <p:txBody>
          <a:bodyPr/>
          <a:lstStyle/>
          <a:p>
            <a:r>
              <a:rPr lang="en-US" smtClean="0"/>
              <a:t>Microsoft Office</a:t>
            </a:r>
            <a:endParaRPr lang="en-US" dirty="0"/>
          </a:p>
        </p:txBody>
      </p:sp>
      <p:sp>
        <p:nvSpPr>
          <p:cNvPr id="7" name="Marcador de pie de página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67849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A566EB-8EEF-4C7A-81F8-BEA9A807F07F}" type="datetime1">
              <a:rPr lang="en-US" smtClean="0">
                <a:solidFill>
                  <a:prstClr val="black"/>
                </a:solidFill>
              </a:rPr>
              <a:pPr/>
              <a:t>6/7/2015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599604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Microsoft Dynamics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8E5A2FA-09D3-48EC-A5C8-23110F3FFEC3}" type="datetime1">
              <a:rPr lang="en-US" smtClean="0"/>
              <a:t>6/7/2015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985707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a:prstGeom prst="rect">
            <a:avLst/>
          </a:prstGeom>
        </p:spPr>
      </p:sp>
      <p:sp>
        <p:nvSpPr>
          <p:cNvPr id="3" name="Notes Placeholder 2"/>
          <p:cNvSpPr>
            <a:spLocks noGrp="1"/>
          </p:cNvSpPr>
          <p:nvPr>
            <p:ph type="body" idx="1"/>
          </p:nvPr>
        </p:nvSpPr>
        <p:spPr>
          <a:xfrm>
            <a:off x="702310" y="4421823"/>
            <a:ext cx="5618480" cy="4189095"/>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320789" y="8842029"/>
            <a:ext cx="700685" cy="465455"/>
          </a:xfrm>
          <a:prstGeom prst="rect">
            <a:avLst/>
          </a:prstGeom>
        </p:spPr>
        <p:txBody>
          <a:bodyPr/>
          <a:lstStyle/>
          <a:p>
            <a:fld id="{EC87E0CF-87F6-4B58-B8B8-DCAB2DAAF3CA}" type="slidenum">
              <a:rPr lang="en-US" smtClean="0">
                <a:solidFill>
                  <a:prstClr val="black"/>
                </a:solidFill>
              </a:rPr>
              <a:pPr/>
              <a:t>58</a:t>
            </a:fld>
            <a:endParaRPr lang="en-US" dirty="0">
              <a:solidFill>
                <a:prstClr val="black"/>
              </a:solidFill>
            </a:endParaRPr>
          </a:p>
        </p:txBody>
      </p:sp>
      <p:sp>
        <p:nvSpPr>
          <p:cNvPr id="12" name="Date Placeholder 11"/>
          <p:cNvSpPr>
            <a:spLocks noGrp="1"/>
          </p:cNvSpPr>
          <p:nvPr>
            <p:ph type="dt" idx="14"/>
          </p:nvPr>
        </p:nvSpPr>
        <p:spPr/>
        <p:txBody>
          <a:bodyPr/>
          <a:lstStyle/>
          <a:p>
            <a:fld id="{64DAA8B1-71E0-4ED8-9A80-C398012240B1}" type="datetime8">
              <a:rPr lang="en-US" smtClean="0">
                <a:solidFill>
                  <a:prstClr val="black"/>
                </a:solidFill>
              </a:rPr>
              <a:pPr/>
              <a:t>6/7/2015 8:31 PM</a:t>
            </a:fld>
            <a:endParaRPr lang="en-US" dirty="0">
              <a:solidFill>
                <a:prstClr val="black"/>
              </a:solidFill>
            </a:endParaRPr>
          </a:p>
        </p:txBody>
      </p:sp>
      <p:sp>
        <p:nvSpPr>
          <p:cNvPr id="13" name="Footer Placeholder 12"/>
          <p:cNvSpPr>
            <a:spLocks noGrp="1"/>
          </p:cNvSpPr>
          <p:nvPr>
            <p:ph type="ftr" sz="quarter" idx="15"/>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solidFill>
                <a:prstClr val="black"/>
              </a:solidFill>
            </a:endParaRPr>
          </a:p>
        </p:txBody>
      </p:sp>
    </p:spTree>
    <p:extLst>
      <p:ext uri="{BB962C8B-B14F-4D97-AF65-F5344CB8AC3E}">
        <p14:creationId xmlns:p14="http://schemas.microsoft.com/office/powerpoint/2010/main" val="3750903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Email</a:t>
            </a:r>
            <a:r>
              <a:rPr lang="en-US" baseline="0" dirty="0" smtClean="0"/>
              <a:t> is key</a:t>
            </a:r>
          </a:p>
          <a:p>
            <a:r>
              <a:rPr lang="en-US" baseline="0" dirty="0" smtClean="0"/>
              <a:t>Mobility is key</a:t>
            </a:r>
            <a:endParaRPr lang="en-US" dirty="0"/>
          </a:p>
        </p:txBody>
      </p:sp>
      <p:sp>
        <p:nvSpPr>
          <p:cNvPr id="4" name="Slide Number Placeholder 3"/>
          <p:cNvSpPr>
            <a:spLocks noGrp="1"/>
          </p:cNvSpPr>
          <p:nvPr>
            <p:ph type="sldNum" sz="quarter" idx="10"/>
          </p:nvPr>
        </p:nvSpPr>
        <p:spPr/>
        <p:txBody>
          <a:bodyPr/>
          <a:lstStyle/>
          <a:p>
            <a:fld id="{F5FA694C-05FF-4E50-88C8-341D73CCEF1A}"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3063646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this slide template as a transition between agenda items or segments of your presentation.</a:t>
            </a:r>
          </a:p>
          <a:p>
            <a:r>
              <a:rPr lang="en-US" baseline="0" dirty="0" smtClean="0"/>
              <a:t>Insert </a:t>
            </a:r>
            <a:r>
              <a:rPr lang="en-US" b="1" baseline="0" dirty="0" smtClean="0"/>
              <a:t>New Slide &gt; SECTION </a:t>
            </a:r>
            <a:r>
              <a:rPr lang="en-US" baseline="0" dirty="0" smtClean="0"/>
              <a:t>for different photography.</a:t>
            </a:r>
          </a:p>
        </p:txBody>
      </p:sp>
      <p:sp>
        <p:nvSpPr>
          <p:cNvPr id="4" name="Header Placeholder 3"/>
          <p:cNvSpPr>
            <a:spLocks noGrp="1"/>
          </p:cNvSpPr>
          <p:nvPr>
            <p:ph type="hdr" sz="quarter" idx="10"/>
          </p:nvPr>
        </p:nvSpPr>
        <p:spPr/>
        <p:txBody>
          <a:bodyPr/>
          <a:lstStyle/>
          <a:p>
            <a:r>
              <a:rPr lang="en-US" dirty="0" smtClean="0"/>
              <a:t>Microsoft Dynamics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674F88A-941E-4353-8AC1-09B22710FD60}" type="datetime1">
              <a:rPr lang="en-US" smtClean="0"/>
              <a:t>6/7/2015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115171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37"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latin typeface="Segoe UI" pitchFamily="34" charset="0"/>
                <a:ea typeface="+mn-ea"/>
                <a:cs typeface="+mn-cs"/>
              </a:rPr>
              <a:t>Core content bullet</a:t>
            </a:r>
            <a:r>
              <a:rPr lang="en-US" sz="900" b="1" kern="1200" baseline="0" dirty="0" smtClean="0">
                <a:solidFill>
                  <a:schemeClr val="tx1"/>
                </a:solidFill>
                <a:latin typeface="Segoe UI" pitchFamily="34" charset="0"/>
                <a:ea typeface="+mn-ea"/>
                <a:cs typeface="+mn-cs"/>
              </a:rPr>
              <a:t> slide</a:t>
            </a:r>
            <a:endParaRPr lang="en-US" dirty="0"/>
          </a:p>
        </p:txBody>
      </p:sp>
      <p:sp>
        <p:nvSpPr>
          <p:cNvPr id="4" name="Header Placeholder 3"/>
          <p:cNvSpPr>
            <a:spLocks noGrp="1"/>
          </p:cNvSpPr>
          <p:nvPr>
            <p:ph type="hdr" sz="quarter" idx="10"/>
          </p:nvPr>
        </p:nvSpPr>
        <p:spPr/>
        <p:txBody>
          <a:bodyPr/>
          <a:lstStyle/>
          <a:p>
            <a:r>
              <a:rPr lang="en-US" dirty="0" smtClean="0"/>
              <a:t>Microsoft Dynamics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602B57F-F3AE-4A88-B645-94853799FFD4}" type="datetime1">
              <a:rPr lang="en-US" smtClean="0"/>
              <a:t>6/7/2015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2344543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mn-lt"/>
              </a:rPr>
              <a:t>The</a:t>
            </a:r>
            <a:r>
              <a:rPr lang="en-US" sz="1200" baseline="0" dirty="0" smtClean="0">
                <a:latin typeface="+mn-lt"/>
              </a:rPr>
              <a:t> CRM solar system</a:t>
            </a:r>
            <a:endParaRPr lang="en-US" sz="1200" dirty="0" smtClean="0">
              <a:latin typeface="+mn-lt"/>
            </a:endParaRPr>
          </a:p>
        </p:txBody>
      </p:sp>
      <p:sp>
        <p:nvSpPr>
          <p:cNvPr id="4" name="Header Placeholder 3"/>
          <p:cNvSpPr>
            <a:spLocks noGrp="1"/>
          </p:cNvSpPr>
          <p:nvPr>
            <p:ph type="hdr" sz="quarter" idx="10"/>
          </p:nvPr>
        </p:nvSpPr>
        <p:spPr>
          <a:xfrm>
            <a:off x="0" y="0"/>
            <a:ext cx="2971800" cy="457200"/>
          </a:xfrm>
          <a:prstGeom prst="rect">
            <a:avLst/>
          </a:prstGeom>
        </p:spPr>
        <p:txBody>
          <a:bodyPr/>
          <a:lstStyle/>
          <a:p>
            <a:pPr defTabSz="1088105"/>
            <a:r>
              <a:rPr sz="2200">
                <a:solidFill>
                  <a:prstClr val="black"/>
                </a:solidFill>
              </a:rPr>
              <a:t>Microsoft Dynamics</a:t>
            </a:r>
            <a:endParaRPr sz="2200" dirty="0">
              <a:solidFill>
                <a:prstClr val="black"/>
              </a:solidFill>
            </a:endParaRPr>
          </a:p>
        </p:txBody>
      </p:sp>
      <p:sp>
        <p:nvSpPr>
          <p:cNvPr id="5" name="Date Placeholder 4"/>
          <p:cNvSpPr>
            <a:spLocks noGrp="1"/>
          </p:cNvSpPr>
          <p:nvPr>
            <p:ph type="dt" sz="quarter" idx="11"/>
          </p:nvPr>
        </p:nvSpPr>
        <p:spPr>
          <a:xfrm>
            <a:off x="3884613" y="0"/>
            <a:ext cx="2971800" cy="457200"/>
          </a:xfrm>
          <a:prstGeom prst="rect">
            <a:avLst/>
          </a:prstGeom>
        </p:spPr>
        <p:txBody>
          <a:bodyPr/>
          <a:lstStyle/>
          <a:p>
            <a:pPr defTabSz="1088105"/>
            <a:fld id="{0674BCBC-FE1E-4538-980B-18F5BF2FC0CB}" type="datetime1">
              <a:rPr lang="en-US" sz="2200" smtClean="0">
                <a:solidFill>
                  <a:prstClr val="black"/>
                </a:solidFill>
                <a:latin typeface="Segoe UI"/>
              </a:rPr>
              <a:pPr defTabSz="1088105"/>
              <a:t>6/7/2015</a:t>
            </a:fld>
            <a:endParaRPr lang="en-US" sz="2200">
              <a:solidFill>
                <a:prstClr val="black"/>
              </a:solidFill>
              <a:latin typeface="Segoe UI"/>
            </a:endParaRPr>
          </a:p>
        </p:txBody>
      </p:sp>
      <p:sp>
        <p:nvSpPr>
          <p:cNvPr id="6" name="Footer Placeholder 5"/>
          <p:cNvSpPr>
            <a:spLocks noGrp="1"/>
          </p:cNvSpPr>
          <p:nvPr>
            <p:ph type="ftr" sz="quarter" idx="12"/>
          </p:nvPr>
        </p:nvSpPr>
        <p:spPr>
          <a:xfrm>
            <a:off x="0" y="8686800"/>
            <a:ext cx="5920740" cy="355964"/>
          </a:xfrm>
          <a:prstGeom prst="rect">
            <a:avLst/>
          </a:prstGeom>
        </p:spPr>
        <p:txBody>
          <a:bodyPr/>
          <a:lstStyle/>
          <a:p>
            <a:pPr defTabSz="1088105"/>
            <a:r>
              <a:rPr lang="en-US" sz="500" dirty="0">
                <a:solidFill>
                  <a:srgbClr val="000000"/>
                </a:solidFill>
                <a:latin typeface="Segoe UI"/>
              </a:rPr>
              <a:t>© 2012 Microsoft Corporation. All rights reserved. Microsoft, Windows  and other product names are or may be registered trademarks and/or trademarks in the U.S. and/or other countries.</a:t>
            </a:r>
          </a:p>
          <a:p>
            <a:pPr defTabSz="1088105"/>
            <a:r>
              <a:rPr lang="en-US" sz="500" dirty="0">
                <a:solidFill>
                  <a:srgbClr val="000000"/>
                </a:solidFill>
                <a:latin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z="500" dirty="0">
                <a:solidFill>
                  <a:srgbClr val="000000"/>
                </a:solidFill>
                <a:latin typeface="Segoe UI"/>
              </a:rPr>
            </a:br>
            <a:r>
              <a:rPr lang="en-US" sz="500" dirty="0">
                <a:solidFill>
                  <a:srgbClr val="000000"/>
                </a:solidFill>
                <a:latin typeface="Segoe UI"/>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980CB99-47E3-46F4-AAEB-3919FBEFC014}"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826223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Multi- Lingual</a:t>
            </a:r>
            <a:r>
              <a:rPr lang="en-US" baseline="0" dirty="0" smtClean="0"/>
              <a:t> Support – Only Parature supported language will be supported here.</a:t>
            </a:r>
          </a:p>
          <a:p>
            <a:pPr marL="171450" indent="-171450">
              <a:buFontTx/>
              <a:buChar char="-"/>
            </a:pPr>
            <a:r>
              <a:rPr lang="en-US" baseline="0" dirty="0" smtClean="0"/>
              <a:t>Automatic Search based on entity attributes – Only text, multi line text and lookup attributes are supported.</a:t>
            </a:r>
            <a:endParaRPr lang="en-US" dirty="0"/>
          </a:p>
        </p:txBody>
      </p:sp>
      <p:sp>
        <p:nvSpPr>
          <p:cNvPr id="4" name="Slide Number Placeholder 3"/>
          <p:cNvSpPr>
            <a:spLocks noGrp="1"/>
          </p:cNvSpPr>
          <p:nvPr>
            <p:ph type="sldNum" sz="quarter" idx="10"/>
          </p:nvPr>
        </p:nvSpPr>
        <p:spPr/>
        <p:txBody>
          <a:bodyPr/>
          <a:lstStyle/>
          <a:p>
            <a:fld id="{5B7E09EE-6568-45E1-9964-642A24E37570}" type="slidenum">
              <a:rPr lang="en-US" smtClean="0"/>
              <a:t>73</a:t>
            </a:fld>
            <a:endParaRPr lang="en-US"/>
          </a:p>
        </p:txBody>
      </p:sp>
    </p:spTree>
    <p:extLst>
      <p:ext uri="{BB962C8B-B14F-4D97-AF65-F5344CB8AC3E}">
        <p14:creationId xmlns:p14="http://schemas.microsoft.com/office/powerpoint/2010/main" val="992728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7E09EE-6568-45E1-9964-642A24E37570}" type="slidenum">
              <a:rPr lang="en-US" smtClean="0"/>
              <a:t>74</a:t>
            </a:fld>
            <a:endParaRPr lang="en-US"/>
          </a:p>
        </p:txBody>
      </p:sp>
    </p:spTree>
    <p:extLst>
      <p:ext uri="{BB962C8B-B14F-4D97-AF65-F5344CB8AC3E}">
        <p14:creationId xmlns:p14="http://schemas.microsoft.com/office/powerpoint/2010/main" val="3307050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37"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Microsoft Dynamics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602B57F-F3AE-4A88-B645-94853799FFD4}" type="datetime1">
              <a:rPr lang="en-US" smtClean="0"/>
              <a:t>6/7/2015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171290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37"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Microsoft Dynamics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602B57F-F3AE-4A88-B645-94853799FFD4}" type="datetime1">
              <a:rPr lang="en-US" smtClean="0"/>
              <a:t>6/7/2015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335125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EF58230-F347-47C0-9AF5-C8CEC7A68683}" type="datetime1">
              <a:rPr lang="en-US" smtClean="0"/>
              <a:t>6/7/2015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31</a:t>
            </a:fld>
            <a:endParaRPr lang="en-US" dirty="0"/>
          </a:p>
        </p:txBody>
      </p:sp>
    </p:spTree>
    <p:extLst>
      <p:ext uri="{BB962C8B-B14F-4D97-AF65-F5344CB8AC3E}">
        <p14:creationId xmlns:p14="http://schemas.microsoft.com/office/powerpoint/2010/main" val="4153793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EF58230-F347-47C0-9AF5-C8CEC7A68683}" type="datetime1">
              <a:rPr lang="en-US" smtClean="0"/>
              <a:t>6/7/2015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32</a:t>
            </a:fld>
            <a:endParaRPr lang="en-US" dirty="0"/>
          </a:p>
        </p:txBody>
      </p:sp>
    </p:spTree>
    <p:extLst>
      <p:ext uri="{BB962C8B-B14F-4D97-AF65-F5344CB8AC3E}">
        <p14:creationId xmlns:p14="http://schemas.microsoft.com/office/powerpoint/2010/main" val="3011033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9572E9-885B-D045-A839-FCC818245263}" type="slidenum">
              <a:rPr lang="en-US" smtClean="0"/>
              <a:t>38</a:t>
            </a:fld>
            <a:endParaRPr lang="en-US" dirty="0"/>
          </a:p>
        </p:txBody>
      </p:sp>
    </p:spTree>
    <p:extLst>
      <p:ext uri="{BB962C8B-B14F-4D97-AF65-F5344CB8AC3E}">
        <p14:creationId xmlns:p14="http://schemas.microsoft.com/office/powerpoint/2010/main" val="2061449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9572E9-885B-D045-A839-FCC818245263}" type="slidenum">
              <a:rPr lang="en-US" smtClean="0"/>
              <a:t>39</a:t>
            </a:fld>
            <a:endParaRPr lang="en-US" dirty="0"/>
          </a:p>
        </p:txBody>
      </p:sp>
    </p:spTree>
    <p:extLst>
      <p:ext uri="{BB962C8B-B14F-4D97-AF65-F5344CB8AC3E}">
        <p14:creationId xmlns:p14="http://schemas.microsoft.com/office/powerpoint/2010/main" val="3614820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Server &amp; Tools Business</a:t>
            </a:r>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76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6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208224-8D9E-4093-AAD0-274EDEF23CD2}" type="datetime1">
              <a:rPr lang="en-US" smtClean="0">
                <a:solidFill>
                  <a:prstClr val="black"/>
                </a:solidFill>
              </a:rPr>
              <a:pPr/>
              <a:t>6/7/2015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807735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unch">
    <p:bg>
      <p:bgPr>
        <a:gradFill>
          <a:gsLst>
            <a:gs pos="40000">
              <a:srgbClr val="0594FF"/>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40" y="3292949"/>
            <a:ext cx="3110219" cy="4448071"/>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31521" y="1030977"/>
            <a:ext cx="8128958" cy="2709652"/>
          </a:xfrm>
          <a:prstGeom prst="rect">
            <a:avLst/>
          </a:prstGeom>
          <a:effectLst>
            <a:glow rad="508000">
              <a:schemeClr val="bg1">
                <a:alpha val="60000"/>
              </a:schemeClr>
            </a:glow>
          </a:effectLst>
        </p:spPr>
      </p:pic>
      <p:sp>
        <p:nvSpPr>
          <p:cNvPr id="12" name="CuadroTexto 11"/>
          <p:cNvSpPr txBox="1"/>
          <p:nvPr userDrawn="1"/>
        </p:nvSpPr>
        <p:spPr>
          <a:xfrm>
            <a:off x="3060441" y="5516984"/>
            <a:ext cx="8901404" cy="923330"/>
          </a:xfrm>
          <a:prstGeom prst="rect">
            <a:avLst/>
          </a:prstGeom>
          <a:noFill/>
        </p:spPr>
        <p:txBody>
          <a:bodyPr wrap="square" rtlCol="0">
            <a:spAutoFit/>
          </a:bodyPr>
          <a:lstStyle/>
          <a:p>
            <a:pPr algn="r"/>
            <a:r>
              <a:rPr lang="en-US" sz="5400" dirty="0" smtClean="0">
                <a:solidFill>
                  <a:schemeClr val="bg1"/>
                </a:solidFill>
                <a:latin typeface="Rabiohead" panose="00000400000000000000" pitchFamily="2" charset="0"/>
              </a:rPr>
              <a:t>Madrid, 9 y 10</a:t>
            </a:r>
            <a:r>
              <a:rPr lang="en-US" sz="5400" baseline="0" dirty="0" smtClean="0">
                <a:solidFill>
                  <a:schemeClr val="bg1"/>
                </a:solidFill>
                <a:latin typeface="Rabiohead" panose="00000400000000000000" pitchFamily="2" charset="0"/>
              </a:rPr>
              <a:t> de </a:t>
            </a:r>
            <a:r>
              <a:rPr lang="en-US" sz="5400" baseline="0" dirty="0" err="1" smtClean="0">
                <a:solidFill>
                  <a:schemeClr val="bg1"/>
                </a:solidFill>
                <a:latin typeface="Rabiohead" panose="00000400000000000000" pitchFamily="2" charset="0"/>
              </a:rPr>
              <a:t>junio</a:t>
            </a:r>
            <a:r>
              <a:rPr lang="en-US" sz="5400" baseline="0" dirty="0" smtClean="0">
                <a:solidFill>
                  <a:schemeClr val="bg1"/>
                </a:solidFill>
                <a:latin typeface="Rabiohead" panose="00000400000000000000" pitchFamily="2" charset="0"/>
              </a:rPr>
              <a:t> de 2015</a:t>
            </a:r>
            <a:endParaRPr lang="es-ES" sz="5400" dirty="0">
              <a:solidFill>
                <a:schemeClr val="bg1"/>
              </a:solidFill>
              <a:latin typeface="Rabiohead" panose="00000400000000000000" pitchFamily="2" charset="0"/>
            </a:endParaRPr>
          </a:p>
        </p:txBody>
      </p:sp>
    </p:spTree>
    <p:extLst>
      <p:ext uri="{BB962C8B-B14F-4D97-AF65-F5344CB8AC3E}">
        <p14:creationId xmlns:p14="http://schemas.microsoft.com/office/powerpoint/2010/main" val="190936472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uthor 2">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28709664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ponsors">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3030"/>
          <a:stretch/>
        </p:blipFill>
        <p:spPr>
          <a:xfrm>
            <a:off x="1584158" y="446809"/>
            <a:ext cx="9023684" cy="5964382"/>
          </a:xfrm>
          <a:prstGeom prst="rect">
            <a:avLst/>
          </a:prstGeom>
        </p:spPr>
      </p:pic>
    </p:spTree>
    <p:extLst>
      <p:ext uri="{BB962C8B-B14F-4D97-AF65-F5344CB8AC3E}">
        <p14:creationId xmlns:p14="http://schemas.microsoft.com/office/powerpoint/2010/main" val="29454568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userDrawn="1">
          <p15:clr>
            <a:srgbClr val="FBAE40"/>
          </p15:clr>
        </p15:guide>
        <p15:guide id="4" pos="37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ponsors-Fin">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3030"/>
          <a:stretch/>
        </p:blipFill>
        <p:spPr>
          <a:xfrm>
            <a:off x="2197266" y="1704110"/>
            <a:ext cx="7797468" cy="5153890"/>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1845" y="126358"/>
            <a:ext cx="4828310" cy="1609436"/>
          </a:xfrm>
          <a:prstGeom prst="rect">
            <a:avLst/>
          </a:prstGeom>
          <a:effectLst>
            <a:glow rad="508000">
              <a:schemeClr val="bg1">
                <a:alpha val="60000"/>
              </a:schemeClr>
            </a:glow>
          </a:effectLst>
        </p:spPr>
      </p:pic>
    </p:spTree>
    <p:extLst>
      <p:ext uri="{BB962C8B-B14F-4D97-AF65-F5344CB8AC3E}">
        <p14:creationId xmlns:p14="http://schemas.microsoft.com/office/powerpoint/2010/main" val="19071142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p15:clr>
            <a:srgbClr val="FBAE40"/>
          </p15:clr>
        </p15:guide>
        <p15:guide id="4" pos="37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6101" y="228607"/>
            <a:ext cx="11161444" cy="609398"/>
          </a:xfrm>
        </p:spPr>
        <p:txBody>
          <a:bodyPr/>
          <a:lstStyle>
            <a:lvl1pPr>
              <a:defRPr/>
            </a:lvl1pPr>
          </a:lstStyle>
          <a:p>
            <a:r>
              <a:rPr lang="en-US" smtClean="0"/>
              <a:t>Click to edit Master title style</a:t>
            </a:r>
            <a:endParaRPr lang="en-US" dirty="0"/>
          </a:p>
        </p:txBody>
      </p:sp>
      <p:sp>
        <p:nvSpPr>
          <p:cNvPr id="3" name="Footer Placeholder 2"/>
          <p:cNvSpPr>
            <a:spLocks noGrp="1"/>
          </p:cNvSpPr>
          <p:nvPr>
            <p:ph type="ftr" sz="quarter" idx="10"/>
          </p:nvPr>
        </p:nvSpPr>
        <p:spPr>
          <a:xfrm>
            <a:off x="150884" y="6581313"/>
            <a:ext cx="3861807" cy="184666"/>
          </a:xfrm>
          <a:prstGeom prst="rect">
            <a:avLst/>
          </a:prstGeom>
        </p:spPr>
        <p:txBody>
          <a:bodyPr/>
          <a:lstStyle/>
          <a:p>
            <a:r>
              <a:rPr lang="en-US" smtClean="0"/>
              <a:t>Microsoft Confidential</a:t>
            </a:r>
            <a:endParaRPr lang="en-US" dirty="0"/>
          </a:p>
        </p:txBody>
      </p:sp>
      <p:sp>
        <p:nvSpPr>
          <p:cNvPr id="4" name="Slide Number Placeholder 3"/>
          <p:cNvSpPr>
            <a:spLocks noGrp="1"/>
          </p:cNvSpPr>
          <p:nvPr>
            <p:ph type="sldNum" sz="quarter" idx="11"/>
          </p:nvPr>
        </p:nvSpPr>
        <p:spPr>
          <a:xfrm>
            <a:off x="11220198" y="6581313"/>
            <a:ext cx="820952" cy="184666"/>
          </a:xfrm>
          <a:prstGeom prst="rect">
            <a:avLst/>
          </a:prstGeom>
        </p:spPr>
        <p:txBody>
          <a:bodyPr/>
          <a:lstStyle/>
          <a:p>
            <a:fld id="{71F47D9D-8D60-4698-A495-89D102E182A2}" type="slidenum">
              <a:rPr/>
              <a:pPr/>
              <a:t>‹Nº›</a:t>
            </a:fld>
            <a:endParaRPr dirty="0"/>
          </a:p>
        </p:txBody>
      </p:sp>
    </p:spTree>
    <p:extLst>
      <p:ext uri="{BB962C8B-B14F-4D97-AF65-F5344CB8AC3E}">
        <p14:creationId xmlns:p14="http://schemas.microsoft.com/office/powerpoint/2010/main" val="42284669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016009" y="2616203"/>
            <a:ext cx="10906762" cy="1514228"/>
          </a:xfrm>
          <a:noFill/>
        </p:spPr>
        <p:txBody>
          <a:bodyPr tIns="93215" bIns="93215" anchor="t" anchorCtr="0"/>
          <a:lstStyle>
            <a:lvl1pPr>
              <a:defRPr sz="9600" spc="-133"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22734521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9852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sz="1961"/>
            </a:lvl3pPr>
            <a:lvl4pPr marL="448107" indent="0">
              <a:buNone/>
              <a:defRPr sz="1765"/>
            </a:lvl4pPr>
            <a:lvl5pPr marL="6721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08645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7" cy="813816"/>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41431" y="6047053"/>
            <a:ext cx="3041484" cy="705009"/>
          </a:xfrm>
          <a:prstGeom prst="rect">
            <a:avLst/>
          </a:prstGeom>
        </p:spPr>
      </p:pic>
      <p:cxnSp>
        <p:nvCxnSpPr>
          <p:cNvPr id="8" name="Straight Connector 7"/>
          <p:cNvCxnSpPr/>
          <p:nvPr userDrawn="1"/>
        </p:nvCxnSpPr>
        <p:spPr>
          <a:xfrm>
            <a:off x="10182915" y="6061335"/>
            <a:ext cx="0" cy="730918"/>
          </a:xfrm>
          <a:prstGeom prst="line">
            <a:avLst/>
          </a:prstGeom>
          <a:ln w="12700" cap="rnd" cmpd="sng">
            <a:solidFill>
              <a:srgbClr val="DC3C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878082"/>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‹Nº›</a:t>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7" cy="813816"/>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41431" y="6047053"/>
            <a:ext cx="3041484" cy="705009"/>
          </a:xfrm>
          <a:prstGeom prst="rect">
            <a:avLst/>
          </a:prstGeom>
        </p:spPr>
      </p:pic>
      <p:cxnSp>
        <p:nvCxnSpPr>
          <p:cNvPr id="10" name="Straight Connector 9"/>
          <p:cNvCxnSpPr/>
          <p:nvPr userDrawn="1"/>
        </p:nvCxnSpPr>
        <p:spPr>
          <a:xfrm>
            <a:off x="10182915" y="6061335"/>
            <a:ext cx="0" cy="730918"/>
          </a:xfrm>
          <a:prstGeom prst="line">
            <a:avLst/>
          </a:prstGeom>
          <a:ln w="12700" cap="rnd" cmpd="sng">
            <a:solidFill>
              <a:srgbClr val="DC3C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760332"/>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Generic Text">
    <p:spTree>
      <p:nvGrpSpPr>
        <p:cNvPr id="1" name=""/>
        <p:cNvGrpSpPr/>
        <p:nvPr/>
      </p:nvGrpSpPr>
      <p:grpSpPr>
        <a:xfrm>
          <a:off x="0" y="0"/>
          <a:ext cx="0" cy="0"/>
          <a:chOff x="0" y="0"/>
          <a:chExt cx="0" cy="0"/>
        </a:xfrm>
      </p:grpSpPr>
      <p:sp>
        <p:nvSpPr>
          <p:cNvPr id="2" name="Title 1"/>
          <p:cNvSpPr>
            <a:spLocks noGrp="1"/>
          </p:cNvSpPr>
          <p:nvPr>
            <p:ph type="title"/>
          </p:nvPr>
        </p:nvSpPr>
        <p:spPr>
          <a:xfrm>
            <a:off x="306919" y="274638"/>
            <a:ext cx="11578166" cy="1143000"/>
          </a:xfrm>
          <a:prstGeom prst="rect">
            <a:avLst/>
          </a:prstGeom>
        </p:spPr>
        <p:txBody>
          <a:bodyPr vert="horz"/>
          <a:lstStyle>
            <a:lvl1pPr algn="l">
              <a:defRPr sz="5400">
                <a:solidFill>
                  <a:srgbClr val="0072C6"/>
                </a:solidFill>
                <a:latin typeface="Segoe Pro Display Light"/>
                <a:cs typeface="Segoe Pro Display Light"/>
              </a:defRPr>
            </a:lvl1pPr>
          </a:lstStyle>
          <a:p>
            <a:r>
              <a:rPr lang="en-US" dirty="0" smtClean="0"/>
              <a:t>Click to edit Master title style</a:t>
            </a:r>
            <a:endParaRPr lang="en-US" dirty="0"/>
          </a:p>
        </p:txBody>
      </p:sp>
      <p:sp>
        <p:nvSpPr>
          <p:cNvPr id="4" name="Content Placeholder 2"/>
          <p:cNvSpPr>
            <a:spLocks noGrp="1"/>
          </p:cNvSpPr>
          <p:nvPr>
            <p:ph idx="1" hasCustomPrompt="1"/>
          </p:nvPr>
        </p:nvSpPr>
        <p:spPr>
          <a:xfrm>
            <a:off x="306917" y="1435100"/>
            <a:ext cx="11578168" cy="4740275"/>
          </a:xfrm>
          <a:prstGeom prst="rect">
            <a:avLst/>
          </a:prstGeom>
        </p:spPr>
        <p:txBody>
          <a:bodyPr/>
          <a:lstStyle>
            <a:lvl1pPr marL="0" indent="0">
              <a:spcBef>
                <a:spcPts val="1200"/>
              </a:spcBef>
              <a:spcAft>
                <a:spcPts val="1000"/>
              </a:spcAft>
              <a:buClr>
                <a:srgbClr val="0983AD"/>
              </a:buClr>
              <a:buSzPct val="80000"/>
              <a:buFont typeface="Arial"/>
              <a:buNone/>
              <a:tabLst/>
              <a:defRPr sz="2400" baseline="0">
                <a:latin typeface="Segoe Pro Light"/>
                <a:cs typeface="Segoe Pro Light"/>
              </a:defRPr>
            </a:lvl1pPr>
            <a:lvl2pPr marL="800100" indent="-342900">
              <a:buClr>
                <a:schemeClr val="accent1"/>
              </a:buClr>
              <a:buSzPct val="70000"/>
              <a:buFont typeface="Arial"/>
              <a:buChar char="•"/>
              <a:defRPr sz="2000">
                <a:latin typeface="Segoe Pro Display Light"/>
                <a:cs typeface="Segoe Pro Display Light"/>
              </a:defRPr>
            </a:lvl2pPr>
            <a:lvl3pPr marL="914400" indent="0">
              <a:buClr>
                <a:srgbClr val="0983AD"/>
              </a:buClr>
              <a:buSzPct val="80000"/>
              <a:buFont typeface="Arial"/>
              <a:buNone/>
              <a:defRPr sz="1800">
                <a:latin typeface="Segoe Pro Display Light"/>
                <a:cs typeface="Segoe Pro Display Light"/>
              </a:defRPr>
            </a:lvl3pPr>
            <a:lvl4pPr marL="1600200" indent="-228600">
              <a:buClr>
                <a:srgbClr val="0983AD"/>
              </a:buClr>
              <a:buFont typeface="Lucida Grande"/>
              <a:buChar char="›"/>
              <a:defRPr sz="2400"/>
            </a:lvl4pPr>
            <a:lvl5pPr marL="2057400" indent="-228600">
              <a:buClr>
                <a:srgbClr val="0983AD"/>
              </a:buClr>
              <a:buFont typeface="Lucida Grande"/>
              <a:buChar char="›"/>
              <a:defRPr sz="2400"/>
            </a:lvl5pPr>
          </a:lstStyle>
          <a:p>
            <a:r>
              <a:rPr lang="en-US" dirty="0" smtClean="0"/>
              <a:t>Subject text</a:t>
            </a:r>
          </a:p>
          <a:p>
            <a:r>
              <a:rPr lang="en-US" dirty="0" smtClean="0">
                <a:solidFill>
                  <a:srgbClr val="005BAA"/>
                </a:solidFill>
              </a:rPr>
              <a:t>Click to edit Text.</a:t>
            </a:r>
          </a:p>
          <a:p>
            <a:pPr marL="800100" lvl="1" indent="-342900">
              <a:buClr>
                <a:schemeClr val="accent1"/>
              </a:buClr>
              <a:buFont typeface="Arial"/>
              <a:buChar char="•"/>
            </a:pPr>
            <a:r>
              <a:rPr lang="en-US" dirty="0" smtClean="0"/>
              <a:t>Bullet 1.</a:t>
            </a:r>
          </a:p>
          <a:p>
            <a:pPr marL="800100" lvl="1" indent="-342900">
              <a:buFont typeface="Arial"/>
              <a:buChar char="•"/>
            </a:pPr>
            <a:r>
              <a:rPr lang="en-US" dirty="0" smtClean="0"/>
              <a:t>Bullet 2.</a:t>
            </a:r>
          </a:p>
          <a:p>
            <a:endParaRPr lang="en-US" dirty="0"/>
          </a:p>
        </p:txBody>
      </p:sp>
    </p:spTree>
    <p:extLst>
      <p:ext uri="{BB962C8B-B14F-4D97-AF65-F5344CB8AC3E}">
        <p14:creationId xmlns:p14="http://schemas.microsoft.com/office/powerpoint/2010/main" val="1854871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Section">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2766218"/>
            <a:ext cx="10515600" cy="1325563"/>
          </a:xfrm>
          <a:noFill/>
        </p:spPr>
        <p:txBody>
          <a:bodyPr>
            <a:noAutofit/>
          </a:bodyPr>
          <a:lstStyle>
            <a:lvl1pPr algn="ctr">
              <a:defRPr sz="6000" b="0">
                <a:solidFill>
                  <a:schemeClr val="bg1"/>
                </a:solidFill>
                <a:latin typeface="Segoe UI Light" panose="020B0502040204020203" pitchFamily="34" charset="0"/>
                <a:cs typeface="Segoe UI Light" panose="020B0502040204020203" pitchFamily="34" charset="0"/>
              </a:defRPr>
            </a:lvl1pPr>
          </a:lstStyle>
          <a:p>
            <a:r>
              <a:rPr lang="es-ES" dirty="0" smtClean="0"/>
              <a:t>Haga clic para modificar el estilo de título del patrón</a:t>
            </a:r>
            <a:endParaRPr lang="es-ES" dirty="0"/>
          </a:p>
        </p:txBody>
      </p:sp>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9367001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userDrawn="1">
          <p15:clr>
            <a:srgbClr val="FBAE40"/>
          </p15:clr>
        </p15:guide>
        <p15:guide id="2" orient="horz" pos="2160" userDrawn="1">
          <p15:clr>
            <a:srgbClr val="FBAE40"/>
          </p15:clr>
        </p15:guide>
        <p15:guide id="3"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98605"/>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0"/>
            <a:ext cx="5396365" cy="2813078"/>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‹Nº›</a:t>
            </a:fld>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7" cy="813816"/>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41431" y="6047053"/>
            <a:ext cx="3041484" cy="705009"/>
          </a:xfrm>
          <a:prstGeom prst="rect">
            <a:avLst/>
          </a:prstGeom>
        </p:spPr>
      </p:pic>
      <p:cxnSp>
        <p:nvCxnSpPr>
          <p:cNvPr id="11" name="Straight Connector 10"/>
          <p:cNvCxnSpPr/>
          <p:nvPr userDrawn="1"/>
        </p:nvCxnSpPr>
        <p:spPr>
          <a:xfrm>
            <a:off x="10182915" y="6061335"/>
            <a:ext cx="0" cy="730918"/>
          </a:xfrm>
          <a:prstGeom prst="line">
            <a:avLst/>
          </a:prstGeom>
          <a:ln w="12700" cap="rnd" cmpd="sng">
            <a:solidFill>
              <a:srgbClr val="DC3C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31552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lor Non-bulleted tex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69239" y="6566933"/>
            <a:ext cx="3859607" cy="364224"/>
          </a:xfrm>
          <a:prstGeom prst="rect">
            <a:avLst/>
          </a:prstGeom>
        </p:spPr>
        <p:txBody>
          <a:bodyPr/>
          <a:lstStyle/>
          <a:p>
            <a:r>
              <a:rPr lang="en-US" smtClean="0"/>
              <a:t>Microsoft Confidential</a:t>
            </a:r>
            <a:endParaRPr lang="en-US" dirty="0"/>
          </a:p>
        </p:txBody>
      </p:sp>
      <p:sp>
        <p:nvSpPr>
          <p:cNvPr id="4" name="Slide Number Placeholder 3"/>
          <p:cNvSpPr>
            <a:spLocks noGrp="1"/>
          </p:cNvSpPr>
          <p:nvPr>
            <p:ph type="sldNum" sz="quarter" idx="11"/>
          </p:nvPr>
        </p:nvSpPr>
        <p:spPr>
          <a:xfrm>
            <a:off x="9077859" y="6564685"/>
            <a:ext cx="2844904" cy="364224"/>
          </a:xfrm>
          <a:prstGeom prst="rect">
            <a:avLst/>
          </a:prstGeom>
        </p:spPr>
        <p:txBody>
          <a:bodyPr/>
          <a:lstStyle/>
          <a:p>
            <a:fld id="{25B1B22E-D3C8-4129-8E85-2E5037E3E69B}" type="slidenum">
              <a:rPr lang="en-US" smtClean="0"/>
              <a:pPr/>
              <a:t>‹Nº›</a:t>
            </a:fld>
            <a:endParaRPr lang="en-US" dirty="0"/>
          </a:p>
        </p:txBody>
      </p:sp>
      <p:sp>
        <p:nvSpPr>
          <p:cNvPr id="6" name="Text Placeholder 5"/>
          <p:cNvSpPr>
            <a:spLocks noGrp="1"/>
          </p:cNvSpPr>
          <p:nvPr>
            <p:ph type="body" sz="quarter" idx="12"/>
          </p:nvPr>
        </p:nvSpPr>
        <p:spPr>
          <a:xfrm>
            <a:off x="269239" y="1411760"/>
            <a:ext cx="11653523" cy="1704996"/>
          </a:xfrm>
        </p:spPr>
        <p:txBody>
          <a:bodyPr/>
          <a:lstStyle>
            <a:lvl1pPr>
              <a:spcBef>
                <a:spcPts val="1176"/>
              </a:spcBef>
              <a:defRPr b="0">
                <a:gradFill>
                  <a:gsLst>
                    <a:gs pos="1250">
                      <a:schemeClr val="accent2"/>
                    </a:gs>
                    <a:gs pos="100000">
                      <a:schemeClr val="accent2"/>
                    </a:gs>
                  </a:gsLst>
                  <a:lin ang="5400000" scaled="0"/>
                </a:gradFill>
              </a:defRPr>
            </a:lvl1pPr>
            <a:lvl2pPr>
              <a:defRPr sz="1961"/>
            </a:lvl2pPr>
            <a:lvl3pPr>
              <a:defRPr sz="1765"/>
            </a:lvl3pPr>
            <a:lvl4pPr>
              <a:defRPr sz="1568"/>
            </a:lvl4pPr>
            <a:lvl5pPr>
              <a:defRPr sz="156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879798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3"/>
          <p:cNvSpPr>
            <a:spLocks noGrp="1"/>
          </p:cNvSpPr>
          <p:nvPr>
            <p:ph type="sldNum" sz="quarter" idx="4"/>
          </p:nvPr>
        </p:nvSpPr>
        <p:spPr>
          <a:xfrm>
            <a:off x="9347097" y="6476654"/>
            <a:ext cx="2844904" cy="364224"/>
          </a:xfrm>
          <a:prstGeom prst="rect">
            <a:avLst/>
          </a:prstGeom>
        </p:spPr>
        <p:txBody>
          <a:bodyPr/>
          <a:lstStyle/>
          <a:p>
            <a:fld id="{879065A8-5211-4EAE-900F-1A725352DC49}" type="slidenum">
              <a:rPr lang="en-US" smtClean="0">
                <a:solidFill>
                  <a:srgbClr val="292929"/>
                </a:solidFill>
              </a:rPr>
              <a:pPr/>
              <a:t>‹Nº›</a:t>
            </a:fld>
            <a:endParaRPr lang="en-US">
              <a:solidFill>
                <a:srgbClr val="292929"/>
              </a:solidFill>
            </a:endParaRPr>
          </a:p>
        </p:txBody>
      </p:sp>
    </p:spTree>
    <p:extLst>
      <p:ext uri="{BB962C8B-B14F-4D97-AF65-F5344CB8AC3E}">
        <p14:creationId xmlns:p14="http://schemas.microsoft.com/office/powerpoint/2010/main" val="313576492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 DEMO BLU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t="6533" b="9029"/>
          <a:stretch/>
        </p:blipFill>
        <p:spPr>
          <a:xfrm>
            <a:off x="12653" y="0"/>
            <a:ext cx="12192001" cy="6858623"/>
          </a:xfrm>
          <a:prstGeom prst="rect">
            <a:avLst/>
          </a:prstGeom>
        </p:spPr>
      </p:pic>
      <p:sp>
        <p:nvSpPr>
          <p:cNvPr id="16" name="Rectangle 15"/>
          <p:cNvSpPr/>
          <p:nvPr userDrawn="1"/>
        </p:nvSpPr>
        <p:spPr bwMode="auto">
          <a:xfrm>
            <a:off x="2" y="4773828"/>
            <a:ext cx="3854938" cy="2084172"/>
          </a:xfrm>
          <a:prstGeom prst="rect">
            <a:avLst/>
          </a:prstGeom>
          <a:solidFill>
            <a:schemeClr val="accent1">
              <a:alpha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0" tIns="44815" rIns="89630" bIns="44815" numCol="1" rtlCol="0" anchor="ctr" anchorCtr="0" compatLnSpc="1">
            <a:prstTxWarp prst="textNoShape">
              <a:avLst/>
            </a:prstTxWarp>
          </a:bodyPr>
          <a:lstStyle/>
          <a:p>
            <a:pPr algn="ctr" defTabSz="896004"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2" name="Rectangle 11"/>
          <p:cNvSpPr/>
          <p:nvPr userDrawn="1"/>
        </p:nvSpPr>
        <p:spPr bwMode="auto">
          <a:xfrm>
            <a:off x="2" y="2"/>
            <a:ext cx="3854937" cy="4773828"/>
          </a:xfrm>
          <a:prstGeom prst="rect">
            <a:avLst/>
          </a:prstGeom>
          <a:solidFill>
            <a:schemeClr val="accent2">
              <a:alpha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0" tIns="44815" rIns="89630" bIns="44815" numCol="1" rtlCol="0" anchor="ctr" anchorCtr="0" compatLnSpc="1">
            <a:prstTxWarp prst="textNoShape">
              <a:avLst/>
            </a:prstTxWarp>
          </a:bodyPr>
          <a:lstStyle/>
          <a:p>
            <a:pPr algn="ctr" defTabSz="896004"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 name="Title 1"/>
          <p:cNvSpPr>
            <a:spLocks noGrp="1"/>
          </p:cNvSpPr>
          <p:nvPr>
            <p:ph type="title" hasCustomPrompt="1"/>
          </p:nvPr>
        </p:nvSpPr>
        <p:spPr bwMode="white">
          <a:xfrm>
            <a:off x="119835" y="300933"/>
            <a:ext cx="3735103" cy="2380941"/>
          </a:xfrm>
        </p:spPr>
        <p:txBody>
          <a:bodyPr lIns="146289" tIns="91431" rIns="146289" bIns="91431" anchor="t" anchorCtr="0"/>
          <a:lstStyle>
            <a:lvl1pPr>
              <a:defRPr sz="5294" spc="-98" baseline="0">
                <a:gradFill>
                  <a:gsLst>
                    <a:gs pos="5833">
                      <a:srgbClr val="FFFFFF"/>
                    </a:gs>
                    <a:gs pos="18000">
                      <a:srgbClr val="FFFFFF"/>
                    </a:gs>
                  </a:gsLst>
                  <a:lin ang="5400000" scaled="0"/>
                </a:gradFill>
              </a:defRPr>
            </a:lvl1pPr>
          </a:lstStyle>
          <a:p>
            <a:pPr lvl="0"/>
            <a:r>
              <a:rPr lang="en-US" dirty="0" smtClean="0"/>
              <a:t>Click to edit Master text styles</a:t>
            </a:r>
          </a:p>
        </p:txBody>
      </p:sp>
      <p:sp>
        <p:nvSpPr>
          <p:cNvPr id="3" name="Text Placeholder 2"/>
          <p:cNvSpPr>
            <a:spLocks noGrp="1"/>
          </p:cNvSpPr>
          <p:nvPr>
            <p:ph type="body" sz="quarter" idx="14"/>
          </p:nvPr>
        </p:nvSpPr>
        <p:spPr bwMode="ltGray">
          <a:xfrm>
            <a:off x="121143" y="4773830"/>
            <a:ext cx="3702401" cy="1352610"/>
          </a:xfrm>
          <a:noFill/>
        </p:spPr>
        <p:txBody>
          <a:bodyPr tIns="109717" bIns="109717">
            <a:noAutofit/>
          </a:bodyPr>
          <a:lstStyle>
            <a:lvl1pPr marL="0" indent="0">
              <a:spcBef>
                <a:spcPts val="0"/>
              </a:spcBef>
              <a:buNone/>
              <a:defRPr sz="1765" b="0">
                <a:solidFill>
                  <a:schemeClr val="bg1"/>
                </a:solidFill>
                <a:latin typeface="+mn-lt"/>
              </a:defRPr>
            </a:lvl1pPr>
          </a:lstStyle>
          <a:p>
            <a:pPr lvl="0"/>
            <a:r>
              <a:rPr lang="en-US" smtClean="0"/>
              <a:t>Click to edit Master text styles</a:t>
            </a: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269239" y="6246343"/>
            <a:ext cx="2036322" cy="282695"/>
          </a:xfrm>
          <a:prstGeom prst="rect">
            <a:avLst/>
          </a:prstGeom>
        </p:spPr>
      </p:pic>
    </p:spTree>
    <p:extLst>
      <p:ext uri="{BB962C8B-B14F-4D97-AF65-F5344CB8AC3E}">
        <p14:creationId xmlns:p14="http://schemas.microsoft.com/office/powerpoint/2010/main" val="283948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3"/>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40" y="1189179"/>
            <a:ext cx="11653523" cy="1938805"/>
          </a:xfrm>
        </p:spPr>
        <p:txBody>
          <a:bodyPr/>
          <a:lstStyle>
            <a:lvl1pPr marL="0" indent="0">
              <a:buNone/>
              <a:defRPr>
                <a:gradFill>
                  <a:gsLst>
                    <a:gs pos="1250">
                      <a:schemeClr val="tx1"/>
                    </a:gs>
                    <a:gs pos="99000">
                      <a:schemeClr val="tx1"/>
                    </a:gs>
                  </a:gsLst>
                  <a:lin ang="5400000" scaled="0"/>
                </a:gradFill>
              </a:defRPr>
            </a:lvl1pPr>
            <a:lvl2pPr marL="0" indent="0">
              <a:buFontTx/>
              <a:buNone/>
              <a:defRPr sz="1863"/>
            </a:lvl2pPr>
            <a:lvl3pPr marL="223972" indent="0">
              <a:buNone/>
              <a:defRPr/>
            </a:lvl3pPr>
            <a:lvl4pPr marL="447943" indent="0">
              <a:buNone/>
              <a:defRPr/>
            </a:lvl4pPr>
            <a:lvl5pPr marL="67191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084939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l="1058" t="732" r="6686" b="1401"/>
          <a:stretch/>
        </p:blipFill>
        <p:spPr>
          <a:xfrm>
            <a:off x="445862" y="381443"/>
            <a:ext cx="2791887" cy="3436957"/>
          </a:xfrm>
          <a:prstGeom prst="rect">
            <a:avLst/>
          </a:prstGeom>
        </p:spPr>
      </p:pic>
      <p:sp>
        <p:nvSpPr>
          <p:cNvPr id="17" name="Title 3"/>
          <p:cNvSpPr txBox="1">
            <a:spLocks/>
          </p:cNvSpPr>
          <p:nvPr userDrawn="1"/>
        </p:nvSpPr>
        <p:spPr>
          <a:xfrm>
            <a:off x="375439" y="5210709"/>
            <a:ext cx="11149013" cy="914400"/>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de-CH" sz="6600">
                <a:gradFill>
                  <a:gsLst>
                    <a:gs pos="1250">
                      <a:srgbClr val="292929"/>
                    </a:gs>
                    <a:gs pos="100000">
                      <a:srgbClr val="292929"/>
                    </a:gs>
                  </a:gsLst>
                  <a:lin ang="5400000" scaled="0"/>
                </a:gradFill>
              </a:rPr>
              <a:t>Agenda</a:t>
            </a:r>
          </a:p>
        </p:txBody>
      </p:sp>
      <p:sp>
        <p:nvSpPr>
          <p:cNvPr id="7" name="Text Placeholder 4"/>
          <p:cNvSpPr txBox="1">
            <a:spLocks/>
          </p:cNvSpPr>
          <p:nvPr userDrawn="1"/>
        </p:nvSpPr>
        <p:spPr>
          <a:xfrm>
            <a:off x="4475769" y="381445"/>
            <a:ext cx="7716231" cy="765265"/>
          </a:xfrm>
          <a:prstGeom prst="rect">
            <a:avLst/>
          </a:prstGeom>
          <a:solidFill>
            <a:schemeClr val="tx1">
              <a:alpha val="25000"/>
            </a:schemeClr>
          </a:solidFill>
        </p:spPr>
        <p:txBody>
          <a:bodyPr lIns="182880" tIns="0" rIns="18288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5000"/>
              </a:lnSpc>
            </a:pPr>
            <a:r>
              <a:rPr lang="de-CH" b="1" spc="-70" dirty="0" smtClean="0">
                <a:gradFill>
                  <a:gsLst>
                    <a:gs pos="0">
                      <a:srgbClr val="3F3F3F"/>
                    </a:gs>
                    <a:gs pos="99000">
                      <a:srgbClr val="3F3F3F"/>
                    </a:gs>
                  </a:gsLst>
                  <a:lin ang="5400000" scaled="0"/>
                </a:gradFill>
                <a:latin typeface="Segoe UI" panose="020B0502040204020203" pitchFamily="34" charset="0"/>
                <a:cs typeface="Segoe UI" panose="020B0502040204020203" pitchFamily="34" charset="0"/>
              </a:rPr>
              <a:t>The Business Case</a:t>
            </a:r>
          </a:p>
          <a:p>
            <a:pPr>
              <a:lnSpc>
                <a:spcPct val="95000"/>
              </a:lnSpc>
            </a:pPr>
            <a:r>
              <a:rPr lang="en-US" sz="1800" spc="-70" dirty="0" smtClean="0">
                <a:gradFill>
                  <a:gsLst>
                    <a:gs pos="0">
                      <a:srgbClr val="3F3F3F"/>
                    </a:gs>
                    <a:gs pos="99000">
                      <a:srgbClr val="3F3F3F"/>
                    </a:gs>
                  </a:gsLst>
                  <a:lin ang="5400000" scaled="0"/>
                </a:gradFill>
                <a:latin typeface="Segoe UI" panose="020B0502040204020203" pitchFamily="34" charset="0"/>
                <a:cs typeface="Segoe UI" panose="020B0502040204020203" pitchFamily="34" charset="0"/>
              </a:rPr>
              <a:t>Why XRM? Why use a Business Platform?</a:t>
            </a:r>
            <a:endParaRPr lang="de-CH" sz="1800" spc="-70" dirty="0">
              <a:gradFill>
                <a:gsLst>
                  <a:gs pos="0">
                    <a:srgbClr val="3F3F3F"/>
                  </a:gs>
                  <a:gs pos="99000">
                    <a:srgbClr val="3F3F3F"/>
                  </a:gs>
                </a:gsLst>
                <a:lin ang="5400000" scaled="0"/>
              </a:gradFill>
              <a:latin typeface="Segoe UI" panose="020B0502040204020203" pitchFamily="34" charset="0"/>
              <a:cs typeface="Segoe UI" panose="020B0502040204020203" pitchFamily="34" charset="0"/>
            </a:endParaRPr>
          </a:p>
        </p:txBody>
      </p:sp>
      <p:sp>
        <p:nvSpPr>
          <p:cNvPr id="8" name="Rectangle 7"/>
          <p:cNvSpPr>
            <a:spLocks noChangeAspect="1"/>
          </p:cNvSpPr>
          <p:nvPr userDrawn="1"/>
        </p:nvSpPr>
        <p:spPr bwMode="auto">
          <a:xfrm>
            <a:off x="3710504" y="381446"/>
            <a:ext cx="765266" cy="765265"/>
          </a:xfrm>
          <a:prstGeom prst="rect">
            <a:avLst/>
          </a:prstGeom>
          <a:solidFill>
            <a:srgbClr val="47474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800" dirty="0">
                <a:solidFill>
                  <a:srgbClr val="FFFFFF"/>
                </a:solidFill>
              </a:rPr>
              <a:t>1</a:t>
            </a:r>
          </a:p>
        </p:txBody>
      </p:sp>
      <p:sp>
        <p:nvSpPr>
          <p:cNvPr id="9" name="Rectangle 8"/>
          <p:cNvSpPr>
            <a:spLocks noChangeAspect="1"/>
          </p:cNvSpPr>
          <p:nvPr userDrawn="1"/>
        </p:nvSpPr>
        <p:spPr bwMode="auto">
          <a:xfrm>
            <a:off x="3710500" y="1263092"/>
            <a:ext cx="765265" cy="765265"/>
          </a:xfrm>
          <a:prstGeom prst="rect">
            <a:avLst/>
          </a:prstGeom>
          <a:solidFill>
            <a:srgbClr val="47474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800" dirty="0">
                <a:solidFill>
                  <a:srgbClr val="FFFFFF"/>
                </a:solidFill>
              </a:rPr>
              <a:t>2</a:t>
            </a:r>
          </a:p>
        </p:txBody>
      </p:sp>
      <p:sp>
        <p:nvSpPr>
          <p:cNvPr id="10" name="Text Placeholder 4"/>
          <p:cNvSpPr txBox="1">
            <a:spLocks/>
          </p:cNvSpPr>
          <p:nvPr userDrawn="1"/>
        </p:nvSpPr>
        <p:spPr>
          <a:xfrm>
            <a:off x="4475766" y="1263092"/>
            <a:ext cx="7716231" cy="765265"/>
          </a:xfrm>
          <a:prstGeom prst="rect">
            <a:avLst/>
          </a:prstGeom>
          <a:solidFill>
            <a:schemeClr val="tx1">
              <a:alpha val="25000"/>
            </a:schemeClr>
          </a:solidFill>
        </p:spPr>
        <p:txBody>
          <a:bodyPr lIns="182880" tIns="0" rIns="182880" bIns="0" anchor="ctr"/>
          <a:lstStyle>
            <a:defPPr>
              <a:defRPr lang="en-US"/>
            </a:defPPr>
            <a:lvl1pPr indent="0">
              <a:lnSpc>
                <a:spcPct val="95000"/>
              </a:lnSpc>
              <a:spcBef>
                <a:spcPct val="20000"/>
              </a:spcBef>
              <a:buSzPct val="90000"/>
              <a:buFont typeface="Wingdings" pitchFamily="2" charset="2"/>
              <a:buNone/>
              <a:defRPr sz="3200" spc="-70">
                <a:gradFill>
                  <a:gsLst>
                    <a:gs pos="0">
                      <a:srgbClr val="3F3F3F"/>
                    </a:gs>
                    <a:gs pos="99000">
                      <a:srgbClr val="3F3F3F"/>
                    </a:gs>
                  </a:gsLst>
                  <a:lin ang="5400000" scaled="0"/>
                </a:gradFill>
                <a:latin typeface="Segoe UI Light"/>
              </a:defRPr>
            </a:lvl1pPr>
            <a:lvl2pPr marL="460375" indent="0">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a:lnSpc>
                <a:spcPct val="100000"/>
              </a:lnSpc>
              <a:spcBef>
                <a:spcPts val="0"/>
              </a:spcBef>
              <a:buSzTx/>
              <a:buFontTx/>
              <a:buNone/>
              <a:defRPr/>
            </a:pPr>
            <a:r>
              <a:rPr lang="de-CH" sz="2800" b="1" dirty="0" smtClean="0">
                <a:latin typeface="Segoe UI" panose="020B0502040204020203" pitchFamily="34" charset="0"/>
                <a:cs typeface="Segoe UI" panose="020B0502040204020203" pitchFamily="34" charset="0"/>
              </a:rPr>
              <a:t>The XRM Platform</a:t>
            </a:r>
          </a:p>
          <a:p>
            <a:pPr>
              <a:spcBef>
                <a:spcPts val="0"/>
              </a:spcBef>
              <a:buSzTx/>
              <a:defRPr/>
            </a:pPr>
            <a:r>
              <a:rPr lang="en-US" sz="1800" spc="0" dirty="0" smtClean="0">
                <a:solidFill>
                  <a:srgbClr val="505050"/>
                </a:solidFill>
                <a:latin typeface="Segoe UI" panose="020B0502040204020203" pitchFamily="34" charset="0"/>
                <a:cs typeface="Segoe UI" panose="020B0502040204020203" pitchFamily="34" charset="0"/>
              </a:rPr>
              <a:t>What are the key capabilities?</a:t>
            </a:r>
            <a:endParaRPr lang="de-CH" sz="1800" spc="0" dirty="0" smtClean="0">
              <a:solidFill>
                <a:srgbClr val="505050"/>
              </a:solidFill>
              <a:latin typeface="Segoe UI" panose="020B0502040204020203" pitchFamily="34" charset="0"/>
              <a:cs typeface="Segoe UI" panose="020B0502040204020203" pitchFamily="34" charset="0"/>
            </a:endParaRPr>
          </a:p>
        </p:txBody>
      </p:sp>
      <p:sp>
        <p:nvSpPr>
          <p:cNvPr id="12" name="Rectangle 11"/>
          <p:cNvSpPr>
            <a:spLocks noChangeAspect="1"/>
          </p:cNvSpPr>
          <p:nvPr userDrawn="1"/>
        </p:nvSpPr>
        <p:spPr bwMode="auto">
          <a:xfrm>
            <a:off x="3710504" y="2144739"/>
            <a:ext cx="765265" cy="765265"/>
          </a:xfrm>
          <a:prstGeom prst="rect">
            <a:avLst/>
          </a:prstGeom>
          <a:solidFill>
            <a:srgbClr val="47474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800" dirty="0" smtClean="0">
                <a:solidFill>
                  <a:srgbClr val="FFFFFF"/>
                </a:solidFill>
              </a:rPr>
              <a:t>3</a:t>
            </a:r>
            <a:endParaRPr lang="en-US" sz="4800" dirty="0">
              <a:solidFill>
                <a:srgbClr val="FFFFFF"/>
              </a:solidFill>
            </a:endParaRPr>
          </a:p>
        </p:txBody>
      </p:sp>
      <p:sp>
        <p:nvSpPr>
          <p:cNvPr id="13" name="Text Placeholder 4"/>
          <p:cNvSpPr txBox="1">
            <a:spLocks/>
          </p:cNvSpPr>
          <p:nvPr userDrawn="1"/>
        </p:nvSpPr>
        <p:spPr>
          <a:xfrm>
            <a:off x="4475766" y="2146899"/>
            <a:ext cx="7716231" cy="765265"/>
          </a:xfrm>
          <a:prstGeom prst="rect">
            <a:avLst/>
          </a:prstGeom>
          <a:solidFill>
            <a:schemeClr val="tx1">
              <a:alpha val="25000"/>
            </a:schemeClr>
          </a:solidFill>
        </p:spPr>
        <p:txBody>
          <a:bodyPr lIns="182880" tIns="0" rIns="182880" bIns="0" anchor="ctr"/>
          <a:lstStyle>
            <a:defPPr>
              <a:defRPr lang="en-US"/>
            </a:defPPr>
            <a:lvl1pPr indent="0">
              <a:lnSpc>
                <a:spcPct val="95000"/>
              </a:lnSpc>
              <a:spcBef>
                <a:spcPct val="20000"/>
              </a:spcBef>
              <a:buSzPct val="90000"/>
              <a:buFont typeface="Wingdings" pitchFamily="2" charset="2"/>
              <a:buNone/>
              <a:defRPr sz="3200" spc="-70">
                <a:gradFill>
                  <a:gsLst>
                    <a:gs pos="0">
                      <a:srgbClr val="3F3F3F"/>
                    </a:gs>
                    <a:gs pos="99000">
                      <a:srgbClr val="3F3F3F"/>
                    </a:gs>
                  </a:gsLst>
                  <a:lin ang="5400000" scaled="0"/>
                </a:gradFill>
                <a:latin typeface="Segoe UI Light"/>
              </a:defRPr>
            </a:lvl1pPr>
            <a:lvl2pPr marL="460375" indent="0">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a:spcBef>
                <a:spcPts val="0"/>
              </a:spcBef>
              <a:buSzTx/>
              <a:defRPr/>
            </a:pPr>
            <a:r>
              <a:rPr lang="de-CH" sz="2800" b="1" spc="0" dirty="0" smtClean="0">
                <a:solidFill>
                  <a:srgbClr val="3F3F3F"/>
                </a:solidFill>
                <a:latin typeface="Segoe UI" panose="020B0502040204020203" pitchFamily="34" charset="0"/>
                <a:cs typeface="Segoe UI" panose="020B0502040204020203" pitchFamily="34" charset="0"/>
              </a:rPr>
              <a:t>Hands-On Workshop</a:t>
            </a:r>
            <a:endParaRPr lang="de-CH" sz="2800" b="1" dirty="0">
              <a:solidFill>
                <a:srgbClr val="3F3F3F"/>
              </a:solidFill>
              <a:latin typeface="Segoe UI" panose="020B0502040204020203" pitchFamily="34" charset="0"/>
              <a:cs typeface="Segoe UI" panose="020B0502040204020203" pitchFamily="34" charset="0"/>
            </a:endParaRPr>
          </a:p>
          <a:p>
            <a:pPr>
              <a:spcBef>
                <a:spcPts val="0"/>
              </a:spcBef>
              <a:buSzTx/>
              <a:defRPr/>
            </a:pPr>
            <a:r>
              <a:rPr lang="en-US" sz="1800" dirty="0" smtClean="0">
                <a:latin typeface="Segoe UI" panose="020B0502040204020203" pitchFamily="34" charset="0"/>
                <a:cs typeface="Segoe UI" panose="020B0502040204020203" pitchFamily="34" charset="0"/>
              </a:rPr>
              <a:t>Let’s build an app!</a:t>
            </a:r>
          </a:p>
        </p:txBody>
      </p:sp>
      <p:sp>
        <p:nvSpPr>
          <p:cNvPr id="14" name="Rectangle 13"/>
          <p:cNvSpPr>
            <a:spLocks noChangeAspect="1"/>
          </p:cNvSpPr>
          <p:nvPr userDrawn="1"/>
        </p:nvSpPr>
        <p:spPr bwMode="auto">
          <a:xfrm>
            <a:off x="3710504" y="3053136"/>
            <a:ext cx="765265" cy="765265"/>
          </a:xfrm>
          <a:prstGeom prst="rect">
            <a:avLst/>
          </a:prstGeom>
          <a:solidFill>
            <a:srgbClr val="47474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800" dirty="0" smtClean="0">
                <a:solidFill>
                  <a:srgbClr val="FFFFFF"/>
                </a:solidFill>
              </a:rPr>
              <a:t>4</a:t>
            </a:r>
            <a:endParaRPr lang="en-US" sz="4800" dirty="0">
              <a:solidFill>
                <a:srgbClr val="FFFFFF"/>
              </a:solidFill>
            </a:endParaRPr>
          </a:p>
        </p:txBody>
      </p:sp>
      <p:sp>
        <p:nvSpPr>
          <p:cNvPr id="15" name="Text Placeholder 4"/>
          <p:cNvSpPr txBox="1">
            <a:spLocks/>
          </p:cNvSpPr>
          <p:nvPr userDrawn="1"/>
        </p:nvSpPr>
        <p:spPr>
          <a:xfrm>
            <a:off x="4475766" y="3055294"/>
            <a:ext cx="7716231" cy="765265"/>
          </a:xfrm>
          <a:prstGeom prst="rect">
            <a:avLst/>
          </a:prstGeom>
          <a:solidFill>
            <a:schemeClr val="tx1">
              <a:alpha val="25000"/>
            </a:schemeClr>
          </a:solidFill>
        </p:spPr>
        <p:txBody>
          <a:bodyPr lIns="182880" tIns="0" rIns="182880" bIns="0" anchor="ctr"/>
          <a:lstStyle>
            <a:defPPr>
              <a:defRPr lang="en-US"/>
            </a:defPPr>
            <a:lvl1pPr indent="0">
              <a:lnSpc>
                <a:spcPct val="95000"/>
              </a:lnSpc>
              <a:spcBef>
                <a:spcPct val="20000"/>
              </a:spcBef>
              <a:buSzPct val="90000"/>
              <a:buFont typeface="Wingdings" pitchFamily="2" charset="2"/>
              <a:buNone/>
              <a:defRPr sz="3200" spc="-70">
                <a:gradFill>
                  <a:gsLst>
                    <a:gs pos="0">
                      <a:srgbClr val="3F3F3F"/>
                    </a:gs>
                    <a:gs pos="99000">
                      <a:srgbClr val="3F3F3F"/>
                    </a:gs>
                  </a:gsLst>
                  <a:lin ang="5400000" scaled="0"/>
                </a:gradFill>
                <a:latin typeface="Segoe UI Light"/>
              </a:defRPr>
            </a:lvl1pPr>
            <a:lvl2pPr marL="460375" indent="0">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a:spcBef>
                <a:spcPts val="0"/>
              </a:spcBef>
              <a:buSzTx/>
            </a:pPr>
            <a:r>
              <a:rPr lang="de-CH" sz="2800" b="1" dirty="0" smtClean="0">
                <a:latin typeface="Segoe UI" panose="020B0502040204020203" pitchFamily="34" charset="0"/>
                <a:cs typeface="Segoe UI" panose="020B0502040204020203" pitchFamily="34" charset="0"/>
              </a:rPr>
              <a:t>Q&amp;A</a:t>
            </a:r>
          </a:p>
          <a:p>
            <a:pPr>
              <a:spcBef>
                <a:spcPts val="0"/>
              </a:spcBef>
              <a:buSzTx/>
            </a:pPr>
            <a:r>
              <a:rPr lang="en-US" sz="1800" dirty="0" smtClean="0">
                <a:latin typeface="Segoe UI" panose="020B0502040204020203" pitchFamily="34" charset="0"/>
                <a:cs typeface="Segoe UI" panose="020B0502040204020203" pitchFamily="34" charset="0"/>
              </a:rPr>
              <a:t>Questions and Answers</a:t>
            </a:r>
            <a:endParaRPr lang="de-CH"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05845510"/>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016009" y="2616203"/>
            <a:ext cx="10906762" cy="1514228"/>
          </a:xfrm>
          <a:noFill/>
        </p:spPr>
        <p:txBody>
          <a:bodyPr tIns="93215" bIns="93215" anchor="t" anchorCtr="0"/>
          <a:lstStyle>
            <a:lvl1pPr>
              <a:defRPr sz="9600" spc="-133"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37904332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6101" y="228607"/>
            <a:ext cx="11161444" cy="609398"/>
          </a:xfrm>
        </p:spPr>
        <p:txBody>
          <a:bodyPr/>
          <a:lstStyle>
            <a:lvl1pPr>
              <a:defRPr/>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t>Microsoft Confidential</a:t>
            </a:r>
            <a:endParaRPr lang="en-US" dirty="0"/>
          </a:p>
        </p:txBody>
      </p:sp>
      <p:sp>
        <p:nvSpPr>
          <p:cNvPr id="4" name="Slide Number Placeholder 3"/>
          <p:cNvSpPr>
            <a:spLocks noGrp="1"/>
          </p:cNvSpPr>
          <p:nvPr>
            <p:ph type="sldNum" sz="quarter" idx="11"/>
          </p:nvPr>
        </p:nvSpPr>
        <p:spPr/>
        <p:txBody>
          <a:bodyPr/>
          <a:lstStyle/>
          <a:p>
            <a:fld id="{71F47D9D-8D60-4698-A495-89D102E182A2}" type="slidenum">
              <a:rPr/>
              <a:pPr/>
              <a:t>‹Nº›</a:t>
            </a:fld>
            <a:endParaRPr dirty="0"/>
          </a:p>
        </p:txBody>
      </p:sp>
    </p:spTree>
    <p:extLst>
      <p:ext uri="{BB962C8B-B14F-4D97-AF65-F5344CB8AC3E}">
        <p14:creationId xmlns:p14="http://schemas.microsoft.com/office/powerpoint/2010/main" val="397761705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271213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9D00A4BE-7BBA-4139-A150-6C7169943BA5}" type="datetimeFigureOut">
              <a:rPr lang="en-US" smtClean="0">
                <a:solidFill>
                  <a:prstClr val="black">
                    <a:tint val="75000"/>
                  </a:prstClr>
                </a:solidFill>
              </a:rPr>
              <a:pPr/>
              <a:t>6/7/2015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084474C-53D2-4B86-A485-09345BB6865D}" type="slidenum">
              <a:rPr>
                <a:solidFill>
                  <a:prstClr val="black">
                    <a:tint val="75000"/>
                  </a:prstClr>
                </a:solidFill>
              </a:rPr>
              <a:pPr/>
              <a:t>‹Nº›</a:t>
            </a:fld>
            <a:endParaRPr>
              <a:solidFill>
                <a:prstClr val="black">
                  <a:tint val="75000"/>
                </a:prstClr>
              </a:solidFill>
            </a:endParaRPr>
          </a:p>
        </p:txBody>
      </p:sp>
    </p:spTree>
    <p:extLst>
      <p:ext uri="{BB962C8B-B14F-4D97-AF65-F5344CB8AC3E}">
        <p14:creationId xmlns:p14="http://schemas.microsoft.com/office/powerpoint/2010/main" val="274140637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uthor">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
        <p:nvSpPr>
          <p:cNvPr id="5" name="Marcador de posición de imagen 4"/>
          <p:cNvSpPr>
            <a:spLocks noGrp="1"/>
          </p:cNvSpPr>
          <p:nvPr>
            <p:ph type="pic" sz="quarter" idx="10"/>
          </p:nvPr>
        </p:nvSpPr>
        <p:spPr>
          <a:xfrm>
            <a:off x="766916" y="914399"/>
            <a:ext cx="2428568" cy="2458065"/>
          </a:xfrm>
          <a:prstGeom prst="ellipse">
            <a:avLst/>
          </a:prstGeom>
        </p:spPr>
        <p:txBody>
          <a:bodyPr/>
          <a:lstStyle/>
          <a:p>
            <a:endParaRPr lang="es-ES"/>
          </a:p>
        </p:txBody>
      </p:sp>
      <p:sp>
        <p:nvSpPr>
          <p:cNvPr id="8" name="Título 7"/>
          <p:cNvSpPr>
            <a:spLocks noGrp="1"/>
          </p:cNvSpPr>
          <p:nvPr>
            <p:ph type="title" hasCustomPrompt="1"/>
          </p:nvPr>
        </p:nvSpPr>
        <p:spPr>
          <a:xfrm>
            <a:off x="3726425" y="1222382"/>
            <a:ext cx="8023123" cy="1687965"/>
          </a:xfrm>
        </p:spPr>
        <p:txBody>
          <a:bodyPr>
            <a:normAutofit/>
          </a:bodyPr>
          <a:lstStyle>
            <a:lvl1pPr>
              <a:defRPr sz="6000" baseline="0">
                <a:solidFill>
                  <a:schemeClr val="bg1"/>
                </a:solidFill>
              </a:defRPr>
            </a:lvl1pPr>
          </a:lstStyle>
          <a:p>
            <a:r>
              <a:rPr lang="es-ES" dirty="0" err="1" smtClean="0"/>
              <a:t>Author</a:t>
            </a:r>
            <a:r>
              <a:rPr lang="es-ES" dirty="0" smtClean="0"/>
              <a:t> </a:t>
            </a:r>
            <a:r>
              <a:rPr lang="es-ES" dirty="0" err="1" smtClean="0"/>
              <a:t>name</a:t>
            </a:r>
            <a:r>
              <a:rPr lang="es-ES" dirty="0" smtClean="0"/>
              <a:t> </a:t>
            </a:r>
            <a:r>
              <a:rPr lang="es-ES" dirty="0" err="1" smtClean="0"/>
              <a:t>author</a:t>
            </a:r>
            <a:r>
              <a:rPr lang="es-ES" dirty="0" smtClean="0"/>
              <a:t> </a:t>
            </a:r>
            <a:r>
              <a:rPr lang="es-ES" dirty="0" err="1" smtClean="0"/>
              <a:t>name</a:t>
            </a:r>
            <a:endParaRPr lang="es-ES" dirty="0"/>
          </a:p>
        </p:txBody>
      </p:sp>
      <p:sp>
        <p:nvSpPr>
          <p:cNvPr id="22" name="Marcador de texto 20"/>
          <p:cNvSpPr>
            <a:spLocks noGrp="1"/>
          </p:cNvSpPr>
          <p:nvPr>
            <p:ph type="body" sz="quarter" idx="12" hasCustomPrompt="1"/>
          </p:nvPr>
        </p:nvSpPr>
        <p:spPr>
          <a:xfrm>
            <a:off x="3726424" y="3720293"/>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Job </a:t>
            </a:r>
            <a:r>
              <a:rPr lang="es-ES" dirty="0" err="1" smtClean="0"/>
              <a:t>title</a:t>
            </a:r>
            <a:endParaRPr lang="es-ES" dirty="0"/>
          </a:p>
        </p:txBody>
      </p:sp>
      <p:sp>
        <p:nvSpPr>
          <p:cNvPr id="23" name="Marcador de texto 20"/>
          <p:cNvSpPr>
            <a:spLocks noGrp="1"/>
          </p:cNvSpPr>
          <p:nvPr>
            <p:ph type="body" sz="quarter" idx="13" hasCustomPrompt="1"/>
          </p:nvPr>
        </p:nvSpPr>
        <p:spPr>
          <a:xfrm>
            <a:off x="3726424" y="4299179"/>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err="1" smtClean="0"/>
              <a:t>Award</a:t>
            </a:r>
            <a:endParaRPr lang="es-ES" dirty="0"/>
          </a:p>
        </p:txBody>
      </p:sp>
      <p:sp>
        <p:nvSpPr>
          <p:cNvPr id="24" name="Marcador de texto 20"/>
          <p:cNvSpPr>
            <a:spLocks noGrp="1"/>
          </p:cNvSpPr>
          <p:nvPr>
            <p:ph type="body" sz="quarter" idx="14" hasCustomPrompt="1"/>
          </p:nvPr>
        </p:nvSpPr>
        <p:spPr>
          <a:xfrm>
            <a:off x="3726323" y="3114392"/>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Company</a:t>
            </a:r>
            <a:endParaRPr lang="es-ES" dirty="0"/>
          </a:p>
        </p:txBody>
      </p:sp>
      <p:sp>
        <p:nvSpPr>
          <p:cNvPr id="25" name="Marcador de texto 20"/>
          <p:cNvSpPr>
            <a:spLocks noGrp="1"/>
          </p:cNvSpPr>
          <p:nvPr>
            <p:ph type="body" sz="quarter" idx="15" hasCustomPrompt="1"/>
          </p:nvPr>
        </p:nvSpPr>
        <p:spPr>
          <a:xfrm>
            <a:off x="3726322" y="4912702"/>
            <a:ext cx="8023225" cy="414338"/>
          </a:xfrm>
        </p:spPr>
        <p:txBody>
          <a:bodyPr/>
          <a:lstStyle>
            <a:lvl1pPr marL="0" indent="0">
              <a:buNone/>
              <a:defRPr baseline="0">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Blog 1</a:t>
            </a:r>
            <a:endParaRPr lang="es-ES" dirty="0"/>
          </a:p>
        </p:txBody>
      </p:sp>
      <p:sp>
        <p:nvSpPr>
          <p:cNvPr id="26" name="Marcador de texto 20"/>
          <p:cNvSpPr>
            <a:spLocks noGrp="1"/>
          </p:cNvSpPr>
          <p:nvPr>
            <p:ph type="body" sz="quarter" idx="16" hasCustomPrompt="1"/>
          </p:nvPr>
        </p:nvSpPr>
        <p:spPr>
          <a:xfrm>
            <a:off x="3726321" y="5526225"/>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Blog 2</a:t>
            </a:r>
            <a:endParaRPr lang="es-ES" dirty="0"/>
          </a:p>
        </p:txBody>
      </p:sp>
      <p:sp>
        <p:nvSpPr>
          <p:cNvPr id="27" name="Marcador de texto 20"/>
          <p:cNvSpPr>
            <a:spLocks noGrp="1"/>
          </p:cNvSpPr>
          <p:nvPr>
            <p:ph type="body" sz="quarter" idx="17" hasCustomPrompt="1"/>
          </p:nvPr>
        </p:nvSpPr>
        <p:spPr>
          <a:xfrm>
            <a:off x="3726321" y="6139748"/>
            <a:ext cx="8023225" cy="414338"/>
          </a:xfrm>
        </p:spPr>
        <p:txBody>
          <a:bodyPr/>
          <a:lstStyle>
            <a:lvl1pPr marL="0" indent="0">
              <a:buNone/>
              <a:defRPr b="1">
                <a:solidFill>
                  <a:schemeClr val="bg1"/>
                </a:solidFill>
                <a:latin typeface="Segoe UI "/>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Twitter</a:t>
            </a:r>
            <a:endParaRPr lang="es-ES" dirty="0"/>
          </a:p>
        </p:txBody>
      </p:sp>
    </p:spTree>
    <p:extLst>
      <p:ext uri="{BB962C8B-B14F-4D97-AF65-F5344CB8AC3E}">
        <p14:creationId xmlns:p14="http://schemas.microsoft.com/office/powerpoint/2010/main" val="6230728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0939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9677877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529044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with image on the righ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578934" y="869796"/>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8" name="Marcador de posición de imagen 7"/>
          <p:cNvSpPr>
            <a:spLocks noGrp="1"/>
          </p:cNvSpPr>
          <p:nvPr>
            <p:ph type="pic" sz="quarter" idx="10"/>
          </p:nvPr>
        </p:nvSpPr>
        <p:spPr>
          <a:xfrm>
            <a:off x="6096000" y="0"/>
            <a:ext cx="6096000" cy="6858000"/>
          </a:xfrm>
        </p:spPr>
        <p:txBody>
          <a:bodyPr/>
          <a:lstStyle/>
          <a:p>
            <a:endParaRPr lang="es-ES"/>
          </a:p>
        </p:txBody>
      </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276" y="102182"/>
            <a:ext cx="1996296" cy="665432"/>
          </a:xfrm>
          <a:prstGeom prst="rect">
            <a:avLst/>
          </a:prstGeom>
        </p:spPr>
      </p:pic>
    </p:spTree>
    <p:extLst>
      <p:ext uri="{BB962C8B-B14F-4D97-AF65-F5344CB8AC3E}">
        <p14:creationId xmlns:p14="http://schemas.microsoft.com/office/powerpoint/2010/main" val="205066531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with image on the lef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609600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6745558" y="880947"/>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7" name="Marcador de posición de imagen 6"/>
          <p:cNvSpPr>
            <a:spLocks noGrp="1"/>
          </p:cNvSpPr>
          <p:nvPr>
            <p:ph type="pic" sz="quarter" idx="10"/>
          </p:nvPr>
        </p:nvSpPr>
        <p:spPr>
          <a:xfrm>
            <a:off x="0" y="0"/>
            <a:ext cx="6096000" cy="6858000"/>
          </a:xfrm>
        </p:spPr>
        <p:txBody>
          <a:bodyPr/>
          <a:lstStyle/>
          <a:p>
            <a:endParaRPr lang="es-ES"/>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895" y="107758"/>
            <a:ext cx="1996296" cy="665432"/>
          </a:xfrm>
          <a:prstGeom prst="rect">
            <a:avLst/>
          </a:prstGeom>
        </p:spPr>
      </p:pic>
    </p:spTree>
    <p:extLst>
      <p:ext uri="{BB962C8B-B14F-4D97-AF65-F5344CB8AC3E}">
        <p14:creationId xmlns:p14="http://schemas.microsoft.com/office/powerpoint/2010/main" val="64916827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9"/>
          <p:cNvSpPr/>
          <p:nvPr userDrawn="1"/>
        </p:nvSpPr>
        <p:spPr bwMode="gray">
          <a:xfrm>
            <a:off x="2451085" y="2072640"/>
            <a:ext cx="930118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14"/>
          <p:cNvSpPr/>
          <p:nvPr userDrawn="1"/>
        </p:nvSpPr>
        <p:spPr bwMode="gray">
          <a:xfrm>
            <a:off x="0" y="2072640"/>
            <a:ext cx="2286000" cy="228600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ítulo 5"/>
          <p:cNvSpPr>
            <a:spLocks noGrp="1"/>
          </p:cNvSpPr>
          <p:nvPr>
            <p:ph type="title" hasCustomPrompt="1"/>
          </p:nvPr>
        </p:nvSpPr>
        <p:spPr>
          <a:xfrm>
            <a:off x="2761891" y="2633873"/>
            <a:ext cx="8633603" cy="1075486"/>
          </a:xfrm>
        </p:spPr>
        <p:txBody>
          <a:bodyPr>
            <a:noAutofit/>
          </a:bodyPr>
          <a:lstStyle>
            <a:lvl1pPr>
              <a:defRPr lang="es-ES" sz="5400" b="0" kern="1200" cap="none" spc="-100" baseline="0" dirty="0" smtClean="0">
                <a:ln w="3175">
                  <a:noFill/>
                </a:ln>
                <a:solidFill>
                  <a:schemeClr val="tx1">
                    <a:lumMod val="50000"/>
                    <a:lumOff val="50000"/>
                    <a:alpha val="99000"/>
                  </a:schemeClr>
                </a:solidFill>
                <a:effectLst/>
                <a:latin typeface="Segoe UI Light" pitchFamily="34" charset="0"/>
                <a:ea typeface="+mn-ea"/>
                <a:cs typeface="Arial"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s-ES" dirty="0" smtClean="0"/>
              <a:t>Título</a:t>
            </a:r>
            <a:endParaRPr lang="es-ES" dirty="0"/>
          </a:p>
        </p:txBody>
      </p:sp>
      <p:pic>
        <p:nvPicPr>
          <p:cNvPr id="8" name="Picture 8" descr="C:\Users\Jonahs\Dropbox\Projects SCOTT\MEET Windows Azure\source\Background\tile-icon-medi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5791" y="2558431"/>
            <a:ext cx="1314418" cy="13144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51211" y="112863"/>
            <a:ext cx="1998000" cy="666000"/>
          </a:xfrm>
          <a:prstGeom prst="rect">
            <a:avLst/>
          </a:prstGeom>
        </p:spPr>
      </p:pic>
    </p:spTree>
    <p:extLst>
      <p:ext uri="{BB962C8B-B14F-4D97-AF65-F5344CB8AC3E}">
        <p14:creationId xmlns:p14="http://schemas.microsoft.com/office/powerpoint/2010/main" val="8344773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Subchapter">
    <p:spTree>
      <p:nvGrpSpPr>
        <p:cNvPr id="1" name=""/>
        <p:cNvGrpSpPr/>
        <p:nvPr/>
      </p:nvGrpSpPr>
      <p:grpSpPr>
        <a:xfrm>
          <a:off x="0" y="0"/>
          <a:ext cx="0" cy="0"/>
          <a:chOff x="0" y="0"/>
          <a:chExt cx="0" cy="0"/>
        </a:xfrm>
      </p:grpSpPr>
      <p:pic>
        <p:nvPicPr>
          <p:cNvPr id="26" name="Imagen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ctrTitle"/>
          </p:nvPr>
        </p:nvSpPr>
        <p:spPr>
          <a:xfrm>
            <a:off x="1524000" y="1122363"/>
            <a:ext cx="9144000" cy="2387600"/>
          </a:xfrm>
        </p:spPr>
        <p:txBody>
          <a:bodyPr anchor="b"/>
          <a:lstStyle>
            <a:lvl1pPr algn="ctr">
              <a:defRPr sz="6000">
                <a:solidFill>
                  <a:srgbClr val="0072C5"/>
                </a:solidFill>
              </a:defRPr>
            </a:lvl1pPr>
          </a:lstStyle>
          <a:p>
            <a:r>
              <a:rPr lang="es-ES" dirty="0" smtClean="0"/>
              <a:t>Haga clic para modificar el estilo de título del patrón</a:t>
            </a:r>
            <a:endParaRPr lang="es-E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smtClean="0"/>
              <a:t>Haga clic para modificar el estilo de subtítulo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4" name="Rectángulo 3"/>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11959905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4641" y="365125"/>
            <a:ext cx="11079159"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0" name="Rectángulo 9"/>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
          </p:nvPr>
        </p:nvSpPr>
        <p:spPr>
          <a:xfrm>
            <a:off x="274641" y="1825625"/>
            <a:ext cx="11079159" cy="4351338"/>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208849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wo Column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6044" y="365125"/>
            <a:ext cx="11077755"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8" name="Triángulo rectángulo 7"/>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1" name="Rectángulo 10"/>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0"/>
          </p:nvPr>
        </p:nvSpPr>
        <p:spPr>
          <a:xfrm>
            <a:off x="276043" y="1822450"/>
            <a:ext cx="5400137"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1"/>
          </p:nvPr>
        </p:nvSpPr>
        <p:spPr>
          <a:xfrm>
            <a:off x="6012611" y="1822450"/>
            <a:ext cx="5341188"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896734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518113515"/>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8" r:id="rId3"/>
    <p:sldLayoutId id="2147483661" r:id="rId4"/>
    <p:sldLayoutId id="2147483662" r:id="rId5"/>
    <p:sldLayoutId id="2147483666" r:id="rId6"/>
    <p:sldLayoutId id="2147483649" r:id="rId7"/>
    <p:sldLayoutId id="2147483650" r:id="rId8"/>
    <p:sldLayoutId id="2147483652" r:id="rId9"/>
    <p:sldLayoutId id="2147483664" r:id="rId10"/>
    <p:sldLayoutId id="2147483663" r:id="rId11"/>
    <p:sldLayoutId id="2147483669"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3" r:id="rId2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2" y="228607"/>
            <a:ext cx="1115191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51" y="1447800"/>
            <a:ext cx="11151916" cy="4953000"/>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4"/>
          </p:nvPr>
        </p:nvSpPr>
        <p:spPr>
          <a:xfrm>
            <a:off x="11220198" y="6581313"/>
            <a:ext cx="820952" cy="184666"/>
          </a:xfrm>
          <a:prstGeom prst="rect">
            <a:avLst/>
          </a:prstGeom>
        </p:spPr>
        <p:txBody>
          <a:bodyPr vert="horz" wrap="square" lIns="0" tIns="0" rIns="0" bIns="0" rtlCol="0" anchor="b" anchorCtr="0">
            <a:spAutoFit/>
          </a:bodyPr>
          <a:lstStyle>
            <a:lvl1pPr algn="r">
              <a:defRPr lang="en-US" sz="1200" kern="1200" smtClean="0">
                <a:gradFill>
                  <a:gsLst>
                    <a:gs pos="73333">
                      <a:srgbClr val="808080"/>
                    </a:gs>
                    <a:gs pos="38000">
                      <a:srgbClr val="808080"/>
                    </a:gs>
                  </a:gsLst>
                  <a:lin ang="5400000" scaled="0"/>
                </a:gradFill>
                <a:latin typeface="+mn-lt"/>
                <a:ea typeface="+mn-ea"/>
                <a:cs typeface="+mn-cs"/>
              </a:defRPr>
            </a:lvl1pPr>
          </a:lstStyle>
          <a:p>
            <a:pPr defTabSz="1218390"/>
            <a:fld id="{71F47D9D-8D60-4698-A495-89D102E182A2}" type="slidenum">
              <a:rPr/>
              <a:pPr defTabSz="1218390"/>
              <a:t>‹Nº›</a:t>
            </a:fld>
            <a:endParaRPr dirty="0"/>
          </a:p>
        </p:txBody>
      </p:sp>
      <p:sp>
        <p:nvSpPr>
          <p:cNvPr id="5" name="Footer Placeholder 4"/>
          <p:cNvSpPr>
            <a:spLocks noGrp="1"/>
          </p:cNvSpPr>
          <p:nvPr>
            <p:ph type="ftr" sz="quarter" idx="3"/>
          </p:nvPr>
        </p:nvSpPr>
        <p:spPr>
          <a:xfrm>
            <a:off x="150884" y="6581313"/>
            <a:ext cx="3861807" cy="184666"/>
          </a:xfrm>
          <a:prstGeom prst="rect">
            <a:avLst/>
          </a:prstGeom>
        </p:spPr>
        <p:txBody>
          <a:bodyPr vert="horz" lIns="0" tIns="0" rIns="0" bIns="0" rtlCol="0" anchor="b" anchorCtr="0">
            <a:spAutoFit/>
          </a:bodyPr>
          <a:lstStyle>
            <a:lvl1pPr algn="l">
              <a:defRPr sz="1200">
                <a:gradFill>
                  <a:gsLst>
                    <a:gs pos="73333">
                      <a:srgbClr val="808080"/>
                    </a:gs>
                    <a:gs pos="38000">
                      <a:srgbClr val="808080"/>
                    </a:gs>
                  </a:gsLst>
                  <a:lin ang="5400000" scaled="0"/>
                </a:gradFill>
              </a:defRPr>
            </a:lvl1pPr>
          </a:lstStyle>
          <a:p>
            <a:pPr defTabSz="1218390"/>
            <a:r>
              <a:rPr lang="en-US" smtClean="0"/>
              <a:t>Microsoft Confidential</a:t>
            </a:r>
            <a:endParaRPr lang="en-US" dirty="0"/>
          </a:p>
        </p:txBody>
      </p:sp>
    </p:spTree>
    <p:extLst>
      <p:ext uri="{BB962C8B-B14F-4D97-AF65-F5344CB8AC3E}">
        <p14:creationId xmlns:p14="http://schemas.microsoft.com/office/powerpoint/2010/main" val="58091702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Lst>
  <p:transition>
    <p:fade/>
  </p:transition>
  <p:timing>
    <p:tnLst>
      <p:par>
        <p:cTn id="1" dur="indefinite" restart="never" nodeType="tmRoot"/>
      </p:par>
    </p:tnLst>
  </p:timing>
  <p:hf sldNum="0" hdr="0" dt="0"/>
  <p:txStyles>
    <p:titleStyle>
      <a:lvl1pPr algn="l" defTabSz="913992"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184" indent="-460184" algn="l" defTabSz="913992" rtl="0" eaLnBrk="1" latinLnBrk="0" hangingPunct="1">
        <a:lnSpc>
          <a:spcPct val="90000"/>
        </a:lnSpc>
        <a:spcBef>
          <a:spcPct val="20000"/>
        </a:spcBef>
        <a:buClr>
          <a:schemeClr val="accent1"/>
        </a:buClr>
        <a:buSzPct val="90000"/>
        <a:buFont typeface="Wingdings"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855315" indent="-395127" algn="l" defTabSz="913992" rtl="0" eaLnBrk="1" latinLnBrk="0" hangingPunct="1">
        <a:lnSpc>
          <a:spcPct val="90000"/>
        </a:lnSpc>
        <a:spcBef>
          <a:spcPct val="20000"/>
        </a:spcBef>
        <a:buClr>
          <a:schemeClr val="accent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1258375" indent="-403061" algn="l" defTabSz="913992" rtl="0" eaLnBrk="1" latinLnBrk="0" hangingPunct="1">
        <a:lnSpc>
          <a:spcPct val="90000"/>
        </a:lnSpc>
        <a:spcBef>
          <a:spcPct val="20000"/>
        </a:spcBef>
        <a:buClr>
          <a:schemeClr val="accent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1604310" indent="-345936" algn="l" defTabSz="913992" rtl="0" eaLnBrk="1" latinLnBrk="0" hangingPunct="1">
        <a:lnSpc>
          <a:spcPct val="90000"/>
        </a:lnSpc>
        <a:spcBef>
          <a:spcPct val="20000"/>
        </a:spcBef>
        <a:buClr>
          <a:schemeClr val="accent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1940726" indent="-336416" algn="l" defTabSz="913992" rtl="0" eaLnBrk="1" latinLnBrk="0" hangingPunct="1">
        <a:lnSpc>
          <a:spcPct val="90000"/>
        </a:lnSpc>
        <a:spcBef>
          <a:spcPct val="20000"/>
        </a:spcBef>
        <a:buClr>
          <a:schemeClr val="accent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3476" indent="-228499" algn="l" defTabSz="91399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73" indent="-228499" algn="l" defTabSz="91399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69" indent="-228499" algn="l" defTabSz="91399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68" indent="-228499" algn="l" defTabSz="91399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92" rtl="0" eaLnBrk="1" latinLnBrk="0" hangingPunct="1">
        <a:defRPr sz="1900" kern="1200">
          <a:solidFill>
            <a:schemeClr val="tx1"/>
          </a:solidFill>
          <a:latin typeface="+mn-lt"/>
          <a:ea typeface="+mn-ea"/>
          <a:cs typeface="+mn-cs"/>
        </a:defRPr>
      </a:lvl1pPr>
      <a:lvl2pPr marL="456994" algn="l" defTabSz="913992" rtl="0" eaLnBrk="1" latinLnBrk="0" hangingPunct="1">
        <a:defRPr sz="1900" kern="1200">
          <a:solidFill>
            <a:schemeClr val="tx1"/>
          </a:solidFill>
          <a:latin typeface="+mn-lt"/>
          <a:ea typeface="+mn-ea"/>
          <a:cs typeface="+mn-cs"/>
        </a:defRPr>
      </a:lvl2pPr>
      <a:lvl3pPr marL="913992" algn="l" defTabSz="913992" rtl="0" eaLnBrk="1" latinLnBrk="0" hangingPunct="1">
        <a:defRPr sz="1900" kern="1200">
          <a:solidFill>
            <a:schemeClr val="tx1"/>
          </a:solidFill>
          <a:latin typeface="+mn-lt"/>
          <a:ea typeface="+mn-ea"/>
          <a:cs typeface="+mn-cs"/>
        </a:defRPr>
      </a:lvl3pPr>
      <a:lvl4pPr marL="1370988" algn="l" defTabSz="913992" rtl="0" eaLnBrk="1" latinLnBrk="0" hangingPunct="1">
        <a:defRPr sz="1900" kern="1200">
          <a:solidFill>
            <a:schemeClr val="tx1"/>
          </a:solidFill>
          <a:latin typeface="+mn-lt"/>
          <a:ea typeface="+mn-ea"/>
          <a:cs typeface="+mn-cs"/>
        </a:defRPr>
      </a:lvl4pPr>
      <a:lvl5pPr marL="1827985" algn="l" defTabSz="913992" rtl="0" eaLnBrk="1" latinLnBrk="0" hangingPunct="1">
        <a:defRPr sz="1900" kern="1200">
          <a:solidFill>
            <a:schemeClr val="tx1"/>
          </a:solidFill>
          <a:latin typeface="+mn-lt"/>
          <a:ea typeface="+mn-ea"/>
          <a:cs typeface="+mn-cs"/>
        </a:defRPr>
      </a:lvl5pPr>
      <a:lvl6pPr marL="2284982" algn="l" defTabSz="913992" rtl="0" eaLnBrk="1" latinLnBrk="0" hangingPunct="1">
        <a:defRPr sz="1900" kern="1200">
          <a:solidFill>
            <a:schemeClr val="tx1"/>
          </a:solidFill>
          <a:latin typeface="+mn-lt"/>
          <a:ea typeface="+mn-ea"/>
          <a:cs typeface="+mn-cs"/>
        </a:defRPr>
      </a:lvl6pPr>
      <a:lvl7pPr marL="2741978" algn="l" defTabSz="913992" rtl="0" eaLnBrk="1" latinLnBrk="0" hangingPunct="1">
        <a:defRPr sz="1900" kern="1200">
          <a:solidFill>
            <a:schemeClr val="tx1"/>
          </a:solidFill>
          <a:latin typeface="+mn-lt"/>
          <a:ea typeface="+mn-ea"/>
          <a:cs typeface="+mn-cs"/>
        </a:defRPr>
      </a:lvl7pPr>
      <a:lvl8pPr marL="3198969" algn="l" defTabSz="913992" rtl="0" eaLnBrk="1" latinLnBrk="0" hangingPunct="1">
        <a:defRPr sz="1900" kern="1200">
          <a:solidFill>
            <a:schemeClr val="tx1"/>
          </a:solidFill>
          <a:latin typeface="+mn-lt"/>
          <a:ea typeface="+mn-ea"/>
          <a:cs typeface="+mn-cs"/>
        </a:defRPr>
      </a:lvl8pPr>
      <a:lvl9pPr marL="3655963" algn="l" defTabSz="913992"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8.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2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73.wmf"/><Relationship Id="rId13" Type="http://schemas.openxmlformats.org/officeDocument/2006/relationships/oleObject" Target="../embeddings/oleObject5.bin"/><Relationship Id="rId3" Type="http://schemas.openxmlformats.org/officeDocument/2006/relationships/notesSlide" Target="../notesSlides/notesSlide5.xml"/><Relationship Id="rId7" Type="http://schemas.openxmlformats.org/officeDocument/2006/relationships/oleObject" Target="../embeddings/oleObject2.bin"/><Relationship Id="rId12" Type="http://schemas.openxmlformats.org/officeDocument/2006/relationships/image" Target="../media/image75.wmf"/><Relationship Id="rId2" Type="http://schemas.openxmlformats.org/officeDocument/2006/relationships/slideLayout" Target="../slideLayouts/slideLayout8.xml"/><Relationship Id="rId16" Type="http://schemas.openxmlformats.org/officeDocument/2006/relationships/image" Target="../media/image77.wmf"/><Relationship Id="rId1" Type="http://schemas.openxmlformats.org/officeDocument/2006/relationships/vmlDrawing" Target="../drawings/vmlDrawing1.vml"/><Relationship Id="rId6" Type="http://schemas.openxmlformats.org/officeDocument/2006/relationships/image" Target="../media/image72.wmf"/><Relationship Id="rId11" Type="http://schemas.openxmlformats.org/officeDocument/2006/relationships/oleObject" Target="../embeddings/oleObject4.bin"/><Relationship Id="rId5" Type="http://schemas.openxmlformats.org/officeDocument/2006/relationships/oleObject" Target="../embeddings/oleObject1.bin"/><Relationship Id="rId15" Type="http://schemas.openxmlformats.org/officeDocument/2006/relationships/oleObject" Target="../embeddings/oleObject6.bin"/><Relationship Id="rId10" Type="http://schemas.openxmlformats.org/officeDocument/2006/relationships/image" Target="../media/image74.wmf"/><Relationship Id="rId4" Type="http://schemas.openxmlformats.org/officeDocument/2006/relationships/image" Target="../media/image78.png"/><Relationship Id="rId9" Type="http://schemas.openxmlformats.org/officeDocument/2006/relationships/oleObject" Target="../embeddings/oleObject3.bin"/><Relationship Id="rId14" Type="http://schemas.openxmlformats.org/officeDocument/2006/relationships/image" Target="../media/image76.wmf"/></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slideLayout" Target="../slideLayouts/slideLayout8.xml"/><Relationship Id="rId7" Type="http://schemas.microsoft.com/office/2007/relationships/hdphoto" Target="../media/hdphoto1.wd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notesSlide" Target="../notesSlides/notesSlide9.xml"/></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8.xml"/><Relationship Id="rId4" Type="http://schemas.openxmlformats.org/officeDocument/2006/relationships/image" Target="../media/image10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103.jpeg"/><Relationship Id="rId13" Type="http://schemas.openxmlformats.org/officeDocument/2006/relationships/image" Target="../media/image108.png"/><Relationship Id="rId3" Type="http://schemas.openxmlformats.org/officeDocument/2006/relationships/notesSlide" Target="../notesSlides/notesSlide14.xml"/><Relationship Id="rId7" Type="http://schemas.openxmlformats.org/officeDocument/2006/relationships/hyperlink" Target="http://customermodel/personas/ShowDetails.aspx?PersonaId=31" TargetMode="External"/><Relationship Id="rId12" Type="http://schemas.openxmlformats.org/officeDocument/2006/relationships/image" Target="../media/image107.png"/><Relationship Id="rId2" Type="http://schemas.openxmlformats.org/officeDocument/2006/relationships/slideLayout" Target="../slideLayouts/slideLayout8.xml"/><Relationship Id="rId16" Type="http://schemas.openxmlformats.org/officeDocument/2006/relationships/image" Target="../media/image111.jpg"/><Relationship Id="rId1" Type="http://schemas.openxmlformats.org/officeDocument/2006/relationships/tags" Target="../tags/tag3.xml"/><Relationship Id="rId6" Type="http://schemas.openxmlformats.org/officeDocument/2006/relationships/image" Target="../media/image102.png"/><Relationship Id="rId11" Type="http://schemas.openxmlformats.org/officeDocument/2006/relationships/image" Target="../media/image106.jpg"/><Relationship Id="rId5" Type="http://schemas.openxmlformats.org/officeDocument/2006/relationships/image" Target="../media/image101.jpeg"/><Relationship Id="rId15" Type="http://schemas.openxmlformats.org/officeDocument/2006/relationships/image" Target="../media/image110.png"/><Relationship Id="rId10" Type="http://schemas.openxmlformats.org/officeDocument/2006/relationships/image" Target="../media/image105.png"/><Relationship Id="rId4" Type="http://schemas.openxmlformats.org/officeDocument/2006/relationships/hyperlink" Target="http://customermodel/personas/ShowDetails.aspx?PersonaId=10" TargetMode="External"/><Relationship Id="rId9" Type="http://schemas.openxmlformats.org/officeDocument/2006/relationships/image" Target="../media/image104.jpg"/><Relationship Id="rId14" Type="http://schemas.openxmlformats.org/officeDocument/2006/relationships/image" Target="../media/image109.jpg"/></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8.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58.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28.png"/><Relationship Id="rId3" Type="http://schemas.openxmlformats.org/officeDocument/2006/relationships/image" Target="../media/image124.png"/><Relationship Id="rId7" Type="http://schemas.openxmlformats.org/officeDocument/2006/relationships/image" Target="../media/image110.png"/><Relationship Id="rId12" Type="http://schemas.openxmlformats.org/officeDocument/2006/relationships/image" Target="../media/image127.jpe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25.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5.png"/><Relationship Id="rId9" Type="http://schemas.openxmlformats.org/officeDocument/2006/relationships/image" Target="../media/image44.png"/><Relationship Id="rId14" Type="http://schemas.openxmlformats.org/officeDocument/2006/relationships/image" Target="../media/image12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68.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11.jpg"/><Relationship Id="rId1" Type="http://schemas.openxmlformats.org/officeDocument/2006/relationships/slideLayout" Target="../slideLayouts/slideLayout8.xml"/><Relationship Id="rId4" Type="http://schemas.openxmlformats.org/officeDocument/2006/relationships/image" Target="../media/image143.jpg"/></Relationships>
</file>

<file path=ppt/slides/_rels/slide6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11.jpg"/><Relationship Id="rId1" Type="http://schemas.openxmlformats.org/officeDocument/2006/relationships/slideLayout" Target="../slideLayouts/slideLayout8.xml"/><Relationship Id="rId4" Type="http://schemas.openxmlformats.org/officeDocument/2006/relationships/image" Target="../media/image143.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46.png"/></Relationships>
</file>

<file path=ppt/slides/_rels/slide74.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14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2.xml"/><Relationship Id="rId16" Type="http://schemas.openxmlformats.org/officeDocument/2006/relationships/image" Target="../media/image38.png"/><Relationship Id="rId1" Type="http://schemas.openxmlformats.org/officeDocument/2006/relationships/slideLayout" Target="../slideLayouts/slideLayout10.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14437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Integraciones con CRM</a:t>
            </a:r>
            <a:endParaRPr lang="es-ES" dirty="0"/>
          </a:p>
        </p:txBody>
      </p:sp>
      <p:sp>
        <p:nvSpPr>
          <p:cNvPr id="3" name="Marcador de contenido 2"/>
          <p:cNvSpPr>
            <a:spLocks noGrp="1"/>
          </p:cNvSpPr>
          <p:nvPr>
            <p:ph idx="10"/>
          </p:nvPr>
        </p:nvSpPr>
        <p:spPr/>
        <p:txBody>
          <a:bodyPr>
            <a:normAutofit/>
          </a:bodyPr>
          <a:lstStyle/>
          <a:p>
            <a:r>
              <a:rPr lang="es-ES" dirty="0" err="1" smtClean="0"/>
              <a:t>Sharepoint</a:t>
            </a:r>
            <a:endParaRPr lang="es-ES" dirty="0" smtClean="0"/>
          </a:p>
          <a:p>
            <a:r>
              <a:rPr lang="es-ES" dirty="0"/>
              <a:t>OneNote</a:t>
            </a:r>
          </a:p>
          <a:p>
            <a:r>
              <a:rPr lang="es-ES" dirty="0" smtClean="0"/>
              <a:t>Excel</a:t>
            </a:r>
          </a:p>
          <a:p>
            <a:r>
              <a:rPr lang="en-US" dirty="0"/>
              <a:t>CRM App para Outlook</a:t>
            </a:r>
            <a:endParaRPr lang="es-ES" dirty="0" smtClean="0"/>
          </a:p>
          <a:p>
            <a:r>
              <a:rPr lang="es-ES" dirty="0" smtClean="0"/>
              <a:t>Social </a:t>
            </a:r>
            <a:r>
              <a:rPr lang="es-ES" dirty="0" err="1" smtClean="0"/>
              <a:t>Engagement</a:t>
            </a:r>
            <a:endParaRPr lang="es-ES" dirty="0" smtClean="0"/>
          </a:p>
          <a:p>
            <a:r>
              <a:rPr lang="es-ES" dirty="0" err="1" smtClean="0"/>
              <a:t>Yammer</a:t>
            </a:r>
            <a:endParaRPr lang="es-ES" dirty="0" smtClean="0"/>
          </a:p>
          <a:p>
            <a:endParaRPr lang="es-ES" dirty="0" smtClean="0"/>
          </a:p>
        </p:txBody>
      </p:sp>
      <p:sp>
        <p:nvSpPr>
          <p:cNvPr id="4" name="Marcador de contenido 3"/>
          <p:cNvSpPr>
            <a:spLocks noGrp="1"/>
          </p:cNvSpPr>
          <p:nvPr>
            <p:ph idx="11"/>
          </p:nvPr>
        </p:nvSpPr>
        <p:spPr/>
        <p:txBody>
          <a:bodyPr/>
          <a:lstStyle/>
          <a:p>
            <a:r>
              <a:rPr lang="es-ES" dirty="0" err="1"/>
              <a:t>PowerBI</a:t>
            </a:r>
            <a:endParaRPr lang="es-ES" dirty="0" smtClean="0"/>
          </a:p>
          <a:p>
            <a:r>
              <a:rPr lang="es-ES" dirty="0" smtClean="0"/>
              <a:t>Skype4Business</a:t>
            </a:r>
            <a:endParaRPr lang="es-ES" dirty="0"/>
          </a:p>
          <a:p>
            <a:r>
              <a:rPr lang="es-ES" dirty="0" smtClean="0"/>
              <a:t>Exchange Online</a:t>
            </a:r>
          </a:p>
          <a:p>
            <a:r>
              <a:rPr lang="es-ES" dirty="0" err="1" smtClean="0"/>
              <a:t>Parature</a:t>
            </a:r>
            <a:endParaRPr lang="es-ES" dirty="0" smtClean="0"/>
          </a:p>
          <a:p>
            <a:r>
              <a:rPr lang="es-ES" dirty="0" smtClean="0"/>
              <a:t>Office </a:t>
            </a:r>
            <a:r>
              <a:rPr lang="es-ES" dirty="0" err="1" smtClean="0"/>
              <a:t>Groups</a:t>
            </a:r>
            <a:r>
              <a:rPr lang="es-ES" dirty="0" smtClean="0"/>
              <a:t> </a:t>
            </a:r>
          </a:p>
          <a:p>
            <a:pPr marL="0" indent="0">
              <a:buNone/>
            </a:pPr>
            <a:endParaRPr lang="es-ES" dirty="0"/>
          </a:p>
        </p:txBody>
      </p:sp>
    </p:spTree>
    <p:extLst>
      <p:ext uri="{BB962C8B-B14F-4D97-AF65-F5344CB8AC3E}">
        <p14:creationId xmlns:p14="http://schemas.microsoft.com/office/powerpoint/2010/main" val="337683153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ctrTitle"/>
          </p:nvPr>
        </p:nvSpPr>
        <p:spPr/>
        <p:txBody>
          <a:bodyPr/>
          <a:lstStyle/>
          <a:p>
            <a:r>
              <a:rPr lang="es-ES" dirty="0" smtClean="0"/>
              <a:t>CRM - </a:t>
            </a:r>
            <a:r>
              <a:rPr lang="es-ES" dirty="0" err="1" smtClean="0"/>
              <a:t>Sharepoint</a:t>
            </a:r>
            <a:endParaRPr lang="en-US" dirty="0"/>
          </a:p>
        </p:txBody>
      </p:sp>
      <p:sp>
        <p:nvSpPr>
          <p:cNvPr id="6" name="Subtítulo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7657511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629" y="194895"/>
            <a:ext cx="11079159" cy="1325563"/>
          </a:xfrm>
        </p:spPr>
        <p:txBody>
          <a:bodyPr>
            <a:normAutofit/>
          </a:bodyPr>
          <a:lstStyle/>
          <a:p>
            <a:r>
              <a:rPr lang="de-CH" dirty="0" smtClean="0"/>
              <a:t>Juntos mejor: CRM y SharePoint</a:t>
            </a:r>
            <a:endParaRPr lang="en-US" dirty="0"/>
          </a:p>
        </p:txBody>
      </p:sp>
      <p:grpSp>
        <p:nvGrpSpPr>
          <p:cNvPr id="207" name="Group 206"/>
          <p:cNvGrpSpPr/>
          <p:nvPr/>
        </p:nvGrpSpPr>
        <p:grpSpPr>
          <a:xfrm>
            <a:off x="6009159" y="1287762"/>
            <a:ext cx="5168429" cy="5081348"/>
            <a:chOff x="6007570" y="1363962"/>
            <a:chExt cx="5168429" cy="5081348"/>
          </a:xfrm>
        </p:grpSpPr>
        <p:sp>
          <p:nvSpPr>
            <p:cNvPr id="13" name="Rectangle 12"/>
            <p:cNvSpPr/>
            <p:nvPr/>
          </p:nvSpPr>
          <p:spPr bwMode="auto">
            <a:xfrm>
              <a:off x="6007570" y="1363962"/>
              <a:ext cx="5168429" cy="5081348"/>
            </a:xfrm>
            <a:prstGeom prst="rect">
              <a:avLst/>
            </a:prstGeom>
            <a:gradFill>
              <a:gsLst>
                <a:gs pos="47000">
                  <a:srgbClr val="E6E0EC"/>
                </a:gs>
                <a:gs pos="99000">
                  <a:srgbClr val="FBFBFB"/>
                </a:gs>
              </a:gsLst>
              <a:lin ang="5400000" scaled="1"/>
            </a:gradFill>
            <a:ln w="28575" cap="flat" cmpd="sng" algn="ctr">
              <a:noFill/>
              <a:prstDash val="solid"/>
              <a:headEnd type="none" w="med" len="med"/>
              <a:tailEnd type="none" w="med" len="med"/>
            </a:ln>
            <a:effectLst/>
          </p:spPr>
          <p:txBody>
            <a:bodyPr rtlCol="0" anchor="ctr"/>
            <a:lstStyle/>
            <a:p>
              <a:pPr algn="ctr" fontAlgn="base">
                <a:spcBef>
                  <a:spcPct val="0"/>
                </a:spcBef>
                <a:spcAft>
                  <a:spcPct val="0"/>
                </a:spcAft>
              </a:pPr>
              <a:endParaRPr lang="en-US" sz="1200" b="1" dirty="0" err="1">
                <a:solidFill>
                  <a:prstClr val="black"/>
                </a:solidFill>
                <a:latin typeface="Calibri"/>
              </a:endParaRPr>
            </a:p>
          </p:txBody>
        </p:sp>
        <p:sp>
          <p:nvSpPr>
            <p:cNvPr id="6" name="Rectangle 5"/>
            <p:cNvSpPr/>
            <p:nvPr/>
          </p:nvSpPr>
          <p:spPr bwMode="auto">
            <a:xfrm>
              <a:off x="6007570" y="1363962"/>
              <a:ext cx="5168429" cy="57540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de-CH" sz="2000" b="1" spc="100" dirty="0">
                  <a:solidFill>
                    <a:srgbClr val="FFFFFF"/>
                  </a:solidFill>
                  <a:ea typeface="Segoe UI" pitchFamily="34" charset="0"/>
                  <a:cs typeface="Segoe UI" pitchFamily="34" charset="0"/>
                </a:rPr>
                <a:t>SharePoint</a:t>
              </a:r>
              <a:endParaRPr lang="en-US" sz="2000" b="1" spc="100" dirty="0" err="1">
                <a:solidFill>
                  <a:srgbClr val="FFFFFF"/>
                </a:solidFill>
                <a:ea typeface="Segoe UI" pitchFamily="34" charset="0"/>
                <a:cs typeface="Segoe UI" pitchFamily="34" charset="0"/>
              </a:endParaRPr>
            </a:p>
          </p:txBody>
        </p:sp>
      </p:grpSp>
      <p:grpSp>
        <p:nvGrpSpPr>
          <p:cNvPr id="206" name="Group 205"/>
          <p:cNvGrpSpPr/>
          <p:nvPr/>
        </p:nvGrpSpPr>
        <p:grpSpPr>
          <a:xfrm>
            <a:off x="785358" y="1287762"/>
            <a:ext cx="5139952" cy="5081348"/>
            <a:chOff x="783770" y="1363962"/>
            <a:chExt cx="5139952" cy="5081348"/>
          </a:xfrm>
        </p:grpSpPr>
        <p:sp>
          <p:nvSpPr>
            <p:cNvPr id="12" name="Rectangle 11"/>
            <p:cNvSpPr/>
            <p:nvPr/>
          </p:nvSpPr>
          <p:spPr bwMode="auto">
            <a:xfrm>
              <a:off x="783770" y="1363962"/>
              <a:ext cx="5139952" cy="5081348"/>
            </a:xfrm>
            <a:prstGeom prst="rect">
              <a:avLst/>
            </a:prstGeom>
            <a:gradFill>
              <a:gsLst>
                <a:gs pos="47000">
                  <a:srgbClr val="FDEADA"/>
                </a:gs>
                <a:gs pos="99000">
                  <a:srgbClr val="FBFBFB"/>
                </a:gs>
              </a:gsLst>
              <a:lin ang="5400000" scaled="1"/>
            </a:gradFill>
            <a:ln w="28575" cap="flat" cmpd="sng" algn="ctr">
              <a:noFill/>
              <a:prstDash val="solid"/>
              <a:headEnd type="none" w="med" len="med"/>
              <a:tailEnd type="none" w="med" len="med"/>
            </a:ln>
            <a:effectLst/>
          </p:spPr>
          <p:txBody>
            <a:bodyPr rtlCol="0" anchor="ctr"/>
            <a:lstStyle/>
            <a:p>
              <a:pPr algn="ctr" fontAlgn="base">
                <a:spcBef>
                  <a:spcPct val="0"/>
                </a:spcBef>
                <a:spcAft>
                  <a:spcPct val="0"/>
                </a:spcAft>
              </a:pPr>
              <a:endParaRPr lang="en-US" sz="1200" b="1" dirty="0">
                <a:solidFill>
                  <a:prstClr val="black"/>
                </a:solidFill>
                <a:latin typeface="Calibri"/>
              </a:endParaRPr>
            </a:p>
          </p:txBody>
        </p:sp>
        <p:sp>
          <p:nvSpPr>
            <p:cNvPr id="5" name="Rectangle 4"/>
            <p:cNvSpPr/>
            <p:nvPr/>
          </p:nvSpPr>
          <p:spPr bwMode="auto">
            <a:xfrm>
              <a:off x="783770" y="1363962"/>
              <a:ext cx="5139951" cy="575408"/>
            </a:xfrm>
            <a:prstGeom prst="rect">
              <a:avLst/>
            </a:prstGeom>
            <a:solidFill>
              <a:schemeClr val="bg1">
                <a:lumMod val="65000"/>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de-CH" sz="2000" b="1" spc="100" dirty="0">
                  <a:solidFill>
                    <a:srgbClr val="FFFFFF"/>
                  </a:solidFill>
                  <a:ea typeface="Segoe UI" pitchFamily="34" charset="0"/>
                  <a:cs typeface="Segoe UI" pitchFamily="34" charset="0"/>
                </a:rPr>
                <a:t>Dynamics CRM</a:t>
              </a:r>
              <a:endParaRPr lang="en-US" sz="2000" b="1" spc="100" dirty="0" err="1">
                <a:solidFill>
                  <a:srgbClr val="FFFFFF"/>
                </a:solidFill>
                <a:ea typeface="Segoe UI" pitchFamily="34" charset="0"/>
                <a:cs typeface="Segoe UI" pitchFamily="34" charset="0"/>
              </a:endParaRPr>
            </a:p>
          </p:txBody>
        </p:sp>
      </p:grpSp>
      <p:grpSp>
        <p:nvGrpSpPr>
          <p:cNvPr id="208" name="Group 207"/>
          <p:cNvGrpSpPr/>
          <p:nvPr/>
        </p:nvGrpSpPr>
        <p:grpSpPr>
          <a:xfrm>
            <a:off x="5739286" y="1335052"/>
            <a:ext cx="452491" cy="454259"/>
            <a:chOff x="5737697" y="1411251"/>
            <a:chExt cx="452491" cy="454259"/>
          </a:xfrm>
        </p:grpSpPr>
        <p:sp>
          <p:nvSpPr>
            <p:cNvPr id="10" name="Oval 9"/>
            <p:cNvSpPr>
              <a:spLocks noChangeArrowheads="1"/>
            </p:cNvSpPr>
            <p:nvPr/>
          </p:nvSpPr>
          <p:spPr bwMode="auto">
            <a:xfrm>
              <a:off x="5737697" y="1411251"/>
              <a:ext cx="452491" cy="454259"/>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14099" fontAlgn="base">
                <a:lnSpc>
                  <a:spcPct val="80000"/>
                </a:lnSpc>
                <a:spcBef>
                  <a:spcPct val="0"/>
                </a:spcBef>
                <a:spcAft>
                  <a:spcPct val="0"/>
                </a:spcAft>
              </a:pPr>
              <a:endParaRPr lang="en-US" sz="1600" spc="-50">
                <a:gradFill>
                  <a:gsLst>
                    <a:gs pos="100000">
                      <a:srgbClr val="FFFFFF"/>
                    </a:gs>
                    <a:gs pos="0">
                      <a:srgbClr val="FFFFFF"/>
                    </a:gs>
                  </a:gsLst>
                  <a:lin ang="5400000" scaled="0"/>
                </a:gradFill>
                <a:ea typeface="Segoe UI" pitchFamily="34" charset="0"/>
                <a:cs typeface="Segoe UI" pitchFamily="34" charset="0"/>
              </a:endParaRPr>
            </a:p>
          </p:txBody>
        </p:sp>
        <p:sp>
          <p:nvSpPr>
            <p:cNvPr id="11" name="Oval 10"/>
            <p:cNvSpPr>
              <a:spLocks noChangeArrowheads="1"/>
            </p:cNvSpPr>
            <p:nvPr/>
          </p:nvSpPr>
          <p:spPr bwMode="auto">
            <a:xfrm>
              <a:off x="5801621" y="1475425"/>
              <a:ext cx="324641" cy="325909"/>
            </a:xfrm>
            <a:prstGeom prst="ellipse">
              <a:avLst/>
            </a:prstGeom>
            <a:solidFill>
              <a:schemeClr val="accent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14099" fontAlgn="base">
                <a:lnSpc>
                  <a:spcPct val="80000"/>
                </a:lnSpc>
                <a:spcBef>
                  <a:spcPct val="0"/>
                </a:spcBef>
                <a:spcAft>
                  <a:spcPct val="0"/>
                </a:spcAft>
              </a:pPr>
              <a:endParaRPr lang="en-US" sz="1600" spc="-50">
                <a:gradFill>
                  <a:gsLst>
                    <a:gs pos="100000">
                      <a:srgbClr val="FFFFFF"/>
                    </a:gs>
                    <a:gs pos="0">
                      <a:srgbClr val="FFFFFF"/>
                    </a:gs>
                  </a:gsLst>
                  <a:lin ang="5400000" scaled="0"/>
                </a:gradFill>
                <a:ea typeface="Segoe UI" pitchFamily="34" charset="0"/>
                <a:cs typeface="Segoe UI" pitchFamily="34" charset="0"/>
              </a:endParaRPr>
            </a:p>
          </p:txBody>
        </p:sp>
      </p:grpSp>
      <p:grpSp>
        <p:nvGrpSpPr>
          <p:cNvPr id="209" name="Group 208"/>
          <p:cNvGrpSpPr/>
          <p:nvPr/>
        </p:nvGrpSpPr>
        <p:grpSpPr>
          <a:xfrm>
            <a:off x="520701" y="2107754"/>
            <a:ext cx="10878004" cy="1642054"/>
            <a:chOff x="519113" y="2183954"/>
            <a:chExt cx="10878004" cy="1642054"/>
          </a:xfrm>
        </p:grpSpPr>
        <p:sp>
          <p:nvSpPr>
            <p:cNvPr id="14" name="Rectangle 13"/>
            <p:cNvSpPr/>
            <p:nvPr/>
          </p:nvSpPr>
          <p:spPr bwMode="auto">
            <a:xfrm>
              <a:off x="519113" y="2183954"/>
              <a:ext cx="10878004" cy="1614708"/>
            </a:xfrm>
            <a:prstGeom prst="rect">
              <a:avLst/>
            </a:prstGeom>
            <a:solidFill>
              <a:schemeClr val="bg1">
                <a:lumMod val="85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08000" rIns="45720" bIns="91440" numCol="1" spcCol="0" rtlCol="0" fromWordArt="0" anchor="t" anchorCtr="0" forceAA="0" compatLnSpc="1">
              <a:prstTxWarp prst="textNoShape">
                <a:avLst/>
              </a:prstTxWarp>
              <a:noAutofit/>
            </a:bodyPr>
            <a:lstStyle/>
            <a:p>
              <a:pPr algn="ctr" defTabSz="914099" fontAlgn="base">
                <a:spcBef>
                  <a:spcPct val="0"/>
                </a:spcBef>
                <a:spcAft>
                  <a:spcPct val="0"/>
                </a:spcAft>
              </a:pPr>
              <a:r>
                <a:rPr lang="de-CH" spc="-50" dirty="0" smtClean="0">
                  <a:solidFill>
                    <a:srgbClr val="F2F2F2">
                      <a:lumMod val="25000"/>
                    </a:srgbClr>
                  </a:solidFill>
                  <a:ea typeface="Segoe UI" pitchFamily="34" charset="0"/>
                  <a:cs typeface="Segoe UI" pitchFamily="34" charset="0"/>
                </a:rPr>
                <a:t>Plattforma común y sólida</a:t>
              </a:r>
              <a:endParaRPr lang="en-US" spc="-50" dirty="0" err="1">
                <a:solidFill>
                  <a:srgbClr val="F2F2F2">
                    <a:lumMod val="25000"/>
                  </a:srgbClr>
                </a:solidFill>
                <a:ea typeface="Segoe UI" pitchFamily="34" charset="0"/>
                <a:cs typeface="Segoe UI" pitchFamily="34" charset="0"/>
              </a:endParaRPr>
            </a:p>
          </p:txBody>
        </p:sp>
        <p:grpSp>
          <p:nvGrpSpPr>
            <p:cNvPr id="34" name="Group 33"/>
            <p:cNvGrpSpPr/>
            <p:nvPr/>
          </p:nvGrpSpPr>
          <p:grpSpPr>
            <a:xfrm>
              <a:off x="938775" y="2620292"/>
              <a:ext cx="995083" cy="1205716"/>
              <a:chOff x="938775" y="2620292"/>
              <a:chExt cx="995083" cy="1205716"/>
            </a:xfrm>
          </p:grpSpPr>
          <p:pic>
            <p:nvPicPr>
              <p:cNvPr id="18" name="Picture 2" descr="\\MAGNUM\Projects\Microsoft\Cloud Power FY12\Design\ICONS_PNG\Mail.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1093141" y="2620292"/>
                <a:ext cx="686352" cy="686352"/>
              </a:xfrm>
              <a:prstGeom prst="rect">
                <a:avLst/>
              </a:prstGeom>
              <a:noFill/>
            </p:spPr>
          </p:pic>
          <p:sp>
            <p:nvSpPr>
              <p:cNvPr id="19" name="TextBox 18"/>
              <p:cNvSpPr txBox="1"/>
              <p:nvPr/>
            </p:nvSpPr>
            <p:spPr>
              <a:xfrm>
                <a:off x="938775" y="3272010"/>
                <a:ext cx="995083" cy="553998"/>
              </a:xfrm>
              <a:prstGeom prst="rect">
                <a:avLst/>
              </a:prstGeom>
              <a:noFill/>
            </p:spPr>
            <p:txBody>
              <a:bodyPr wrap="square" lIns="0" tIns="0" rIns="0" bIns="0" rtlCol="0">
                <a:spAutoFit/>
              </a:bodyPr>
              <a:lstStyle/>
              <a:p>
                <a:pPr algn="ctr" defTabSz="914363"/>
                <a:r>
                  <a:rPr lang="de-CH" sz="1200" dirty="0" smtClean="0">
                    <a:solidFill>
                      <a:srgbClr val="000000">
                        <a:lumMod val="65000"/>
                        <a:lumOff val="35000"/>
                      </a:srgbClr>
                    </a:solidFill>
                    <a:cs typeface="Segoe UI" panose="020B0502040204020203" pitchFamily="34" charset="0"/>
                  </a:rPr>
                  <a:t>Integración profunda con Outlook</a:t>
                </a:r>
                <a:endParaRPr lang="de-CH" sz="1200" dirty="0">
                  <a:solidFill>
                    <a:srgbClr val="000000">
                      <a:lumMod val="65000"/>
                      <a:lumOff val="35000"/>
                    </a:srgbClr>
                  </a:solidFill>
                  <a:cs typeface="Segoe UI" panose="020B0502040204020203" pitchFamily="34" charset="0"/>
                </a:endParaRPr>
              </a:p>
            </p:txBody>
          </p:sp>
        </p:grpSp>
        <p:grpSp>
          <p:nvGrpSpPr>
            <p:cNvPr id="35" name="Group 34"/>
            <p:cNvGrpSpPr/>
            <p:nvPr/>
          </p:nvGrpSpPr>
          <p:grpSpPr>
            <a:xfrm>
              <a:off x="2922748" y="2558649"/>
              <a:ext cx="1231163" cy="1082693"/>
              <a:chOff x="2631609" y="2558649"/>
              <a:chExt cx="1231163" cy="1082693"/>
            </a:xfrm>
          </p:grpSpPr>
          <p:sp>
            <p:nvSpPr>
              <p:cNvPr id="24" name="TextBox 23"/>
              <p:cNvSpPr txBox="1"/>
              <p:nvPr/>
            </p:nvSpPr>
            <p:spPr>
              <a:xfrm>
                <a:off x="2631609" y="3272010"/>
                <a:ext cx="1231163" cy="369332"/>
              </a:xfrm>
              <a:prstGeom prst="rect">
                <a:avLst/>
              </a:prstGeom>
              <a:noFill/>
            </p:spPr>
            <p:txBody>
              <a:bodyPr wrap="square" lIns="0" tIns="0" rIns="0" bIns="0" rtlCol="0">
                <a:spAutoFit/>
              </a:bodyPr>
              <a:lstStyle/>
              <a:p>
                <a:pPr algn="ctr" defTabSz="914363"/>
                <a:r>
                  <a:rPr lang="de-CH" sz="1200" dirty="0" smtClean="0">
                    <a:solidFill>
                      <a:srgbClr val="000000">
                        <a:lumMod val="65000"/>
                        <a:lumOff val="35000"/>
                      </a:srgbClr>
                    </a:solidFill>
                    <a:cs typeface="Segoe UI" panose="020B0502040204020203" pitchFamily="34" charset="0"/>
                  </a:rPr>
                  <a:t>Motor de Windows Workflow</a:t>
                </a:r>
                <a:endParaRPr lang="de-CH" sz="1200" dirty="0">
                  <a:solidFill>
                    <a:srgbClr val="000000">
                      <a:lumMod val="65000"/>
                      <a:lumOff val="35000"/>
                    </a:srgbClr>
                  </a:solidFill>
                  <a:cs typeface="Segoe UI" panose="020B0502040204020203" pitchFamily="34" charset="0"/>
                </a:endParaRPr>
              </a:p>
            </p:txBody>
          </p:sp>
          <p:pic>
            <p:nvPicPr>
              <p:cNvPr id="29" name="Picture 7" descr="\\MAGNUM\Projects\Microsoft\Cloud Power FY12\Design\ICONS_PNG\Gears.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054" y="2558649"/>
                <a:ext cx="840274" cy="840274"/>
              </a:xfrm>
              <a:prstGeom prst="rect">
                <a:avLst/>
              </a:prstGeom>
              <a:noFill/>
            </p:spPr>
          </p:pic>
        </p:grpSp>
        <p:grpSp>
          <p:nvGrpSpPr>
            <p:cNvPr id="42" name="Group 41"/>
            <p:cNvGrpSpPr/>
            <p:nvPr/>
          </p:nvGrpSpPr>
          <p:grpSpPr>
            <a:xfrm>
              <a:off x="9582907" y="2476919"/>
              <a:ext cx="1442057" cy="1164423"/>
              <a:chOff x="7606223" y="2476919"/>
              <a:chExt cx="1442057" cy="1164423"/>
            </a:xfrm>
          </p:grpSpPr>
          <p:sp>
            <p:nvSpPr>
              <p:cNvPr id="40" name="TextBox 39"/>
              <p:cNvSpPr txBox="1"/>
              <p:nvPr/>
            </p:nvSpPr>
            <p:spPr>
              <a:xfrm>
                <a:off x="7606223" y="3272010"/>
                <a:ext cx="1442057" cy="369332"/>
              </a:xfrm>
              <a:prstGeom prst="rect">
                <a:avLst/>
              </a:prstGeom>
              <a:noFill/>
            </p:spPr>
            <p:txBody>
              <a:bodyPr wrap="square" lIns="0" tIns="0" rIns="0" bIns="0" rtlCol="0">
                <a:spAutoFit/>
              </a:bodyPr>
              <a:lstStyle/>
              <a:p>
                <a:pPr algn="ctr" defTabSz="914363"/>
                <a:r>
                  <a:rPr lang="de-CH" sz="1200" dirty="0" smtClean="0">
                    <a:solidFill>
                      <a:srgbClr val="000000">
                        <a:lumMod val="65000"/>
                        <a:lumOff val="35000"/>
                      </a:srgbClr>
                    </a:solidFill>
                    <a:cs typeface="Segoe UI" panose="020B0502040204020203" pitchFamily="34" charset="0"/>
                  </a:rPr>
                  <a:t>Motor de informes y analíticas</a:t>
                </a:r>
                <a:endParaRPr lang="de-CH" sz="1200" dirty="0">
                  <a:solidFill>
                    <a:srgbClr val="000000">
                      <a:lumMod val="65000"/>
                      <a:lumOff val="35000"/>
                    </a:srgbClr>
                  </a:solidFill>
                  <a:cs typeface="Segoe UI" panose="020B0502040204020203" pitchFamily="34" charset="0"/>
                </a:endParaRPr>
              </a:p>
            </p:txBody>
          </p:sp>
          <p:pic>
            <p:nvPicPr>
              <p:cNvPr id="41" name="Picture 2" descr="\\MAGNUM\Projects\Microsoft\Cloud Power FY12\Design\ICONS_PNG\Pie.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7840703" y="2476919"/>
                <a:ext cx="973098" cy="973098"/>
              </a:xfrm>
              <a:prstGeom prst="rect">
                <a:avLst/>
              </a:prstGeom>
              <a:noFill/>
            </p:spPr>
          </p:pic>
        </p:grpSp>
        <p:grpSp>
          <p:nvGrpSpPr>
            <p:cNvPr id="46" name="Group 45"/>
            <p:cNvGrpSpPr/>
            <p:nvPr/>
          </p:nvGrpSpPr>
          <p:grpSpPr>
            <a:xfrm>
              <a:off x="7362854" y="2685502"/>
              <a:ext cx="1231163" cy="955840"/>
              <a:chOff x="5775867" y="2685502"/>
              <a:chExt cx="1231163" cy="955840"/>
            </a:xfrm>
          </p:grpSpPr>
          <p:sp>
            <p:nvSpPr>
              <p:cNvPr id="33" name="TextBox 32"/>
              <p:cNvSpPr txBox="1"/>
              <p:nvPr/>
            </p:nvSpPr>
            <p:spPr>
              <a:xfrm>
                <a:off x="5775867" y="3272010"/>
                <a:ext cx="1231163" cy="369332"/>
              </a:xfrm>
              <a:prstGeom prst="rect">
                <a:avLst/>
              </a:prstGeom>
              <a:noFill/>
            </p:spPr>
            <p:txBody>
              <a:bodyPr wrap="square" lIns="0" tIns="0" rIns="0" bIns="0" rtlCol="0">
                <a:spAutoFit/>
              </a:bodyPr>
              <a:lstStyle/>
              <a:p>
                <a:pPr algn="ctr" defTabSz="914363"/>
                <a:r>
                  <a:rPr lang="de-CH" sz="1200" dirty="0">
                    <a:solidFill>
                      <a:srgbClr val="000000">
                        <a:lumMod val="65000"/>
                        <a:lumOff val="35000"/>
                      </a:srgbClr>
                    </a:solidFill>
                    <a:cs typeface="Segoe UI" panose="020B0502040204020203" pitchFamily="34" charset="0"/>
                  </a:rPr>
                  <a:t>OnPremise</a:t>
                </a:r>
                <a:br>
                  <a:rPr lang="de-CH" sz="1200" dirty="0">
                    <a:solidFill>
                      <a:srgbClr val="000000">
                        <a:lumMod val="65000"/>
                        <a:lumOff val="35000"/>
                      </a:srgbClr>
                    </a:solidFill>
                    <a:cs typeface="Segoe UI" panose="020B0502040204020203" pitchFamily="34" charset="0"/>
                  </a:rPr>
                </a:br>
                <a:r>
                  <a:rPr lang="de-CH" sz="1200" dirty="0" smtClean="0">
                    <a:solidFill>
                      <a:srgbClr val="000000">
                        <a:lumMod val="65000"/>
                        <a:lumOff val="35000"/>
                      </a:srgbClr>
                    </a:solidFill>
                    <a:cs typeface="Segoe UI" panose="020B0502040204020203" pitchFamily="34" charset="0"/>
                  </a:rPr>
                  <a:t>o </a:t>
                </a:r>
                <a:r>
                  <a:rPr lang="de-CH" sz="1200" dirty="0">
                    <a:solidFill>
                      <a:srgbClr val="000000">
                        <a:lumMod val="65000"/>
                        <a:lumOff val="35000"/>
                      </a:srgbClr>
                    </a:solidFill>
                    <a:cs typeface="Segoe UI" panose="020B0502040204020203" pitchFamily="34" charset="0"/>
                  </a:rPr>
                  <a:t>Cloud</a:t>
                </a:r>
              </a:p>
            </p:txBody>
          </p:sp>
          <p:pic>
            <p:nvPicPr>
              <p:cNvPr id="43" name="Picture 4" descr="\\MAGNUM\Projects\Microsoft\Cloud Power FY12\Design\ICONS_PNG\Open_Web_Platform.png"/>
              <p:cNvPicPr>
                <a:picLocks noChangeAspect="1" noChangeArrowheads="1"/>
              </p:cNvPicPr>
              <p:nvPr/>
            </p:nvPicPr>
            <p:blipFill>
              <a:blip r:embed="rId5" cstate="print">
                <a:duotone>
                  <a:prstClr val="black"/>
                  <a:schemeClr val="tx2">
                    <a:tint val="45000"/>
                    <a:satMod val="400000"/>
                  </a:schemeClr>
                </a:duotone>
              </a:blip>
              <a:srcRect/>
              <a:stretch>
                <a:fillRect/>
              </a:stretch>
            </p:blipFill>
            <p:spPr bwMode="auto">
              <a:xfrm>
                <a:off x="6053708" y="2685502"/>
                <a:ext cx="615706" cy="615706"/>
              </a:xfrm>
              <a:prstGeom prst="rect">
                <a:avLst/>
              </a:prstGeom>
              <a:noFill/>
            </p:spPr>
          </p:pic>
        </p:grpSp>
        <p:grpSp>
          <p:nvGrpSpPr>
            <p:cNvPr id="45" name="Group 44"/>
            <p:cNvGrpSpPr/>
            <p:nvPr/>
          </p:nvGrpSpPr>
          <p:grpSpPr>
            <a:xfrm>
              <a:off x="5142801" y="2650644"/>
              <a:ext cx="1231163" cy="990698"/>
              <a:chOff x="4277665" y="2650644"/>
              <a:chExt cx="1231163" cy="990698"/>
            </a:xfrm>
          </p:grpSpPr>
          <p:sp>
            <p:nvSpPr>
              <p:cNvPr id="31" name="TextBox 30"/>
              <p:cNvSpPr txBox="1"/>
              <p:nvPr/>
            </p:nvSpPr>
            <p:spPr>
              <a:xfrm>
                <a:off x="4277665" y="3272010"/>
                <a:ext cx="1231163" cy="369332"/>
              </a:xfrm>
              <a:prstGeom prst="rect">
                <a:avLst/>
              </a:prstGeom>
              <a:noFill/>
            </p:spPr>
            <p:txBody>
              <a:bodyPr wrap="square" lIns="0" tIns="0" rIns="0" bIns="0" rtlCol="0">
                <a:spAutoFit/>
              </a:bodyPr>
              <a:lstStyle/>
              <a:p>
                <a:pPr algn="ctr" defTabSz="914363"/>
                <a:r>
                  <a:rPr lang="de-CH" sz="1200" dirty="0" smtClean="0">
                    <a:solidFill>
                      <a:srgbClr val="000000">
                        <a:lumMod val="65000"/>
                        <a:lumOff val="35000"/>
                      </a:srgbClr>
                    </a:solidFill>
                    <a:cs typeface="Segoe UI" panose="020B0502040204020203" pitchFamily="34" charset="0"/>
                  </a:rPr>
                  <a:t>Base de datos </a:t>
                </a:r>
              </a:p>
              <a:p>
                <a:pPr algn="ctr" defTabSz="914363"/>
                <a:r>
                  <a:rPr lang="de-CH" sz="1200" dirty="0" smtClean="0">
                    <a:solidFill>
                      <a:srgbClr val="000000">
                        <a:lumMod val="65000"/>
                        <a:lumOff val="35000"/>
                      </a:srgbClr>
                    </a:solidFill>
                    <a:cs typeface="Segoe UI" panose="020B0502040204020203" pitchFamily="34" charset="0"/>
                  </a:rPr>
                  <a:t>SQL</a:t>
                </a:r>
                <a:endParaRPr lang="de-CH" sz="1200" dirty="0">
                  <a:solidFill>
                    <a:srgbClr val="000000">
                      <a:lumMod val="65000"/>
                      <a:lumOff val="35000"/>
                    </a:srgbClr>
                  </a:solidFill>
                  <a:cs typeface="Segoe UI" panose="020B0502040204020203" pitchFamily="34" charset="0"/>
                </a:endParaRPr>
              </a:p>
            </p:txBody>
          </p:sp>
          <p:pic>
            <p:nvPicPr>
              <p:cNvPr id="44" name="Picture 2" descr="\\MAGNUM\Projects\Microsoft\Cloud Power FY12\Design\ICONS_PNG\Server.png"/>
              <p:cNvPicPr>
                <a:picLocks noChangeAspect="1" noChangeArrowheads="1"/>
              </p:cNvPicPr>
              <p:nvPr/>
            </p:nvPicPr>
            <p:blipFill>
              <a:blip r:embed="rId6" cstate="print">
                <a:duotone>
                  <a:prstClr val="black"/>
                  <a:schemeClr val="tx2">
                    <a:tint val="45000"/>
                    <a:satMod val="400000"/>
                  </a:schemeClr>
                </a:duotone>
              </a:blip>
              <a:srcRect/>
              <a:stretch>
                <a:fillRect/>
              </a:stretch>
            </p:blipFill>
            <p:spPr bwMode="auto">
              <a:xfrm>
                <a:off x="4565241" y="2650644"/>
                <a:ext cx="678784" cy="678784"/>
              </a:xfrm>
              <a:prstGeom prst="rect">
                <a:avLst/>
              </a:prstGeom>
              <a:noFill/>
            </p:spPr>
          </p:pic>
        </p:grpSp>
      </p:grpSp>
      <p:sp>
        <p:nvSpPr>
          <p:cNvPr id="47" name="TextBox 46"/>
          <p:cNvSpPr txBox="1"/>
          <p:nvPr/>
        </p:nvSpPr>
        <p:spPr>
          <a:xfrm>
            <a:off x="940363" y="4318501"/>
            <a:ext cx="4984946" cy="276999"/>
          </a:xfrm>
          <a:prstGeom prst="rect">
            <a:avLst/>
          </a:prstGeom>
          <a:noFill/>
        </p:spPr>
        <p:txBody>
          <a:bodyPr wrap="square" lIns="0" tIns="0" rIns="0" bIns="0" rtlCol="0">
            <a:spAutoFit/>
          </a:bodyPr>
          <a:lstStyle/>
          <a:p>
            <a:pPr defTabSz="914363"/>
            <a:r>
              <a:rPr lang="en-BZ" b="1" dirty="0">
                <a:gradFill>
                  <a:gsLst>
                    <a:gs pos="0">
                      <a:srgbClr val="000000">
                        <a:lumMod val="75000"/>
                        <a:lumOff val="25000"/>
                      </a:srgbClr>
                    </a:gs>
                    <a:gs pos="80000">
                      <a:srgbClr val="000000">
                        <a:lumMod val="65000"/>
                        <a:lumOff val="35000"/>
                      </a:srgbClr>
                    </a:gs>
                  </a:gsLst>
                  <a:lin ang="16200000" scaled="0"/>
                </a:gradFill>
                <a:cs typeface="Segoe UI" panose="020B0502040204020203" pitchFamily="34" charset="0"/>
              </a:rPr>
              <a:t>Dynamics CRM </a:t>
            </a:r>
            <a:r>
              <a:rPr lang="en-BZ" b="1" dirty="0" smtClean="0">
                <a:gradFill>
                  <a:gsLst>
                    <a:gs pos="0">
                      <a:srgbClr val="000000">
                        <a:lumMod val="75000"/>
                        <a:lumOff val="25000"/>
                      </a:srgbClr>
                    </a:gs>
                    <a:gs pos="80000">
                      <a:srgbClr val="000000">
                        <a:lumMod val="65000"/>
                        <a:lumOff val="35000"/>
                      </a:srgbClr>
                    </a:gs>
                  </a:gsLst>
                  <a:lin ang="16200000" scaled="0"/>
                </a:gradFill>
                <a:cs typeface="Segoe UI" panose="020B0502040204020203" pitchFamily="34" charset="0"/>
              </a:rPr>
              <a:t>se </a:t>
            </a:r>
            <a:r>
              <a:rPr lang="es-ES" b="1" dirty="0" smtClean="0">
                <a:gradFill>
                  <a:gsLst>
                    <a:gs pos="0">
                      <a:srgbClr val="000000">
                        <a:lumMod val="75000"/>
                        <a:lumOff val="25000"/>
                      </a:srgbClr>
                    </a:gs>
                    <a:gs pos="80000">
                      <a:srgbClr val="000000">
                        <a:lumMod val="65000"/>
                        <a:lumOff val="35000"/>
                      </a:srgbClr>
                    </a:gs>
                  </a:gsLst>
                  <a:lin ang="16200000" scaled="0"/>
                </a:gradFill>
                <a:cs typeface="Segoe UI" panose="020B0502040204020203" pitchFamily="34" charset="0"/>
              </a:rPr>
              <a:t>especializa</a:t>
            </a:r>
            <a:r>
              <a:rPr lang="en-BZ" b="1" dirty="0" smtClean="0">
                <a:gradFill>
                  <a:gsLst>
                    <a:gs pos="0">
                      <a:srgbClr val="000000">
                        <a:lumMod val="75000"/>
                        <a:lumOff val="25000"/>
                      </a:srgbClr>
                    </a:gs>
                    <a:gs pos="80000">
                      <a:srgbClr val="000000">
                        <a:lumMod val="65000"/>
                        <a:lumOff val="35000"/>
                      </a:srgbClr>
                    </a:gs>
                  </a:gsLst>
                  <a:lin ang="16200000" scaled="0"/>
                </a:gradFill>
                <a:cs typeface="Segoe UI" panose="020B0502040204020203" pitchFamily="34" charset="0"/>
              </a:rPr>
              <a:t> en </a:t>
            </a:r>
            <a:r>
              <a:rPr lang="es-ES" b="1" dirty="0" smtClean="0">
                <a:gradFill>
                  <a:gsLst>
                    <a:gs pos="0">
                      <a:srgbClr val="000000">
                        <a:lumMod val="75000"/>
                        <a:lumOff val="25000"/>
                      </a:srgbClr>
                    </a:gs>
                    <a:gs pos="80000">
                      <a:srgbClr val="000000">
                        <a:lumMod val="65000"/>
                        <a:lumOff val="35000"/>
                      </a:srgbClr>
                    </a:gs>
                  </a:gsLst>
                  <a:lin ang="16200000" scaled="0"/>
                </a:gradFill>
                <a:cs typeface="Segoe UI" panose="020B0502040204020203" pitchFamily="34" charset="0"/>
              </a:rPr>
              <a:t>datos</a:t>
            </a:r>
            <a:r>
              <a:rPr lang="es-ES" b="1" i="1" dirty="0" smtClean="0">
                <a:gradFill>
                  <a:gsLst>
                    <a:gs pos="0">
                      <a:srgbClr val="000000">
                        <a:lumMod val="75000"/>
                        <a:lumOff val="25000"/>
                      </a:srgbClr>
                    </a:gs>
                    <a:gs pos="80000">
                      <a:srgbClr val="000000">
                        <a:lumMod val="65000"/>
                        <a:lumOff val="35000"/>
                      </a:srgbClr>
                    </a:gs>
                  </a:gsLst>
                  <a:lin ang="16200000" scaled="0"/>
                </a:gradFill>
                <a:cs typeface="Segoe UI" panose="020B0502040204020203" pitchFamily="34" charset="0"/>
              </a:rPr>
              <a:t> estructurados</a:t>
            </a:r>
            <a:endParaRPr lang="es-ES" b="1" dirty="0">
              <a:gradFill>
                <a:gsLst>
                  <a:gs pos="0">
                    <a:srgbClr val="000000">
                      <a:lumMod val="75000"/>
                      <a:lumOff val="25000"/>
                    </a:srgbClr>
                  </a:gs>
                  <a:gs pos="80000">
                    <a:srgbClr val="000000">
                      <a:lumMod val="65000"/>
                      <a:lumOff val="35000"/>
                    </a:srgbClr>
                  </a:gs>
                </a:gsLst>
                <a:lin ang="16200000" scaled="0"/>
              </a:gradFill>
              <a:cs typeface="Segoe UI" panose="020B0502040204020203" pitchFamily="34" charset="0"/>
            </a:endParaRPr>
          </a:p>
        </p:txBody>
      </p:sp>
      <p:sp>
        <p:nvSpPr>
          <p:cNvPr id="48" name="TextBox 47"/>
          <p:cNvSpPr txBox="1"/>
          <p:nvPr/>
        </p:nvSpPr>
        <p:spPr>
          <a:xfrm>
            <a:off x="6161948" y="4318501"/>
            <a:ext cx="5180839" cy="276999"/>
          </a:xfrm>
          <a:prstGeom prst="rect">
            <a:avLst/>
          </a:prstGeom>
          <a:noFill/>
        </p:spPr>
        <p:txBody>
          <a:bodyPr wrap="square" lIns="0" tIns="0" rIns="0" bIns="0" rtlCol="0">
            <a:spAutoFit/>
          </a:bodyPr>
          <a:lstStyle/>
          <a:p>
            <a:pPr defTabSz="914363"/>
            <a:r>
              <a:rPr lang="es-ES" b="1" dirty="0" smtClean="0">
                <a:gradFill>
                  <a:gsLst>
                    <a:gs pos="0">
                      <a:srgbClr val="000000">
                        <a:lumMod val="75000"/>
                        <a:lumOff val="25000"/>
                      </a:srgbClr>
                    </a:gs>
                    <a:gs pos="80000">
                      <a:srgbClr val="000000">
                        <a:lumMod val="65000"/>
                        <a:lumOff val="35000"/>
                      </a:srgbClr>
                    </a:gs>
                  </a:gsLst>
                  <a:lin ang="16200000" scaled="0"/>
                </a:gradFill>
                <a:cs typeface="Segoe UI" panose="020B0502040204020203" pitchFamily="34" charset="0"/>
              </a:rPr>
              <a:t>SharePoint se especializa en datos </a:t>
            </a:r>
            <a:r>
              <a:rPr lang="es-ES" b="1" i="1" dirty="0" smtClean="0">
                <a:gradFill>
                  <a:gsLst>
                    <a:gs pos="0">
                      <a:srgbClr val="000000">
                        <a:lumMod val="75000"/>
                        <a:lumOff val="25000"/>
                      </a:srgbClr>
                    </a:gs>
                    <a:gs pos="80000">
                      <a:srgbClr val="000000">
                        <a:lumMod val="65000"/>
                        <a:lumOff val="35000"/>
                      </a:srgbClr>
                    </a:gs>
                  </a:gsLst>
                  <a:lin ang="16200000" scaled="0"/>
                </a:gradFill>
                <a:cs typeface="Segoe UI" panose="020B0502040204020203" pitchFamily="34" charset="0"/>
              </a:rPr>
              <a:t>desestructurados</a:t>
            </a:r>
            <a:endParaRPr lang="es-ES" b="1" i="1" dirty="0">
              <a:gradFill>
                <a:gsLst>
                  <a:gs pos="0">
                    <a:srgbClr val="000000">
                      <a:lumMod val="75000"/>
                      <a:lumOff val="25000"/>
                    </a:srgbClr>
                  </a:gs>
                  <a:gs pos="80000">
                    <a:srgbClr val="000000">
                      <a:lumMod val="65000"/>
                      <a:lumOff val="35000"/>
                    </a:srgbClr>
                  </a:gs>
                </a:gsLst>
                <a:lin ang="16200000" scaled="0"/>
              </a:gradFill>
              <a:cs typeface="Segoe UI" panose="020B0502040204020203" pitchFamily="34" charset="0"/>
            </a:endParaRPr>
          </a:p>
        </p:txBody>
      </p:sp>
      <p:grpSp>
        <p:nvGrpSpPr>
          <p:cNvPr id="213" name="Group 212"/>
          <p:cNvGrpSpPr/>
          <p:nvPr/>
        </p:nvGrpSpPr>
        <p:grpSpPr>
          <a:xfrm>
            <a:off x="8061282" y="5041211"/>
            <a:ext cx="1231163" cy="1096042"/>
            <a:chOff x="8059693" y="5117411"/>
            <a:chExt cx="1231163" cy="1096042"/>
          </a:xfrm>
        </p:grpSpPr>
        <p:grpSp>
          <p:nvGrpSpPr>
            <p:cNvPr id="176" name="Group 175"/>
            <p:cNvGrpSpPr/>
            <p:nvPr/>
          </p:nvGrpSpPr>
          <p:grpSpPr>
            <a:xfrm>
              <a:off x="8393840" y="5117411"/>
              <a:ext cx="719496" cy="791439"/>
              <a:chOff x="5257796" y="2286001"/>
              <a:chExt cx="762006" cy="838199"/>
            </a:xfrm>
          </p:grpSpPr>
          <p:sp>
            <p:nvSpPr>
              <p:cNvPr id="177" name="Flowchart: Decision 176"/>
              <p:cNvSpPr/>
              <p:nvPr/>
            </p:nvSpPr>
            <p:spPr>
              <a:xfrm>
                <a:off x="5295899" y="2590801"/>
                <a:ext cx="228600" cy="228600"/>
              </a:xfrm>
              <a:prstGeom prst="flowChartDecision">
                <a:avLst/>
              </a:prstGeom>
              <a:solidFill>
                <a:srgbClr val="A18CBA"/>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cxnSp>
            <p:nvCxnSpPr>
              <p:cNvPr id="178" name="Straight Connector 177"/>
              <p:cNvCxnSpPr>
                <a:stCxn id="177" idx="3"/>
                <a:endCxn id="183" idx="1"/>
              </p:cNvCxnSpPr>
              <p:nvPr/>
            </p:nvCxnSpPr>
            <p:spPr>
              <a:xfrm>
                <a:off x="5524499" y="2705101"/>
                <a:ext cx="190500" cy="1588"/>
              </a:xfrm>
              <a:prstGeom prst="line">
                <a:avLst/>
              </a:prstGeom>
              <a:noFill/>
              <a:ln w="12700" cap="flat" cmpd="sng" algn="ctr">
                <a:solidFill>
                  <a:sysClr val="windowText" lastClr="000000"/>
                </a:solidFill>
                <a:prstDash val="solid"/>
                <a:headEnd type="none" w="med" len="med"/>
                <a:tailEnd type="triangle" w="med" len="med"/>
              </a:ln>
              <a:effectLst/>
            </p:spPr>
          </p:cxnSp>
          <p:cxnSp>
            <p:nvCxnSpPr>
              <p:cNvPr id="179" name="Straight Connector 178"/>
              <p:cNvCxnSpPr>
                <a:stCxn id="177" idx="2"/>
                <a:endCxn id="180" idx="0"/>
              </p:cNvCxnSpPr>
              <p:nvPr/>
            </p:nvCxnSpPr>
            <p:spPr>
              <a:xfrm rot="5400000">
                <a:off x="5333998" y="2895601"/>
                <a:ext cx="152400" cy="1588"/>
              </a:xfrm>
              <a:prstGeom prst="line">
                <a:avLst/>
              </a:prstGeom>
              <a:noFill/>
              <a:ln w="12700" cap="flat" cmpd="sng" algn="ctr">
                <a:solidFill>
                  <a:sysClr val="windowText" lastClr="000000"/>
                </a:solidFill>
                <a:prstDash val="solid"/>
                <a:headEnd type="none" w="med" len="med"/>
                <a:tailEnd type="triangle" w="med" len="med"/>
              </a:ln>
              <a:effectLst/>
            </p:spPr>
          </p:cxnSp>
          <p:sp>
            <p:nvSpPr>
              <p:cNvPr id="180" name="Rectangle 179"/>
              <p:cNvSpPr/>
              <p:nvPr/>
            </p:nvSpPr>
            <p:spPr>
              <a:xfrm>
                <a:off x="5257798" y="2971800"/>
                <a:ext cx="304800" cy="152400"/>
              </a:xfrm>
              <a:prstGeom prst="rect">
                <a:avLst/>
              </a:prstGeom>
              <a:solidFill>
                <a:schemeClr val="accent6">
                  <a:lumMod val="20000"/>
                  <a:lumOff val="80000"/>
                </a:schemeClr>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sp>
            <p:nvSpPr>
              <p:cNvPr id="181" name="Rectangle 180"/>
              <p:cNvSpPr/>
              <p:nvPr/>
            </p:nvSpPr>
            <p:spPr>
              <a:xfrm>
                <a:off x="5257796" y="2286001"/>
                <a:ext cx="304800" cy="152400"/>
              </a:xfrm>
              <a:prstGeom prst="rect">
                <a:avLst/>
              </a:prstGeom>
              <a:solidFill>
                <a:schemeClr val="accent6">
                  <a:lumMod val="20000"/>
                  <a:lumOff val="80000"/>
                </a:schemeClr>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cxnSp>
            <p:nvCxnSpPr>
              <p:cNvPr id="182" name="Straight Connector 181"/>
              <p:cNvCxnSpPr>
                <a:stCxn id="177" idx="0"/>
                <a:endCxn id="181" idx="2"/>
              </p:cNvCxnSpPr>
              <p:nvPr/>
            </p:nvCxnSpPr>
            <p:spPr>
              <a:xfrm rot="5400000" flipH="1" flipV="1">
                <a:off x="5333999" y="2514600"/>
                <a:ext cx="152400" cy="1588"/>
              </a:xfrm>
              <a:prstGeom prst="line">
                <a:avLst/>
              </a:prstGeom>
              <a:noFill/>
              <a:ln w="12700" cap="flat" cmpd="sng" algn="ctr">
                <a:solidFill>
                  <a:sysClr val="windowText" lastClr="000000"/>
                </a:solidFill>
                <a:prstDash val="solid"/>
                <a:headEnd type="none" w="med" len="med"/>
                <a:tailEnd type="triangle" w="med" len="med"/>
              </a:ln>
              <a:effectLst/>
            </p:spPr>
          </p:cxnSp>
          <p:sp>
            <p:nvSpPr>
              <p:cNvPr id="183" name="Rectangle 182"/>
              <p:cNvSpPr/>
              <p:nvPr/>
            </p:nvSpPr>
            <p:spPr>
              <a:xfrm>
                <a:off x="5715002" y="2628901"/>
                <a:ext cx="304800" cy="152400"/>
              </a:xfrm>
              <a:prstGeom prst="rect">
                <a:avLst/>
              </a:prstGeom>
              <a:solidFill>
                <a:schemeClr val="accent6">
                  <a:lumMod val="20000"/>
                  <a:lumOff val="80000"/>
                </a:schemeClr>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sp>
            <p:nvSpPr>
              <p:cNvPr id="184" name="Rectangle 183"/>
              <p:cNvSpPr/>
              <p:nvPr/>
            </p:nvSpPr>
            <p:spPr>
              <a:xfrm>
                <a:off x="5646030" y="2387501"/>
                <a:ext cx="304800" cy="152400"/>
              </a:xfrm>
              <a:prstGeom prst="rect">
                <a:avLst/>
              </a:prstGeom>
              <a:solidFill>
                <a:schemeClr val="accent6">
                  <a:lumMod val="20000"/>
                  <a:lumOff val="80000"/>
                </a:schemeClr>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sp>
            <p:nvSpPr>
              <p:cNvPr id="185" name="Rectangle 184"/>
              <p:cNvSpPr/>
              <p:nvPr/>
            </p:nvSpPr>
            <p:spPr>
              <a:xfrm>
                <a:off x="5649642" y="2884761"/>
                <a:ext cx="304800" cy="152400"/>
              </a:xfrm>
              <a:prstGeom prst="rect">
                <a:avLst/>
              </a:prstGeom>
              <a:solidFill>
                <a:schemeClr val="accent6">
                  <a:lumMod val="20000"/>
                  <a:lumOff val="80000"/>
                </a:schemeClr>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cxnSp>
            <p:nvCxnSpPr>
              <p:cNvPr id="186" name="Straight Connector 185"/>
              <p:cNvCxnSpPr/>
              <p:nvPr/>
            </p:nvCxnSpPr>
            <p:spPr>
              <a:xfrm rot="16200000" flipH="1">
                <a:off x="5486400" y="2743204"/>
                <a:ext cx="152400" cy="152400"/>
              </a:xfrm>
              <a:prstGeom prst="line">
                <a:avLst/>
              </a:prstGeom>
              <a:noFill/>
              <a:ln w="12700" cap="flat" cmpd="sng" algn="ctr">
                <a:solidFill>
                  <a:sysClr val="windowText" lastClr="000000"/>
                </a:solidFill>
                <a:prstDash val="solid"/>
                <a:headEnd type="none" w="med" len="med"/>
                <a:tailEnd type="triangle" w="med" len="med"/>
              </a:ln>
              <a:effectLst/>
            </p:spPr>
          </p:cxnSp>
          <p:cxnSp>
            <p:nvCxnSpPr>
              <p:cNvPr id="187" name="Straight Connector 186"/>
              <p:cNvCxnSpPr/>
              <p:nvPr/>
            </p:nvCxnSpPr>
            <p:spPr>
              <a:xfrm rot="5400000" flipH="1" flipV="1">
                <a:off x="5486400" y="2514600"/>
                <a:ext cx="152400" cy="152400"/>
              </a:xfrm>
              <a:prstGeom prst="line">
                <a:avLst/>
              </a:prstGeom>
              <a:noFill/>
              <a:ln w="12700" cap="flat" cmpd="sng" algn="ctr">
                <a:solidFill>
                  <a:sysClr val="windowText" lastClr="000000"/>
                </a:solidFill>
                <a:prstDash val="solid"/>
                <a:headEnd type="none" w="med" len="med"/>
                <a:tailEnd type="triangle" w="med" len="med"/>
              </a:ln>
              <a:effectLst/>
            </p:spPr>
          </p:cxnSp>
        </p:grpSp>
        <p:sp>
          <p:nvSpPr>
            <p:cNvPr id="188" name="TextBox 187"/>
            <p:cNvSpPr txBox="1"/>
            <p:nvPr/>
          </p:nvSpPr>
          <p:spPr>
            <a:xfrm>
              <a:off x="8059693" y="6028787"/>
              <a:ext cx="1231163" cy="184666"/>
            </a:xfrm>
            <a:prstGeom prst="rect">
              <a:avLst/>
            </a:prstGeom>
            <a:noFill/>
          </p:spPr>
          <p:txBody>
            <a:bodyPr wrap="square" lIns="0" tIns="0" rIns="0" bIns="0" rtlCol="0">
              <a:spAutoFit/>
            </a:bodyPr>
            <a:lstStyle/>
            <a:p>
              <a:pPr algn="ctr" defTabSz="914363"/>
              <a:r>
                <a:rPr lang="de-CH" sz="1200" dirty="0" smtClean="0">
                  <a:solidFill>
                    <a:srgbClr val="000000">
                      <a:lumMod val="85000"/>
                      <a:lumOff val="15000"/>
                    </a:srgbClr>
                  </a:solidFill>
                  <a:cs typeface="Segoe UI" panose="020B0502040204020203" pitchFamily="34" charset="0"/>
                </a:rPr>
                <a:t>Reglas informales</a:t>
              </a:r>
              <a:endParaRPr lang="de-CH" sz="1200" dirty="0">
                <a:solidFill>
                  <a:srgbClr val="000000">
                    <a:lumMod val="85000"/>
                    <a:lumOff val="15000"/>
                  </a:srgbClr>
                </a:solidFill>
                <a:cs typeface="Segoe UI" panose="020B0502040204020203" pitchFamily="34" charset="0"/>
              </a:endParaRPr>
            </a:p>
          </p:txBody>
        </p:sp>
      </p:grpSp>
      <p:grpSp>
        <p:nvGrpSpPr>
          <p:cNvPr id="200" name="Group 199"/>
          <p:cNvGrpSpPr/>
          <p:nvPr/>
        </p:nvGrpSpPr>
        <p:grpSpPr>
          <a:xfrm>
            <a:off x="2875831" y="4964063"/>
            <a:ext cx="1156252" cy="1357856"/>
            <a:chOff x="2078484" y="5040263"/>
            <a:chExt cx="1156252" cy="1357856"/>
          </a:xfrm>
        </p:grpSpPr>
        <p:grpSp>
          <p:nvGrpSpPr>
            <p:cNvPr id="189" name="Group 188"/>
            <p:cNvGrpSpPr/>
            <p:nvPr/>
          </p:nvGrpSpPr>
          <p:grpSpPr>
            <a:xfrm>
              <a:off x="2356744" y="5040263"/>
              <a:ext cx="758190" cy="922020"/>
              <a:chOff x="5261610" y="4572000"/>
              <a:chExt cx="758190" cy="922020"/>
            </a:xfrm>
          </p:grpSpPr>
          <p:sp>
            <p:nvSpPr>
              <p:cNvPr id="190" name="Rectangle 189"/>
              <p:cNvSpPr/>
              <p:nvPr/>
            </p:nvSpPr>
            <p:spPr>
              <a:xfrm>
                <a:off x="5261610" y="4572000"/>
                <a:ext cx="304800" cy="152400"/>
              </a:xfrm>
              <a:prstGeom prst="rect">
                <a:avLst/>
              </a:prstGeom>
              <a:solidFill>
                <a:srgbClr val="FF8C00"/>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cxnSp>
            <p:nvCxnSpPr>
              <p:cNvPr id="191" name="Straight Connector 190"/>
              <p:cNvCxnSpPr>
                <a:stCxn id="190" idx="2"/>
                <a:endCxn id="192" idx="0"/>
              </p:cNvCxnSpPr>
              <p:nvPr/>
            </p:nvCxnSpPr>
            <p:spPr>
              <a:xfrm rot="5400000">
                <a:off x="5337703" y="4800493"/>
                <a:ext cx="152400" cy="214"/>
              </a:xfrm>
              <a:prstGeom prst="line">
                <a:avLst/>
              </a:prstGeom>
              <a:noFill/>
              <a:ln w="12700" cap="flat" cmpd="sng" algn="ctr">
                <a:solidFill>
                  <a:sysClr val="windowText" lastClr="000000"/>
                </a:solidFill>
                <a:prstDash val="solid"/>
                <a:headEnd type="none" w="med" len="med"/>
                <a:tailEnd type="triangle" w="med" len="med"/>
              </a:ln>
              <a:effectLst/>
            </p:spPr>
          </p:cxnSp>
          <p:sp>
            <p:nvSpPr>
              <p:cNvPr id="192" name="Flowchart: Decision 191"/>
              <p:cNvSpPr/>
              <p:nvPr/>
            </p:nvSpPr>
            <p:spPr>
              <a:xfrm>
                <a:off x="5299496" y="4876800"/>
                <a:ext cx="228600" cy="228600"/>
              </a:xfrm>
              <a:prstGeom prst="flowChartDecision">
                <a:avLst/>
              </a:prstGeom>
              <a:solidFill>
                <a:srgbClr val="FDEADA"/>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cxnSp>
            <p:nvCxnSpPr>
              <p:cNvPr id="193" name="Straight Connector 192"/>
              <p:cNvCxnSpPr>
                <a:stCxn id="192" idx="2"/>
                <a:endCxn id="196" idx="0"/>
              </p:cNvCxnSpPr>
              <p:nvPr/>
            </p:nvCxnSpPr>
            <p:spPr>
              <a:xfrm rot="16200000" flipH="1">
                <a:off x="5335798" y="5183398"/>
                <a:ext cx="160020" cy="4024"/>
              </a:xfrm>
              <a:prstGeom prst="line">
                <a:avLst/>
              </a:prstGeom>
              <a:noFill/>
              <a:ln w="12700" cap="flat" cmpd="sng" algn="ctr">
                <a:solidFill>
                  <a:sysClr val="windowText" lastClr="000000"/>
                </a:solidFill>
                <a:prstDash val="solid"/>
                <a:headEnd type="none" w="med" len="med"/>
                <a:tailEnd type="triangle" w="med" len="med"/>
              </a:ln>
              <a:effectLst/>
            </p:spPr>
          </p:cxnSp>
          <p:sp>
            <p:nvSpPr>
              <p:cNvPr id="194" name="Rectangle 193"/>
              <p:cNvSpPr/>
              <p:nvPr/>
            </p:nvSpPr>
            <p:spPr>
              <a:xfrm>
                <a:off x="5711190" y="4915114"/>
                <a:ext cx="304800" cy="152400"/>
              </a:xfrm>
              <a:prstGeom prst="rect">
                <a:avLst/>
              </a:prstGeom>
              <a:solidFill>
                <a:srgbClr val="FF8C00"/>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cxnSp>
            <p:nvCxnSpPr>
              <p:cNvPr id="195" name="Straight Connector 194"/>
              <p:cNvCxnSpPr>
                <a:stCxn id="192" idx="3"/>
                <a:endCxn id="194" idx="1"/>
              </p:cNvCxnSpPr>
              <p:nvPr/>
            </p:nvCxnSpPr>
            <p:spPr>
              <a:xfrm>
                <a:off x="5528096" y="4991100"/>
                <a:ext cx="183094" cy="214"/>
              </a:xfrm>
              <a:prstGeom prst="line">
                <a:avLst/>
              </a:prstGeom>
              <a:noFill/>
              <a:ln w="12700" cap="flat" cmpd="sng" algn="ctr">
                <a:solidFill>
                  <a:sysClr val="windowText" lastClr="000000"/>
                </a:solidFill>
                <a:prstDash val="solid"/>
                <a:headEnd type="none" w="med" len="med"/>
                <a:tailEnd type="triangle" w="med" len="med"/>
              </a:ln>
              <a:effectLst/>
            </p:spPr>
          </p:cxnSp>
          <p:sp>
            <p:nvSpPr>
              <p:cNvPr id="196" name="Flowchart: Decision 195"/>
              <p:cNvSpPr/>
              <p:nvPr/>
            </p:nvSpPr>
            <p:spPr>
              <a:xfrm>
                <a:off x="5303520" y="5265420"/>
                <a:ext cx="228600" cy="228600"/>
              </a:xfrm>
              <a:prstGeom prst="flowChartDecision">
                <a:avLst/>
              </a:prstGeom>
              <a:solidFill>
                <a:srgbClr val="FDEADA"/>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sp>
            <p:nvSpPr>
              <p:cNvPr id="197" name="Rectangle 196"/>
              <p:cNvSpPr/>
              <p:nvPr/>
            </p:nvSpPr>
            <p:spPr>
              <a:xfrm>
                <a:off x="5715000" y="5303520"/>
                <a:ext cx="304800" cy="152400"/>
              </a:xfrm>
              <a:prstGeom prst="rect">
                <a:avLst/>
              </a:prstGeom>
              <a:solidFill>
                <a:srgbClr val="FF8C00"/>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cxnSp>
            <p:nvCxnSpPr>
              <p:cNvPr id="198" name="Straight Connector 197"/>
              <p:cNvCxnSpPr>
                <a:stCxn id="196" idx="3"/>
                <a:endCxn id="197" idx="1"/>
              </p:cNvCxnSpPr>
              <p:nvPr/>
            </p:nvCxnSpPr>
            <p:spPr>
              <a:xfrm>
                <a:off x="5532120" y="5379720"/>
                <a:ext cx="182880" cy="1588"/>
              </a:xfrm>
              <a:prstGeom prst="line">
                <a:avLst/>
              </a:prstGeom>
              <a:noFill/>
              <a:ln w="12700" cap="flat" cmpd="sng" algn="ctr">
                <a:solidFill>
                  <a:sysClr val="windowText" lastClr="000000"/>
                </a:solidFill>
                <a:prstDash val="solid"/>
                <a:headEnd type="none" w="med" len="med"/>
                <a:tailEnd type="triangle" w="med" len="med"/>
              </a:ln>
              <a:effectLst/>
            </p:spPr>
          </p:cxnSp>
        </p:grpSp>
        <p:sp>
          <p:nvSpPr>
            <p:cNvPr id="199" name="TextBox 198"/>
            <p:cNvSpPr txBox="1"/>
            <p:nvPr/>
          </p:nvSpPr>
          <p:spPr>
            <a:xfrm>
              <a:off x="2078484" y="6028787"/>
              <a:ext cx="1156252" cy="369332"/>
            </a:xfrm>
            <a:prstGeom prst="rect">
              <a:avLst/>
            </a:prstGeom>
            <a:noFill/>
          </p:spPr>
          <p:txBody>
            <a:bodyPr wrap="square" lIns="0" tIns="0" rIns="0" bIns="0" rtlCol="0">
              <a:spAutoFit/>
            </a:bodyPr>
            <a:lstStyle/>
            <a:p>
              <a:pPr algn="ctr" defTabSz="914363"/>
              <a:r>
                <a:rPr lang="de-CH" sz="1200" dirty="0" smtClean="0">
                  <a:solidFill>
                    <a:srgbClr val="000000">
                      <a:lumMod val="85000"/>
                      <a:lumOff val="15000"/>
                    </a:srgbClr>
                  </a:solidFill>
                  <a:cs typeface="Segoe UI" panose="020B0502040204020203" pitchFamily="34" charset="0"/>
                </a:rPr>
                <a:t>Procesos formalizados</a:t>
              </a:r>
              <a:endParaRPr lang="de-CH" sz="1200" dirty="0">
                <a:solidFill>
                  <a:srgbClr val="000000">
                    <a:lumMod val="85000"/>
                    <a:lumOff val="15000"/>
                  </a:srgbClr>
                </a:solidFill>
                <a:cs typeface="Segoe UI" panose="020B0502040204020203" pitchFamily="34" charset="0"/>
              </a:endParaRPr>
            </a:p>
          </p:txBody>
        </p:sp>
      </p:grpSp>
      <p:grpSp>
        <p:nvGrpSpPr>
          <p:cNvPr id="211" name="Group 210"/>
          <p:cNvGrpSpPr/>
          <p:nvPr/>
        </p:nvGrpSpPr>
        <p:grpSpPr>
          <a:xfrm>
            <a:off x="1138823" y="5011773"/>
            <a:ext cx="1156252" cy="1500082"/>
            <a:chOff x="1137235" y="5087973"/>
            <a:chExt cx="1156252" cy="1500082"/>
          </a:xfrm>
        </p:grpSpPr>
        <p:grpSp>
          <p:nvGrpSpPr>
            <p:cNvPr id="71" name="Group 70"/>
            <p:cNvGrpSpPr/>
            <p:nvPr/>
          </p:nvGrpSpPr>
          <p:grpSpPr>
            <a:xfrm>
              <a:off x="1323786" y="5087973"/>
              <a:ext cx="838200" cy="762002"/>
              <a:chOff x="8343900" y="4419600"/>
              <a:chExt cx="1600200" cy="1371600"/>
            </a:xfrm>
          </p:grpSpPr>
          <p:grpSp>
            <p:nvGrpSpPr>
              <p:cNvPr id="72" name="Group 71"/>
              <p:cNvGrpSpPr/>
              <p:nvPr/>
            </p:nvGrpSpPr>
            <p:grpSpPr>
              <a:xfrm>
                <a:off x="8343900" y="4724400"/>
                <a:ext cx="426720" cy="381000"/>
                <a:chOff x="9144000" y="4038600"/>
                <a:chExt cx="914400" cy="762000"/>
              </a:xfrm>
            </p:grpSpPr>
            <p:sp>
              <p:nvSpPr>
                <p:cNvPr id="90" name="Rectangle 89"/>
                <p:cNvSpPr/>
                <p:nvPr/>
              </p:nvSpPr>
              <p:spPr>
                <a:xfrm>
                  <a:off x="9144000" y="4038600"/>
                  <a:ext cx="914400" cy="762000"/>
                </a:xfrm>
                <a:prstGeom prst="rect">
                  <a:avLst/>
                </a:prstGeom>
                <a:solidFill>
                  <a:srgbClr val="F79646">
                    <a:lumMod val="60000"/>
                    <a:lumOff val="40000"/>
                  </a:srgbClr>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sp>
              <p:nvSpPr>
                <p:cNvPr id="91" name="Rectangle 90"/>
                <p:cNvSpPr/>
                <p:nvPr/>
              </p:nvSpPr>
              <p:spPr>
                <a:xfrm>
                  <a:off x="9144000" y="4038600"/>
                  <a:ext cx="914400" cy="152400"/>
                </a:xfrm>
                <a:prstGeom prst="rect">
                  <a:avLst/>
                </a:prstGeom>
                <a:solidFill>
                  <a:srgbClr val="F79646">
                    <a:lumMod val="75000"/>
                  </a:srgbClr>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grpSp>
          <p:grpSp>
            <p:nvGrpSpPr>
              <p:cNvPr id="73" name="Group 72"/>
              <p:cNvGrpSpPr/>
              <p:nvPr/>
            </p:nvGrpSpPr>
            <p:grpSpPr>
              <a:xfrm>
                <a:off x="9517380" y="4724400"/>
                <a:ext cx="426720" cy="381000"/>
                <a:chOff x="9144000" y="4038600"/>
                <a:chExt cx="914400" cy="762000"/>
              </a:xfrm>
            </p:grpSpPr>
            <p:sp>
              <p:nvSpPr>
                <p:cNvPr id="88" name="Rectangle 87"/>
                <p:cNvSpPr/>
                <p:nvPr/>
              </p:nvSpPr>
              <p:spPr>
                <a:xfrm>
                  <a:off x="9144000" y="4038600"/>
                  <a:ext cx="914400" cy="762000"/>
                </a:xfrm>
                <a:prstGeom prst="rect">
                  <a:avLst/>
                </a:prstGeom>
                <a:solidFill>
                  <a:srgbClr val="F79646">
                    <a:lumMod val="60000"/>
                    <a:lumOff val="40000"/>
                  </a:srgbClr>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sp>
              <p:nvSpPr>
                <p:cNvPr id="89" name="Rectangle 88"/>
                <p:cNvSpPr/>
                <p:nvPr/>
              </p:nvSpPr>
              <p:spPr>
                <a:xfrm>
                  <a:off x="9144000" y="4038600"/>
                  <a:ext cx="914400" cy="152400"/>
                </a:xfrm>
                <a:prstGeom prst="rect">
                  <a:avLst/>
                </a:prstGeom>
                <a:solidFill>
                  <a:srgbClr val="F79646">
                    <a:lumMod val="75000"/>
                  </a:srgbClr>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grpSp>
          <p:grpSp>
            <p:nvGrpSpPr>
              <p:cNvPr id="74" name="Group 73"/>
              <p:cNvGrpSpPr/>
              <p:nvPr/>
            </p:nvGrpSpPr>
            <p:grpSpPr>
              <a:xfrm>
                <a:off x="8948420" y="5105400"/>
                <a:ext cx="426720" cy="381000"/>
                <a:chOff x="9144000" y="4038600"/>
                <a:chExt cx="914400" cy="762000"/>
              </a:xfrm>
            </p:grpSpPr>
            <p:sp>
              <p:nvSpPr>
                <p:cNvPr id="86" name="Rectangle 85"/>
                <p:cNvSpPr/>
                <p:nvPr/>
              </p:nvSpPr>
              <p:spPr>
                <a:xfrm>
                  <a:off x="9144000" y="4038600"/>
                  <a:ext cx="914400" cy="762000"/>
                </a:xfrm>
                <a:prstGeom prst="rect">
                  <a:avLst/>
                </a:prstGeom>
                <a:solidFill>
                  <a:srgbClr val="F79646">
                    <a:lumMod val="60000"/>
                    <a:lumOff val="40000"/>
                  </a:srgbClr>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sp>
              <p:nvSpPr>
                <p:cNvPr id="87" name="Rectangle 86"/>
                <p:cNvSpPr/>
                <p:nvPr/>
              </p:nvSpPr>
              <p:spPr>
                <a:xfrm>
                  <a:off x="9144000" y="4038600"/>
                  <a:ext cx="914400" cy="152400"/>
                </a:xfrm>
                <a:prstGeom prst="rect">
                  <a:avLst/>
                </a:prstGeom>
                <a:solidFill>
                  <a:srgbClr val="F79646">
                    <a:lumMod val="75000"/>
                  </a:srgbClr>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grpSp>
          <p:grpSp>
            <p:nvGrpSpPr>
              <p:cNvPr id="75" name="Group 74"/>
              <p:cNvGrpSpPr/>
              <p:nvPr/>
            </p:nvGrpSpPr>
            <p:grpSpPr>
              <a:xfrm>
                <a:off x="8948420" y="4419600"/>
                <a:ext cx="426720" cy="381000"/>
                <a:chOff x="9144000" y="4038600"/>
                <a:chExt cx="914400" cy="762000"/>
              </a:xfrm>
            </p:grpSpPr>
            <p:sp>
              <p:nvSpPr>
                <p:cNvPr id="84" name="Rectangle 83"/>
                <p:cNvSpPr/>
                <p:nvPr/>
              </p:nvSpPr>
              <p:spPr>
                <a:xfrm>
                  <a:off x="9144000" y="4038600"/>
                  <a:ext cx="914400" cy="762000"/>
                </a:xfrm>
                <a:prstGeom prst="rect">
                  <a:avLst/>
                </a:prstGeom>
                <a:solidFill>
                  <a:srgbClr val="F79646">
                    <a:lumMod val="60000"/>
                    <a:lumOff val="40000"/>
                  </a:srgbClr>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sp>
              <p:nvSpPr>
                <p:cNvPr id="85" name="Rectangle 84"/>
                <p:cNvSpPr/>
                <p:nvPr/>
              </p:nvSpPr>
              <p:spPr>
                <a:xfrm>
                  <a:off x="9144000" y="4038600"/>
                  <a:ext cx="914400" cy="152400"/>
                </a:xfrm>
                <a:prstGeom prst="rect">
                  <a:avLst/>
                </a:prstGeom>
                <a:solidFill>
                  <a:srgbClr val="F79646">
                    <a:lumMod val="75000"/>
                  </a:srgbClr>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grpSp>
          <p:cxnSp>
            <p:nvCxnSpPr>
              <p:cNvPr id="76" name="Elbow Connector 75"/>
              <p:cNvCxnSpPr>
                <a:stCxn id="90" idx="3"/>
                <a:endCxn id="84" idx="1"/>
              </p:cNvCxnSpPr>
              <p:nvPr/>
            </p:nvCxnSpPr>
            <p:spPr>
              <a:xfrm flipV="1">
                <a:off x="8770620" y="4610100"/>
                <a:ext cx="177800" cy="304800"/>
              </a:xfrm>
              <a:prstGeom prst="bentConnector3">
                <a:avLst>
                  <a:gd name="adj1" fmla="val 50000"/>
                </a:avLst>
              </a:prstGeom>
              <a:noFill/>
              <a:ln w="12700" cap="flat" cmpd="sng" algn="ctr">
                <a:solidFill>
                  <a:sysClr val="windowText" lastClr="000000"/>
                </a:solidFill>
                <a:prstDash val="solid"/>
                <a:headEnd type="none" w="med" len="med"/>
                <a:tailEnd type="none" w="med" len="med"/>
              </a:ln>
              <a:effectLst/>
            </p:spPr>
          </p:cxnSp>
          <p:cxnSp>
            <p:nvCxnSpPr>
              <p:cNvPr id="77" name="Elbow Connector 76"/>
              <p:cNvCxnSpPr>
                <a:stCxn id="90" idx="3"/>
                <a:endCxn id="86" idx="1"/>
              </p:cNvCxnSpPr>
              <p:nvPr/>
            </p:nvCxnSpPr>
            <p:spPr>
              <a:xfrm>
                <a:off x="8770620" y="4914900"/>
                <a:ext cx="177800" cy="381000"/>
              </a:xfrm>
              <a:prstGeom prst="bentConnector3">
                <a:avLst>
                  <a:gd name="adj1" fmla="val 50000"/>
                </a:avLst>
              </a:prstGeom>
              <a:noFill/>
              <a:ln w="12700" cap="flat" cmpd="sng" algn="ctr">
                <a:solidFill>
                  <a:sysClr val="windowText" lastClr="000000"/>
                </a:solidFill>
                <a:prstDash val="solid"/>
                <a:headEnd type="none" w="med" len="med"/>
                <a:tailEnd type="none" w="med" len="med"/>
              </a:ln>
              <a:effectLst/>
            </p:spPr>
          </p:cxnSp>
          <p:cxnSp>
            <p:nvCxnSpPr>
              <p:cNvPr id="78" name="Shape 134"/>
              <p:cNvCxnSpPr>
                <a:stCxn id="84" idx="2"/>
                <a:endCxn id="88" idx="1"/>
              </p:cNvCxnSpPr>
              <p:nvPr/>
            </p:nvCxnSpPr>
            <p:spPr>
              <a:xfrm rot="16200000" flipH="1">
                <a:off x="9282430" y="4679950"/>
                <a:ext cx="114300" cy="355600"/>
              </a:xfrm>
              <a:prstGeom prst="bentConnector2">
                <a:avLst/>
              </a:prstGeom>
              <a:noFill/>
              <a:ln w="12700" cap="flat" cmpd="sng" algn="ctr">
                <a:solidFill>
                  <a:sysClr val="windowText" lastClr="000000"/>
                </a:solidFill>
                <a:prstDash val="solid"/>
                <a:headEnd type="none" w="med" len="med"/>
                <a:tailEnd type="none" w="med" len="med"/>
              </a:ln>
              <a:effectLst/>
            </p:spPr>
          </p:cxnSp>
          <p:grpSp>
            <p:nvGrpSpPr>
              <p:cNvPr id="79" name="Group 78"/>
              <p:cNvGrpSpPr/>
              <p:nvPr/>
            </p:nvGrpSpPr>
            <p:grpSpPr>
              <a:xfrm>
                <a:off x="8343900" y="5410200"/>
                <a:ext cx="426720" cy="381000"/>
                <a:chOff x="9144000" y="4038600"/>
                <a:chExt cx="914400" cy="762000"/>
              </a:xfrm>
            </p:grpSpPr>
            <p:sp>
              <p:nvSpPr>
                <p:cNvPr id="82" name="Rectangle 81"/>
                <p:cNvSpPr/>
                <p:nvPr/>
              </p:nvSpPr>
              <p:spPr>
                <a:xfrm>
                  <a:off x="9144000" y="4038600"/>
                  <a:ext cx="914400" cy="762000"/>
                </a:xfrm>
                <a:prstGeom prst="rect">
                  <a:avLst/>
                </a:prstGeom>
                <a:solidFill>
                  <a:srgbClr val="F79646">
                    <a:lumMod val="60000"/>
                    <a:lumOff val="40000"/>
                  </a:srgbClr>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sp>
              <p:nvSpPr>
                <p:cNvPr id="83" name="Rectangle 82"/>
                <p:cNvSpPr/>
                <p:nvPr/>
              </p:nvSpPr>
              <p:spPr>
                <a:xfrm>
                  <a:off x="9144000" y="4038600"/>
                  <a:ext cx="914400" cy="152400"/>
                </a:xfrm>
                <a:prstGeom prst="rect">
                  <a:avLst/>
                </a:prstGeom>
                <a:solidFill>
                  <a:srgbClr val="F79646">
                    <a:lumMod val="75000"/>
                  </a:srgbClr>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grpSp>
          <p:cxnSp>
            <p:nvCxnSpPr>
              <p:cNvPr id="80" name="Straight Arrow Connector 79"/>
              <p:cNvCxnSpPr>
                <a:stCxn id="90" idx="2"/>
                <a:endCxn id="83" idx="0"/>
              </p:cNvCxnSpPr>
              <p:nvPr/>
            </p:nvCxnSpPr>
            <p:spPr>
              <a:xfrm rot="5400000">
                <a:off x="8404860" y="5257826"/>
                <a:ext cx="304800" cy="741"/>
              </a:xfrm>
              <a:prstGeom prst="straightConnector1">
                <a:avLst/>
              </a:prstGeom>
              <a:noFill/>
              <a:ln w="12700" cap="flat" cmpd="sng" algn="ctr">
                <a:solidFill>
                  <a:sysClr val="windowText" lastClr="000000"/>
                </a:solidFill>
                <a:prstDash val="solid"/>
                <a:headEnd type="none" w="med" len="med"/>
                <a:tailEnd type="none" w="med" len="med"/>
              </a:ln>
              <a:effectLst/>
            </p:spPr>
          </p:cxnSp>
          <p:cxnSp>
            <p:nvCxnSpPr>
              <p:cNvPr id="81" name="Shape 137"/>
              <p:cNvCxnSpPr>
                <a:stCxn id="82" idx="3"/>
                <a:endCxn id="86" idx="2"/>
              </p:cNvCxnSpPr>
              <p:nvPr/>
            </p:nvCxnSpPr>
            <p:spPr>
              <a:xfrm flipV="1">
                <a:off x="8770620" y="5486400"/>
                <a:ext cx="391160" cy="114300"/>
              </a:xfrm>
              <a:prstGeom prst="bentConnector2">
                <a:avLst/>
              </a:prstGeom>
              <a:noFill/>
              <a:ln w="12700" cap="flat" cmpd="sng" algn="ctr">
                <a:solidFill>
                  <a:sysClr val="windowText" lastClr="000000"/>
                </a:solidFill>
                <a:prstDash val="solid"/>
                <a:headEnd type="none" w="med" len="med"/>
                <a:tailEnd type="none" w="med" len="med"/>
              </a:ln>
              <a:effectLst/>
            </p:spPr>
          </p:cxnSp>
        </p:grpSp>
        <p:sp>
          <p:nvSpPr>
            <p:cNvPr id="202" name="TextBox 201"/>
            <p:cNvSpPr txBox="1"/>
            <p:nvPr/>
          </p:nvSpPr>
          <p:spPr>
            <a:xfrm>
              <a:off x="1137235" y="6034057"/>
              <a:ext cx="1156252" cy="553998"/>
            </a:xfrm>
            <a:prstGeom prst="rect">
              <a:avLst/>
            </a:prstGeom>
            <a:noFill/>
          </p:spPr>
          <p:txBody>
            <a:bodyPr wrap="square" lIns="0" tIns="0" rIns="0" bIns="0" rtlCol="0">
              <a:spAutoFit/>
            </a:bodyPr>
            <a:lstStyle/>
            <a:p>
              <a:pPr algn="ctr" defTabSz="914363"/>
              <a:r>
                <a:rPr lang="de-CH" sz="1200" dirty="0" smtClean="0">
                  <a:solidFill>
                    <a:srgbClr val="000000">
                      <a:lumMod val="85000"/>
                      <a:lumOff val="15000"/>
                    </a:srgbClr>
                  </a:solidFill>
                  <a:cs typeface="Segoe UI" panose="020B0502040204020203" pitchFamily="34" charset="0"/>
                </a:rPr>
                <a:t>Datos estructurados y relacionales</a:t>
              </a:r>
              <a:endParaRPr lang="de-CH" sz="1200" dirty="0">
                <a:solidFill>
                  <a:srgbClr val="000000">
                    <a:lumMod val="85000"/>
                    <a:lumOff val="15000"/>
                  </a:srgbClr>
                </a:solidFill>
                <a:cs typeface="Segoe UI" panose="020B0502040204020203" pitchFamily="34" charset="0"/>
              </a:endParaRPr>
            </a:p>
          </p:txBody>
        </p:sp>
      </p:grpSp>
      <p:grpSp>
        <p:nvGrpSpPr>
          <p:cNvPr id="212" name="Group 211"/>
          <p:cNvGrpSpPr/>
          <p:nvPr/>
        </p:nvGrpSpPr>
        <p:grpSpPr>
          <a:xfrm>
            <a:off x="6262942" y="5167439"/>
            <a:ext cx="1452381" cy="1344417"/>
            <a:chOff x="6261353" y="5243638"/>
            <a:chExt cx="1452381" cy="1344417"/>
          </a:xfrm>
        </p:grpSpPr>
        <p:grpSp>
          <p:nvGrpSpPr>
            <p:cNvPr id="67" name="Group 66"/>
            <p:cNvGrpSpPr/>
            <p:nvPr/>
          </p:nvGrpSpPr>
          <p:grpSpPr>
            <a:xfrm>
              <a:off x="6637632" y="5243638"/>
              <a:ext cx="609600" cy="609600"/>
              <a:chOff x="1905000" y="2514600"/>
              <a:chExt cx="609600" cy="609600"/>
            </a:xfrm>
          </p:grpSpPr>
          <p:sp>
            <p:nvSpPr>
              <p:cNvPr id="68" name="Folded Corner 67"/>
              <p:cNvSpPr/>
              <p:nvPr/>
            </p:nvSpPr>
            <p:spPr>
              <a:xfrm>
                <a:off x="1905000" y="2514600"/>
                <a:ext cx="304800" cy="304800"/>
              </a:xfrm>
              <a:prstGeom prst="foldedCorner">
                <a:avLst>
                  <a:gd name="adj" fmla="val 50000"/>
                </a:avLst>
              </a:prstGeom>
              <a:solidFill>
                <a:srgbClr val="8064A2">
                  <a:lumMod val="40000"/>
                  <a:lumOff val="60000"/>
                </a:srgbClr>
              </a:solidFill>
              <a:ln w="12700" cap="flat" cmpd="sng" algn="ctr">
                <a:solidFill>
                  <a:sysClr val="windowText" lastClr="000000"/>
                </a:solidFill>
                <a:prstDash val="solid"/>
                <a:headEnd type="none" w="med" len="med"/>
                <a:tailEnd type="none" w="med" len="med"/>
              </a:ln>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sp>
            <p:nvSpPr>
              <p:cNvPr id="69" name="Folded Corner 68"/>
              <p:cNvSpPr/>
              <p:nvPr/>
            </p:nvSpPr>
            <p:spPr>
              <a:xfrm>
                <a:off x="2057400" y="2667000"/>
                <a:ext cx="304800" cy="304800"/>
              </a:xfrm>
              <a:prstGeom prst="foldedCorner">
                <a:avLst>
                  <a:gd name="adj" fmla="val 50000"/>
                </a:avLst>
              </a:prstGeom>
              <a:solidFill>
                <a:srgbClr val="8064A2">
                  <a:lumMod val="60000"/>
                  <a:lumOff val="40000"/>
                </a:srgbClr>
              </a:solidFill>
              <a:ln w="12700" cap="flat" cmpd="sng" algn="ctr">
                <a:solidFill>
                  <a:sysClr val="windowText" lastClr="000000"/>
                </a:solidFill>
                <a:prstDash val="solid"/>
                <a:headEnd type="none" w="med" len="med"/>
                <a:tailEnd type="none" w="med" len="med"/>
              </a:ln>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sp>
            <p:nvSpPr>
              <p:cNvPr id="70" name="Folded Corner 69"/>
              <p:cNvSpPr/>
              <p:nvPr/>
            </p:nvSpPr>
            <p:spPr>
              <a:xfrm>
                <a:off x="2209800" y="2819400"/>
                <a:ext cx="304800" cy="304800"/>
              </a:xfrm>
              <a:prstGeom prst="foldedCorner">
                <a:avLst>
                  <a:gd name="adj" fmla="val 50000"/>
                </a:avLst>
              </a:prstGeom>
              <a:solidFill>
                <a:srgbClr val="A18CBA"/>
              </a:solidFill>
              <a:ln w="12700" cap="flat" cmpd="sng" algn="ctr">
                <a:solidFill>
                  <a:sysClr val="windowText" lastClr="000000"/>
                </a:solidFill>
                <a:prstDash val="solid"/>
                <a:headEnd type="none" w="med" len="med"/>
                <a:tailEnd type="none" w="med" len="med"/>
              </a:ln>
              <a:effectLst/>
            </p:spPr>
            <p:txBody>
              <a:bodyPr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grpSp>
        <p:sp>
          <p:nvSpPr>
            <p:cNvPr id="203" name="TextBox 202"/>
            <p:cNvSpPr txBox="1"/>
            <p:nvPr/>
          </p:nvSpPr>
          <p:spPr>
            <a:xfrm>
              <a:off x="6261353" y="6034057"/>
              <a:ext cx="1452381" cy="553998"/>
            </a:xfrm>
            <a:prstGeom prst="rect">
              <a:avLst/>
            </a:prstGeom>
            <a:noFill/>
          </p:spPr>
          <p:txBody>
            <a:bodyPr wrap="square" lIns="0" tIns="0" rIns="0" bIns="0" rtlCol="0">
              <a:spAutoFit/>
            </a:bodyPr>
            <a:lstStyle/>
            <a:p>
              <a:pPr algn="ctr" defTabSz="914363"/>
              <a:r>
                <a:rPr lang="de-CH" sz="1200" dirty="0" smtClean="0">
                  <a:solidFill>
                    <a:srgbClr val="000000">
                      <a:lumMod val="85000"/>
                      <a:lumOff val="15000"/>
                    </a:srgbClr>
                  </a:solidFill>
                  <a:cs typeface="Segoe UI" panose="020B0502040204020203" pitchFamily="34" charset="0"/>
                </a:rPr>
                <a:t>Datos desestructurados  o semi estructurados</a:t>
              </a:r>
              <a:endParaRPr lang="de-CH" sz="1200" dirty="0">
                <a:solidFill>
                  <a:srgbClr val="000000">
                    <a:lumMod val="85000"/>
                    <a:lumOff val="15000"/>
                  </a:srgbClr>
                </a:solidFill>
                <a:cs typeface="Segoe UI" panose="020B0502040204020203" pitchFamily="34" charset="0"/>
              </a:endParaRPr>
            </a:p>
          </p:txBody>
        </p:sp>
      </p:grpSp>
      <p:grpSp>
        <p:nvGrpSpPr>
          <p:cNvPr id="210" name="Group 209"/>
          <p:cNvGrpSpPr/>
          <p:nvPr/>
        </p:nvGrpSpPr>
        <p:grpSpPr>
          <a:xfrm>
            <a:off x="4450331" y="5043541"/>
            <a:ext cx="1156252" cy="1468315"/>
            <a:chOff x="4448743" y="5119740"/>
            <a:chExt cx="1156252" cy="1468315"/>
          </a:xfrm>
        </p:grpSpPr>
        <p:grpSp>
          <p:nvGrpSpPr>
            <p:cNvPr id="105" name="Group 104"/>
            <p:cNvGrpSpPr/>
            <p:nvPr/>
          </p:nvGrpSpPr>
          <p:grpSpPr>
            <a:xfrm>
              <a:off x="4700015" y="5119740"/>
              <a:ext cx="694426" cy="618226"/>
              <a:chOff x="3048000" y="4639574"/>
              <a:chExt cx="694426" cy="618226"/>
            </a:xfrm>
          </p:grpSpPr>
          <p:sp>
            <p:nvSpPr>
              <p:cNvPr id="106" name="Oval 105"/>
              <p:cNvSpPr/>
              <p:nvPr/>
            </p:nvSpPr>
            <p:spPr>
              <a:xfrm>
                <a:off x="3056626" y="4639574"/>
                <a:ext cx="152400" cy="152400"/>
              </a:xfrm>
              <a:prstGeom prst="ellipse">
                <a:avLst/>
              </a:prstGeom>
              <a:solidFill>
                <a:srgbClr val="F79646">
                  <a:lumMod val="75000"/>
                </a:srgbClr>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cxnSp>
            <p:nvCxnSpPr>
              <p:cNvPr id="107" name="Straight Connector 106"/>
              <p:cNvCxnSpPr>
                <a:endCxn id="108" idx="2"/>
              </p:cNvCxnSpPr>
              <p:nvPr/>
            </p:nvCxnSpPr>
            <p:spPr>
              <a:xfrm>
                <a:off x="3209026" y="4715774"/>
                <a:ext cx="381000" cy="1588"/>
              </a:xfrm>
              <a:prstGeom prst="line">
                <a:avLst/>
              </a:prstGeom>
              <a:noFill/>
              <a:ln w="12700" cap="flat" cmpd="sng" algn="ctr">
                <a:solidFill>
                  <a:sysClr val="windowText" lastClr="000000"/>
                </a:solidFill>
                <a:prstDash val="solid"/>
                <a:headEnd type="triangle" w="med" len="med"/>
                <a:tailEnd type="triangle" w="med" len="med"/>
              </a:ln>
              <a:effectLst/>
            </p:spPr>
          </p:cxnSp>
          <p:sp>
            <p:nvSpPr>
              <p:cNvPr id="108" name="Oval 107"/>
              <p:cNvSpPr/>
              <p:nvPr/>
            </p:nvSpPr>
            <p:spPr>
              <a:xfrm>
                <a:off x="3590026" y="4639574"/>
                <a:ext cx="152400" cy="152400"/>
              </a:xfrm>
              <a:prstGeom prst="ellipse">
                <a:avLst/>
              </a:prstGeom>
              <a:solidFill>
                <a:srgbClr val="F79646">
                  <a:lumMod val="75000"/>
                </a:srgbClr>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sp>
            <p:nvSpPr>
              <p:cNvPr id="109" name="Oval 108"/>
              <p:cNvSpPr/>
              <p:nvPr/>
            </p:nvSpPr>
            <p:spPr>
              <a:xfrm>
                <a:off x="3048000" y="4876800"/>
                <a:ext cx="152400" cy="152400"/>
              </a:xfrm>
              <a:prstGeom prst="ellipse">
                <a:avLst/>
              </a:prstGeom>
              <a:solidFill>
                <a:srgbClr val="F79646">
                  <a:lumMod val="60000"/>
                  <a:lumOff val="40000"/>
                </a:srgbClr>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sp>
            <p:nvSpPr>
              <p:cNvPr id="110" name="Oval 109"/>
              <p:cNvSpPr/>
              <p:nvPr/>
            </p:nvSpPr>
            <p:spPr>
              <a:xfrm>
                <a:off x="3581400" y="4876800"/>
                <a:ext cx="152400" cy="152400"/>
              </a:xfrm>
              <a:prstGeom prst="ellipse">
                <a:avLst/>
              </a:prstGeom>
              <a:solidFill>
                <a:srgbClr val="F79646">
                  <a:lumMod val="75000"/>
                </a:srgbClr>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sp>
            <p:nvSpPr>
              <p:cNvPr id="111" name="Oval 110"/>
              <p:cNvSpPr/>
              <p:nvPr/>
            </p:nvSpPr>
            <p:spPr>
              <a:xfrm>
                <a:off x="3048000" y="5105400"/>
                <a:ext cx="152400" cy="152400"/>
              </a:xfrm>
              <a:prstGeom prst="ellipse">
                <a:avLst/>
              </a:prstGeom>
              <a:solidFill>
                <a:srgbClr val="F79646">
                  <a:lumMod val="60000"/>
                  <a:lumOff val="40000"/>
                </a:srgbClr>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cxnSp>
            <p:nvCxnSpPr>
              <p:cNvPr id="112" name="Straight Connector 111"/>
              <p:cNvCxnSpPr>
                <a:endCxn id="113" idx="2"/>
              </p:cNvCxnSpPr>
              <p:nvPr/>
            </p:nvCxnSpPr>
            <p:spPr>
              <a:xfrm>
                <a:off x="3200400" y="5181600"/>
                <a:ext cx="381000" cy="1588"/>
              </a:xfrm>
              <a:prstGeom prst="line">
                <a:avLst/>
              </a:prstGeom>
              <a:noFill/>
              <a:ln w="12700" cap="flat" cmpd="sng" algn="ctr">
                <a:solidFill>
                  <a:sysClr val="windowText" lastClr="000000"/>
                </a:solidFill>
                <a:prstDash val="solid"/>
                <a:headEnd type="triangle" w="med" len="med"/>
                <a:tailEnd type="triangle" w="med" len="med"/>
              </a:ln>
              <a:effectLst/>
            </p:spPr>
          </p:cxnSp>
          <p:sp>
            <p:nvSpPr>
              <p:cNvPr id="113" name="Oval 112"/>
              <p:cNvSpPr/>
              <p:nvPr/>
            </p:nvSpPr>
            <p:spPr>
              <a:xfrm>
                <a:off x="3581400" y="5105400"/>
                <a:ext cx="152400" cy="152400"/>
              </a:xfrm>
              <a:prstGeom prst="ellipse">
                <a:avLst/>
              </a:prstGeom>
              <a:solidFill>
                <a:srgbClr val="F79646">
                  <a:lumMod val="60000"/>
                  <a:lumOff val="40000"/>
                </a:srgbClr>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cxnSp>
            <p:nvCxnSpPr>
              <p:cNvPr id="114" name="Shape 186"/>
              <p:cNvCxnSpPr>
                <a:endCxn id="110" idx="2"/>
              </p:cNvCxnSpPr>
              <p:nvPr/>
            </p:nvCxnSpPr>
            <p:spPr>
              <a:xfrm rot="16200000" flipH="1">
                <a:off x="3390900" y="4762500"/>
                <a:ext cx="228600" cy="152400"/>
              </a:xfrm>
              <a:prstGeom prst="bentConnector2">
                <a:avLst/>
              </a:prstGeom>
              <a:noFill/>
              <a:ln w="12700" cap="flat" cmpd="sng" algn="ctr">
                <a:solidFill>
                  <a:sysClr val="windowText" lastClr="000000"/>
                </a:solidFill>
                <a:prstDash val="solid"/>
                <a:headEnd type="none" w="med" len="med"/>
                <a:tailEnd type="triangle" w="med" len="med"/>
              </a:ln>
              <a:effectLst/>
            </p:spPr>
          </p:cxnSp>
          <p:cxnSp>
            <p:nvCxnSpPr>
              <p:cNvPr id="115" name="Shape 188"/>
              <p:cNvCxnSpPr>
                <a:endCxn id="109" idx="6"/>
              </p:cNvCxnSpPr>
              <p:nvPr/>
            </p:nvCxnSpPr>
            <p:spPr>
              <a:xfrm rot="16200000" flipV="1">
                <a:off x="3162300" y="4991100"/>
                <a:ext cx="228600" cy="152400"/>
              </a:xfrm>
              <a:prstGeom prst="bentConnector2">
                <a:avLst/>
              </a:prstGeom>
              <a:noFill/>
              <a:ln w="12700" cap="flat" cmpd="sng" algn="ctr">
                <a:solidFill>
                  <a:sysClr val="windowText" lastClr="000000"/>
                </a:solidFill>
                <a:prstDash val="solid"/>
                <a:headEnd type="none" w="med" len="med"/>
                <a:tailEnd type="triangle" w="med" len="med"/>
              </a:ln>
              <a:effectLst/>
            </p:spPr>
          </p:cxnSp>
        </p:grpSp>
        <p:sp>
          <p:nvSpPr>
            <p:cNvPr id="204" name="TextBox 203"/>
            <p:cNvSpPr txBox="1"/>
            <p:nvPr/>
          </p:nvSpPr>
          <p:spPr>
            <a:xfrm>
              <a:off x="4448743" y="6034057"/>
              <a:ext cx="1156252" cy="553998"/>
            </a:xfrm>
            <a:prstGeom prst="rect">
              <a:avLst/>
            </a:prstGeom>
            <a:noFill/>
          </p:spPr>
          <p:txBody>
            <a:bodyPr wrap="square" lIns="0" tIns="0" rIns="0" bIns="0" rtlCol="0">
              <a:spAutoFit/>
            </a:bodyPr>
            <a:lstStyle/>
            <a:p>
              <a:pPr algn="ctr" defTabSz="914363"/>
              <a:r>
                <a:rPr lang="de-CH" sz="1200" dirty="0" smtClean="0">
                  <a:solidFill>
                    <a:srgbClr val="000000">
                      <a:lumMod val="85000"/>
                      <a:lumOff val="15000"/>
                    </a:srgbClr>
                  </a:solidFill>
                  <a:cs typeface="Segoe UI" panose="020B0502040204020203" pitchFamily="34" charset="0"/>
                </a:rPr>
                <a:t>Interacciones, actividades y tareas</a:t>
              </a:r>
              <a:endParaRPr lang="de-CH" sz="1200" dirty="0">
                <a:solidFill>
                  <a:srgbClr val="000000">
                    <a:lumMod val="85000"/>
                    <a:lumOff val="15000"/>
                  </a:srgbClr>
                </a:solidFill>
                <a:cs typeface="Segoe UI" panose="020B0502040204020203" pitchFamily="34" charset="0"/>
              </a:endParaRPr>
            </a:p>
          </p:txBody>
        </p:sp>
      </p:grpSp>
      <p:grpSp>
        <p:nvGrpSpPr>
          <p:cNvPr id="214" name="Group 213"/>
          <p:cNvGrpSpPr/>
          <p:nvPr/>
        </p:nvGrpSpPr>
        <p:grpSpPr>
          <a:xfrm>
            <a:off x="9671373" y="4964063"/>
            <a:ext cx="1156252" cy="1325026"/>
            <a:chOff x="9669785" y="5040263"/>
            <a:chExt cx="1156252" cy="1325026"/>
          </a:xfrm>
        </p:grpSpPr>
        <p:grpSp>
          <p:nvGrpSpPr>
            <p:cNvPr id="92" name="Group 91"/>
            <p:cNvGrpSpPr/>
            <p:nvPr/>
          </p:nvGrpSpPr>
          <p:grpSpPr>
            <a:xfrm>
              <a:off x="9820501" y="5040263"/>
              <a:ext cx="829574" cy="753374"/>
              <a:chOff x="4114800" y="2751826"/>
              <a:chExt cx="829574" cy="753374"/>
            </a:xfrm>
          </p:grpSpPr>
          <p:sp>
            <p:nvSpPr>
              <p:cNvPr id="93" name="Oval 92"/>
              <p:cNvSpPr/>
              <p:nvPr/>
            </p:nvSpPr>
            <p:spPr>
              <a:xfrm>
                <a:off x="4698522" y="3267974"/>
                <a:ext cx="152400" cy="152400"/>
              </a:xfrm>
              <a:prstGeom prst="ellipse">
                <a:avLst/>
              </a:prstGeom>
              <a:solidFill>
                <a:srgbClr val="8064A2"/>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sp>
            <p:nvSpPr>
              <p:cNvPr id="94" name="Oval 93"/>
              <p:cNvSpPr/>
              <p:nvPr/>
            </p:nvSpPr>
            <p:spPr>
              <a:xfrm>
                <a:off x="4791974" y="3048000"/>
                <a:ext cx="152400" cy="152400"/>
              </a:xfrm>
              <a:prstGeom prst="ellipse">
                <a:avLst/>
              </a:prstGeom>
              <a:solidFill>
                <a:srgbClr val="8064A2"/>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sp>
            <p:nvSpPr>
              <p:cNvPr id="95" name="Oval 94"/>
              <p:cNvSpPr/>
              <p:nvPr/>
            </p:nvSpPr>
            <p:spPr>
              <a:xfrm>
                <a:off x="4682704" y="2828026"/>
                <a:ext cx="152400" cy="152400"/>
              </a:xfrm>
              <a:prstGeom prst="ellipse">
                <a:avLst/>
              </a:prstGeom>
              <a:solidFill>
                <a:srgbClr val="8064A2"/>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sp>
            <p:nvSpPr>
              <p:cNvPr id="96" name="Oval 95"/>
              <p:cNvSpPr/>
              <p:nvPr/>
            </p:nvSpPr>
            <p:spPr>
              <a:xfrm>
                <a:off x="4454104" y="2751826"/>
                <a:ext cx="152400" cy="152400"/>
              </a:xfrm>
              <a:prstGeom prst="ellipse">
                <a:avLst/>
              </a:prstGeom>
              <a:solidFill>
                <a:srgbClr val="8064A2"/>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sp>
            <p:nvSpPr>
              <p:cNvPr id="97" name="Oval 96"/>
              <p:cNvSpPr/>
              <p:nvPr/>
            </p:nvSpPr>
            <p:spPr>
              <a:xfrm>
                <a:off x="4208252" y="2836652"/>
                <a:ext cx="152400" cy="152400"/>
              </a:xfrm>
              <a:prstGeom prst="ellipse">
                <a:avLst/>
              </a:prstGeom>
              <a:solidFill>
                <a:srgbClr val="8064A2"/>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sp>
            <p:nvSpPr>
              <p:cNvPr id="98" name="Oval 97"/>
              <p:cNvSpPr/>
              <p:nvPr/>
            </p:nvSpPr>
            <p:spPr>
              <a:xfrm>
                <a:off x="4225504" y="3276600"/>
                <a:ext cx="152400" cy="152400"/>
              </a:xfrm>
              <a:prstGeom prst="ellipse">
                <a:avLst/>
              </a:prstGeom>
              <a:solidFill>
                <a:srgbClr val="8064A2"/>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sp>
            <p:nvSpPr>
              <p:cNvPr id="99" name="Oval 98"/>
              <p:cNvSpPr/>
              <p:nvPr/>
            </p:nvSpPr>
            <p:spPr>
              <a:xfrm>
                <a:off x="4114800" y="3048000"/>
                <a:ext cx="152400" cy="152400"/>
              </a:xfrm>
              <a:prstGeom prst="ellipse">
                <a:avLst/>
              </a:prstGeom>
              <a:solidFill>
                <a:srgbClr val="8064A2"/>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sp>
            <p:nvSpPr>
              <p:cNvPr id="100" name="Oval 99"/>
              <p:cNvSpPr/>
              <p:nvPr/>
            </p:nvSpPr>
            <p:spPr>
              <a:xfrm>
                <a:off x="4454104" y="3352800"/>
                <a:ext cx="152400" cy="152400"/>
              </a:xfrm>
              <a:prstGeom prst="ellipse">
                <a:avLst/>
              </a:prstGeom>
              <a:solidFill>
                <a:srgbClr val="8064A2"/>
              </a:solidFill>
              <a:ln w="12700" cap="flat" cmpd="sng" algn="ctr">
                <a:solidFill>
                  <a:sysClr val="windowText" lastClr="000000"/>
                </a:solidFill>
                <a:prstDash val="solid"/>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defRPr/>
                </a:pPr>
                <a:endParaRPr lang="en-US" sz="1200">
                  <a:solidFill>
                    <a:prstClr val="black"/>
                  </a:solidFill>
                  <a:latin typeface="Calibri"/>
                </a:endParaRPr>
              </a:p>
            </p:txBody>
          </p:sp>
          <p:cxnSp>
            <p:nvCxnSpPr>
              <p:cNvPr id="101" name="Straight Connector 100"/>
              <p:cNvCxnSpPr>
                <a:stCxn id="96" idx="4"/>
                <a:endCxn id="100" idx="0"/>
              </p:cNvCxnSpPr>
              <p:nvPr/>
            </p:nvCxnSpPr>
            <p:spPr>
              <a:xfrm rot="5400000">
                <a:off x="4306017" y="3128513"/>
                <a:ext cx="448574" cy="1588"/>
              </a:xfrm>
              <a:prstGeom prst="line">
                <a:avLst/>
              </a:prstGeom>
              <a:noFill/>
              <a:ln w="12700" cap="flat" cmpd="sng" algn="ctr">
                <a:solidFill>
                  <a:sysClr val="windowText" lastClr="000000"/>
                </a:solidFill>
                <a:prstDash val="solid"/>
                <a:headEnd type="triangle" w="med" len="med"/>
                <a:tailEnd type="triangle" w="med" len="med"/>
              </a:ln>
              <a:effectLst/>
            </p:spPr>
          </p:cxnSp>
          <p:cxnSp>
            <p:nvCxnSpPr>
              <p:cNvPr id="102" name="Straight Connector 101"/>
              <p:cNvCxnSpPr>
                <a:stCxn id="99" idx="6"/>
                <a:endCxn id="94" idx="2"/>
              </p:cNvCxnSpPr>
              <p:nvPr/>
            </p:nvCxnSpPr>
            <p:spPr>
              <a:xfrm>
                <a:off x="4267200" y="3124200"/>
                <a:ext cx="524774" cy="1588"/>
              </a:xfrm>
              <a:prstGeom prst="line">
                <a:avLst/>
              </a:prstGeom>
              <a:noFill/>
              <a:ln w="12700" cap="flat" cmpd="sng" algn="ctr">
                <a:solidFill>
                  <a:sysClr val="windowText" lastClr="000000"/>
                </a:solidFill>
                <a:prstDash val="solid"/>
                <a:headEnd type="triangle" w="med" len="med"/>
                <a:tailEnd type="triangle" w="med" len="med"/>
              </a:ln>
              <a:effectLst/>
            </p:spPr>
          </p:cxnSp>
          <p:cxnSp>
            <p:nvCxnSpPr>
              <p:cNvPr id="103" name="Straight Connector 102"/>
              <p:cNvCxnSpPr>
                <a:stCxn id="97" idx="5"/>
                <a:endCxn id="93" idx="1"/>
              </p:cNvCxnSpPr>
              <p:nvPr/>
            </p:nvCxnSpPr>
            <p:spPr>
              <a:xfrm rot="16200000" flipH="1">
                <a:off x="4367808" y="2937260"/>
                <a:ext cx="323558" cy="382506"/>
              </a:xfrm>
              <a:prstGeom prst="line">
                <a:avLst/>
              </a:prstGeom>
              <a:noFill/>
              <a:ln w="12700" cap="flat" cmpd="sng" algn="ctr">
                <a:solidFill>
                  <a:sysClr val="windowText" lastClr="000000"/>
                </a:solidFill>
                <a:prstDash val="solid"/>
                <a:headEnd type="triangle" w="med" len="med"/>
                <a:tailEnd type="triangle" w="med" len="med"/>
              </a:ln>
              <a:effectLst/>
            </p:spPr>
          </p:cxnSp>
          <p:cxnSp>
            <p:nvCxnSpPr>
              <p:cNvPr id="104" name="Straight Connector 103"/>
              <p:cNvCxnSpPr/>
              <p:nvPr/>
            </p:nvCxnSpPr>
            <p:spPr>
              <a:xfrm rot="5400000" flipH="1" flipV="1">
                <a:off x="4359899" y="2953795"/>
                <a:ext cx="340810" cy="332184"/>
              </a:xfrm>
              <a:prstGeom prst="line">
                <a:avLst/>
              </a:prstGeom>
              <a:noFill/>
              <a:ln w="12700" cap="flat" cmpd="sng" algn="ctr">
                <a:solidFill>
                  <a:sysClr val="windowText" lastClr="000000"/>
                </a:solidFill>
                <a:prstDash val="solid"/>
                <a:headEnd type="triangle" w="med" len="med"/>
                <a:tailEnd type="triangle" w="med" len="med"/>
              </a:ln>
              <a:effectLst/>
            </p:spPr>
          </p:cxnSp>
        </p:grpSp>
        <p:sp>
          <p:nvSpPr>
            <p:cNvPr id="205" name="TextBox 204"/>
            <p:cNvSpPr txBox="1"/>
            <p:nvPr/>
          </p:nvSpPr>
          <p:spPr>
            <a:xfrm>
              <a:off x="9669785" y="5995957"/>
              <a:ext cx="1156252" cy="369332"/>
            </a:xfrm>
            <a:prstGeom prst="rect">
              <a:avLst/>
            </a:prstGeom>
            <a:noFill/>
          </p:spPr>
          <p:txBody>
            <a:bodyPr wrap="square" lIns="0" tIns="0" rIns="0" bIns="0" rtlCol="0">
              <a:spAutoFit/>
            </a:bodyPr>
            <a:lstStyle/>
            <a:p>
              <a:pPr algn="ctr" defTabSz="914363"/>
              <a:r>
                <a:rPr lang="de-CH" sz="1200" dirty="0" smtClean="0">
                  <a:solidFill>
                    <a:srgbClr val="000000">
                      <a:lumMod val="85000"/>
                      <a:lumOff val="15000"/>
                    </a:srgbClr>
                  </a:solidFill>
                  <a:cs typeface="Segoe UI" panose="020B0502040204020203" pitchFamily="34" charset="0"/>
                </a:rPr>
                <a:t>Colaboración social</a:t>
              </a:r>
              <a:endParaRPr lang="de-CH" sz="1200" dirty="0">
                <a:solidFill>
                  <a:srgbClr val="000000">
                    <a:lumMod val="85000"/>
                    <a:lumOff val="15000"/>
                  </a:srgbClr>
                </a:solidFill>
                <a:cs typeface="Segoe UI" panose="020B0502040204020203" pitchFamily="34" charset="0"/>
              </a:endParaRPr>
            </a:p>
          </p:txBody>
        </p:sp>
      </p:grpSp>
    </p:spTree>
    <p:extLst>
      <p:ext uri="{BB962C8B-B14F-4D97-AF65-F5344CB8AC3E}">
        <p14:creationId xmlns:p14="http://schemas.microsoft.com/office/powerpoint/2010/main" val="378566726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wipe(up)">
                                      <p:cBhvr>
                                        <p:cTn id="7" dur="500"/>
                                        <p:tgtEl>
                                          <p:spTgt spid="20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07"/>
                                        </p:tgtEl>
                                        <p:attrNameLst>
                                          <p:attrName>style.visibility</p:attrName>
                                        </p:attrNameLst>
                                      </p:cBhvr>
                                      <p:to>
                                        <p:strVal val="visible"/>
                                      </p:to>
                                    </p:set>
                                    <p:animEffect transition="in" filter="wipe(up)">
                                      <p:cBhvr>
                                        <p:cTn id="11" dur="500"/>
                                        <p:tgtEl>
                                          <p:spTgt spid="207"/>
                                        </p:tgtEl>
                                      </p:cBhvr>
                                    </p:animEffect>
                                  </p:childTnLst>
                                </p:cTn>
                              </p:par>
                              <p:par>
                                <p:cTn id="12" presetID="10" presetClass="entr" presetSubtype="0" fill="hold" nodeType="withEffect">
                                  <p:stCondLst>
                                    <p:cond delay="300"/>
                                  </p:stCondLst>
                                  <p:childTnLst>
                                    <p:set>
                                      <p:cBhvr>
                                        <p:cTn id="13" dur="1" fill="hold">
                                          <p:stCondLst>
                                            <p:cond delay="0"/>
                                          </p:stCondLst>
                                        </p:cTn>
                                        <p:tgtEl>
                                          <p:spTgt spid="208"/>
                                        </p:tgtEl>
                                        <p:attrNameLst>
                                          <p:attrName>style.visibility</p:attrName>
                                        </p:attrNameLst>
                                      </p:cBhvr>
                                      <p:to>
                                        <p:strVal val="visible"/>
                                      </p:to>
                                    </p:set>
                                    <p:animEffect transition="in" filter="fade">
                                      <p:cBhvr>
                                        <p:cTn id="14" dur="300"/>
                                        <p:tgtEl>
                                          <p:spTgt spid="20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9"/>
                                        </p:tgtEl>
                                        <p:attrNameLst>
                                          <p:attrName>style.visibility</p:attrName>
                                        </p:attrNameLst>
                                      </p:cBhvr>
                                      <p:to>
                                        <p:strVal val="visible"/>
                                      </p:to>
                                    </p:set>
                                    <p:animEffect transition="in" filter="fade">
                                      <p:cBhvr>
                                        <p:cTn id="19" dur="500"/>
                                        <p:tgtEl>
                                          <p:spTgt spid="20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nodeType="withEffect">
                                  <p:stCondLst>
                                    <p:cond delay="300"/>
                                  </p:stCondLst>
                                  <p:childTnLst>
                                    <p:set>
                                      <p:cBhvr>
                                        <p:cTn id="26" dur="1" fill="hold">
                                          <p:stCondLst>
                                            <p:cond delay="0"/>
                                          </p:stCondLst>
                                        </p:cTn>
                                        <p:tgtEl>
                                          <p:spTgt spid="211"/>
                                        </p:tgtEl>
                                        <p:attrNameLst>
                                          <p:attrName>style.visibility</p:attrName>
                                        </p:attrNameLst>
                                      </p:cBhvr>
                                      <p:to>
                                        <p:strVal val="visible"/>
                                      </p:to>
                                    </p:set>
                                    <p:animEffect transition="in" filter="fade">
                                      <p:cBhvr>
                                        <p:cTn id="27" dur="500"/>
                                        <p:tgtEl>
                                          <p:spTgt spid="211"/>
                                        </p:tgtEl>
                                      </p:cBhvr>
                                    </p:animEffect>
                                  </p:childTnLst>
                                </p:cTn>
                              </p:par>
                              <p:par>
                                <p:cTn id="28" presetID="10" presetClass="entr" presetSubtype="0" fill="hold" nodeType="withEffect">
                                  <p:stCondLst>
                                    <p:cond delay="600"/>
                                  </p:stCondLst>
                                  <p:childTnLst>
                                    <p:set>
                                      <p:cBhvr>
                                        <p:cTn id="29" dur="1" fill="hold">
                                          <p:stCondLst>
                                            <p:cond delay="0"/>
                                          </p:stCondLst>
                                        </p:cTn>
                                        <p:tgtEl>
                                          <p:spTgt spid="200"/>
                                        </p:tgtEl>
                                        <p:attrNameLst>
                                          <p:attrName>style.visibility</p:attrName>
                                        </p:attrNameLst>
                                      </p:cBhvr>
                                      <p:to>
                                        <p:strVal val="visible"/>
                                      </p:to>
                                    </p:set>
                                    <p:animEffect transition="in" filter="fade">
                                      <p:cBhvr>
                                        <p:cTn id="30" dur="500"/>
                                        <p:tgtEl>
                                          <p:spTgt spid="200"/>
                                        </p:tgtEl>
                                      </p:cBhvr>
                                    </p:animEffect>
                                  </p:childTnLst>
                                </p:cTn>
                              </p:par>
                              <p:par>
                                <p:cTn id="31" presetID="10" presetClass="entr" presetSubtype="0" fill="hold" nodeType="withEffect">
                                  <p:stCondLst>
                                    <p:cond delay="900"/>
                                  </p:stCondLst>
                                  <p:childTnLst>
                                    <p:set>
                                      <p:cBhvr>
                                        <p:cTn id="32" dur="1" fill="hold">
                                          <p:stCondLst>
                                            <p:cond delay="0"/>
                                          </p:stCondLst>
                                        </p:cTn>
                                        <p:tgtEl>
                                          <p:spTgt spid="210"/>
                                        </p:tgtEl>
                                        <p:attrNameLst>
                                          <p:attrName>style.visibility</p:attrName>
                                        </p:attrNameLst>
                                      </p:cBhvr>
                                      <p:to>
                                        <p:strVal val="visible"/>
                                      </p:to>
                                    </p:set>
                                    <p:animEffect transition="in" filter="fade">
                                      <p:cBhvr>
                                        <p:cTn id="33" dur="500"/>
                                        <p:tgtEl>
                                          <p:spTgt spid="2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200"/>
                                  </p:stCondLst>
                                  <p:childTnLst>
                                    <p:set>
                                      <p:cBhvr>
                                        <p:cTn id="40" dur="1" fill="hold">
                                          <p:stCondLst>
                                            <p:cond delay="0"/>
                                          </p:stCondLst>
                                        </p:cTn>
                                        <p:tgtEl>
                                          <p:spTgt spid="212"/>
                                        </p:tgtEl>
                                        <p:attrNameLst>
                                          <p:attrName>style.visibility</p:attrName>
                                        </p:attrNameLst>
                                      </p:cBhvr>
                                      <p:to>
                                        <p:strVal val="visible"/>
                                      </p:to>
                                    </p:set>
                                    <p:animEffect transition="in" filter="fade">
                                      <p:cBhvr>
                                        <p:cTn id="41" dur="500"/>
                                        <p:tgtEl>
                                          <p:spTgt spid="212"/>
                                        </p:tgtEl>
                                      </p:cBhvr>
                                    </p:animEffect>
                                  </p:childTnLst>
                                </p:cTn>
                              </p:par>
                              <p:par>
                                <p:cTn id="42" presetID="10" presetClass="entr" presetSubtype="0" fill="hold" nodeType="withEffect">
                                  <p:stCondLst>
                                    <p:cond delay="400"/>
                                  </p:stCondLst>
                                  <p:childTnLst>
                                    <p:set>
                                      <p:cBhvr>
                                        <p:cTn id="43" dur="1" fill="hold">
                                          <p:stCondLst>
                                            <p:cond delay="0"/>
                                          </p:stCondLst>
                                        </p:cTn>
                                        <p:tgtEl>
                                          <p:spTgt spid="213"/>
                                        </p:tgtEl>
                                        <p:attrNameLst>
                                          <p:attrName>style.visibility</p:attrName>
                                        </p:attrNameLst>
                                      </p:cBhvr>
                                      <p:to>
                                        <p:strVal val="visible"/>
                                      </p:to>
                                    </p:set>
                                    <p:animEffect transition="in" filter="fade">
                                      <p:cBhvr>
                                        <p:cTn id="44" dur="500"/>
                                        <p:tgtEl>
                                          <p:spTgt spid="213"/>
                                        </p:tgtEl>
                                      </p:cBhvr>
                                    </p:animEffect>
                                  </p:childTnLst>
                                </p:cTn>
                              </p:par>
                              <p:par>
                                <p:cTn id="45" presetID="10" presetClass="entr" presetSubtype="0" fill="hold" nodeType="withEffect">
                                  <p:stCondLst>
                                    <p:cond delay="600"/>
                                  </p:stCondLst>
                                  <p:childTnLst>
                                    <p:set>
                                      <p:cBhvr>
                                        <p:cTn id="46" dur="1" fill="hold">
                                          <p:stCondLst>
                                            <p:cond delay="0"/>
                                          </p:stCondLst>
                                        </p:cTn>
                                        <p:tgtEl>
                                          <p:spTgt spid="214"/>
                                        </p:tgtEl>
                                        <p:attrNameLst>
                                          <p:attrName>style.visibility</p:attrName>
                                        </p:attrNameLst>
                                      </p:cBhvr>
                                      <p:to>
                                        <p:strVal val="visible"/>
                                      </p:to>
                                    </p:set>
                                    <p:animEffect transition="in" filter="fade">
                                      <p:cBhvr>
                                        <p:cTn id="47"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s-ES" dirty="0" smtClean="0"/>
              <a:t>Escenarios soportados del lado servidor</a:t>
            </a:r>
            <a:endParaRPr lang="es-ES" dirty="0"/>
          </a:p>
        </p:txBody>
      </p:sp>
      <p:sp>
        <p:nvSpPr>
          <p:cNvPr id="2" name="Marcador de contenido 1"/>
          <p:cNvSpPr>
            <a:spLocks noGrp="1"/>
          </p:cNvSpPr>
          <p:nvPr>
            <p:ph idx="1"/>
          </p:nvPr>
        </p:nvSpPr>
        <p:spPr/>
        <p:txBody>
          <a:bodyPr/>
          <a:lstStyle/>
          <a:p>
            <a:endParaRPr lang="es-ES"/>
          </a:p>
        </p:txBody>
      </p:sp>
      <p:sp>
        <p:nvSpPr>
          <p:cNvPr id="19" name="Rectangle 18"/>
          <p:cNvSpPr/>
          <p:nvPr/>
        </p:nvSpPr>
        <p:spPr>
          <a:xfrm>
            <a:off x="864" y="4894609"/>
            <a:ext cx="12190272" cy="1941541"/>
          </a:xfrm>
          <a:prstGeom prst="rect">
            <a:avLst/>
          </a:prstGeom>
          <a:solidFill>
            <a:srgbClr val="5B9BD5">
              <a:lumMod val="40000"/>
              <a:lumOff val="60000"/>
            </a:srgbClr>
          </a:solidFill>
          <a:ln w="12700" cap="flat" cmpd="sng" algn="ctr">
            <a:noFill/>
            <a:prstDash val="solid"/>
            <a:miter lim="800000"/>
          </a:ln>
          <a:effectLst/>
        </p:spPr>
        <p:txBody>
          <a:bodyPr rtlCol="0" anchor="ctr"/>
          <a:lstStyle/>
          <a:p>
            <a:pPr algn="ctr" defTabSz="914225">
              <a:defRPr/>
            </a:pPr>
            <a:endParaRPr lang="en-US" kern="0" dirty="0">
              <a:solidFill>
                <a:prstClr val="white"/>
              </a:solidFill>
              <a:latin typeface="Calibri" panose="020F0502020204030204"/>
            </a:endParaRPr>
          </a:p>
        </p:txBody>
      </p:sp>
      <p:sp>
        <p:nvSpPr>
          <p:cNvPr id="20" name="Rectangle 19"/>
          <p:cNvSpPr/>
          <p:nvPr/>
        </p:nvSpPr>
        <p:spPr>
          <a:xfrm>
            <a:off x="865" y="1692686"/>
            <a:ext cx="12190272" cy="1941541"/>
          </a:xfrm>
          <a:prstGeom prst="rect">
            <a:avLst/>
          </a:prstGeom>
          <a:solidFill>
            <a:srgbClr val="5B9BD5">
              <a:lumMod val="40000"/>
              <a:lumOff val="60000"/>
            </a:srgbClr>
          </a:solidFill>
          <a:ln w="12700" cap="flat" cmpd="sng" algn="ctr">
            <a:noFill/>
            <a:prstDash val="solid"/>
            <a:miter lim="800000"/>
          </a:ln>
          <a:effectLst/>
        </p:spPr>
        <p:txBody>
          <a:bodyPr rtlCol="0" anchor="ctr"/>
          <a:lstStyle/>
          <a:p>
            <a:pPr algn="ctr" defTabSz="914225">
              <a:defRPr/>
            </a:pPr>
            <a:endParaRPr lang="en-US" kern="0" dirty="0">
              <a:solidFill>
                <a:prstClr val="white"/>
              </a:solidFill>
              <a:latin typeface="Calibri" panose="020F0502020204030204"/>
            </a:endParaRPr>
          </a:p>
        </p:txBody>
      </p:sp>
      <p:pic>
        <p:nvPicPr>
          <p:cNvPr id="21" name="Picture 4" descr="http://www.socius1.com/wp-content/uploads/2013/05/Dynamics-CRM.jpg"/>
          <p:cNvPicPr>
            <a:picLocks noChangeAspect="1" noChangeArrowheads="1"/>
          </p:cNvPicPr>
          <p:nvPr/>
        </p:nvPicPr>
        <p:blipFill rotWithShape="1">
          <a:blip r:embed="rId3">
            <a:extLst>
              <a:ext uri="{28A0092B-C50C-407E-A947-70E740481C1C}">
                <a14:useLocalDpi xmlns:a14="http://schemas.microsoft.com/office/drawing/2010/main" val="0"/>
              </a:ext>
            </a:extLst>
          </a:blip>
          <a:srcRect l="3869" t="3851" r="4360" b="5186"/>
          <a:stretch/>
        </p:blipFill>
        <p:spPr bwMode="auto">
          <a:xfrm>
            <a:off x="2546391" y="2090879"/>
            <a:ext cx="1075333" cy="106586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www.grapevine-consultants.co.uk/wp-content/uploads/2014/04/2013-logo-sharepoi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9493" y="2214378"/>
            <a:ext cx="1094947" cy="10730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www.socius1.com/wp-content/uploads/2013/05/Dynamics-CRM.jpg"/>
          <p:cNvPicPr>
            <a:picLocks noChangeAspect="1" noChangeArrowheads="1"/>
          </p:cNvPicPr>
          <p:nvPr/>
        </p:nvPicPr>
        <p:blipFill rotWithShape="1">
          <a:blip r:embed="rId3">
            <a:extLst>
              <a:ext uri="{28A0092B-C50C-407E-A947-70E740481C1C}">
                <a14:useLocalDpi xmlns:a14="http://schemas.microsoft.com/office/drawing/2010/main" val="0"/>
              </a:ext>
            </a:extLst>
          </a:blip>
          <a:srcRect l="3869" t="3851" r="4360" b="5186"/>
          <a:stretch/>
        </p:blipFill>
        <p:spPr bwMode="auto">
          <a:xfrm>
            <a:off x="2546391" y="5328919"/>
            <a:ext cx="1075333" cy="10658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www.grapevine-consultants.co.uk/wp-content/uploads/2014/04/2013-logo-sharepoi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9493" y="5452419"/>
            <a:ext cx="1094947" cy="1073048"/>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p:cNvCxnSpPr/>
          <p:nvPr/>
        </p:nvCxnSpPr>
        <p:spPr>
          <a:xfrm>
            <a:off x="3784158" y="2576353"/>
            <a:ext cx="5585334" cy="0"/>
          </a:xfrm>
          <a:prstGeom prst="straightConnector1">
            <a:avLst/>
          </a:prstGeom>
          <a:noFill/>
          <a:ln w="57150" cap="flat" cmpd="sng" algn="ctr">
            <a:solidFill>
              <a:srgbClr val="0070C0"/>
            </a:solidFill>
            <a:prstDash val="solid"/>
            <a:miter lim="800000"/>
            <a:tailEnd type="triangle"/>
          </a:ln>
          <a:effectLst/>
        </p:spPr>
      </p:cxnSp>
      <p:sp>
        <p:nvSpPr>
          <p:cNvPr id="26" name="Freeform 78"/>
          <p:cNvSpPr>
            <a:spLocks noEditPoints="1"/>
          </p:cNvSpPr>
          <p:nvPr/>
        </p:nvSpPr>
        <p:spPr bwMode="black">
          <a:xfrm>
            <a:off x="554430" y="5413735"/>
            <a:ext cx="634784" cy="649583"/>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ysClr val="windowText" lastClr="000000"/>
          </a:solidFill>
          <a:ln>
            <a:noFill/>
          </a:ln>
        </p:spPr>
        <p:txBody>
          <a:bodyPr vert="horz" wrap="square" lIns="82293" tIns="41147" rIns="82293" bIns="41147" numCol="1" anchor="t" anchorCtr="0" compatLnSpc="1">
            <a:prstTxWarp prst="textNoShape">
              <a:avLst/>
            </a:prstTxWarp>
          </a:bodyPr>
          <a:lstStyle/>
          <a:p>
            <a:pPr defTabSz="914225">
              <a:defRPr/>
            </a:pPr>
            <a:endParaRPr lang="en-US" sz="1600" kern="0" dirty="0">
              <a:solidFill>
                <a:prstClr val="black"/>
              </a:solidFill>
              <a:latin typeface="Calibri" panose="020F0502020204030204"/>
            </a:endParaRPr>
          </a:p>
        </p:txBody>
      </p:sp>
      <p:pic>
        <p:nvPicPr>
          <p:cNvPr id="27" name="Picture 26"/>
          <p:cNvPicPr>
            <a:picLocks noChangeAspect="1"/>
          </p:cNvPicPr>
          <p:nvPr/>
        </p:nvPicPr>
        <p:blipFill>
          <a:blip r:embed="rId5">
            <a:clrChange>
              <a:clrFrom>
                <a:srgbClr val="FFFFFF"/>
              </a:clrFrom>
              <a:clrTo>
                <a:srgbClr val="FFFFFF">
                  <a:alpha val="0"/>
                </a:srgbClr>
              </a:clrTo>
            </a:clrChange>
          </a:blip>
          <a:stretch>
            <a:fillRect/>
          </a:stretch>
        </p:blipFill>
        <p:spPr>
          <a:xfrm>
            <a:off x="435260" y="2166830"/>
            <a:ext cx="873122" cy="521183"/>
          </a:xfrm>
          <a:prstGeom prst="rect">
            <a:avLst/>
          </a:prstGeom>
        </p:spPr>
      </p:pic>
      <p:sp>
        <p:nvSpPr>
          <p:cNvPr id="28" name="TextBox 27"/>
          <p:cNvSpPr txBox="1"/>
          <p:nvPr/>
        </p:nvSpPr>
        <p:spPr>
          <a:xfrm>
            <a:off x="144882" y="6063317"/>
            <a:ext cx="1372683" cy="369332"/>
          </a:xfrm>
          <a:prstGeom prst="rect">
            <a:avLst/>
          </a:prstGeom>
          <a:noFill/>
        </p:spPr>
        <p:txBody>
          <a:bodyPr wrap="none" rtlCol="0">
            <a:spAutoFit/>
          </a:bodyPr>
          <a:lstStyle/>
          <a:p>
            <a:pPr defTabSz="914225"/>
            <a:r>
              <a:rPr lang="en-US" dirty="0">
                <a:solidFill>
                  <a:prstClr val="black"/>
                </a:solidFill>
                <a:cs typeface="Segoe UI" panose="020B0502040204020203" pitchFamily="34" charset="0"/>
              </a:rPr>
              <a:t>On-Premises</a:t>
            </a:r>
          </a:p>
        </p:txBody>
      </p:sp>
      <p:sp>
        <p:nvSpPr>
          <p:cNvPr id="29" name="TextBox 28"/>
          <p:cNvSpPr txBox="1"/>
          <p:nvPr/>
        </p:nvSpPr>
        <p:spPr>
          <a:xfrm>
            <a:off x="459124" y="2698641"/>
            <a:ext cx="801823" cy="369332"/>
          </a:xfrm>
          <a:prstGeom prst="rect">
            <a:avLst/>
          </a:prstGeom>
          <a:noFill/>
        </p:spPr>
        <p:txBody>
          <a:bodyPr wrap="none" rtlCol="0">
            <a:spAutoFit/>
          </a:bodyPr>
          <a:lstStyle/>
          <a:p>
            <a:pPr defTabSz="914225"/>
            <a:r>
              <a:rPr lang="en-US" dirty="0">
                <a:solidFill>
                  <a:prstClr val="black"/>
                </a:solidFill>
                <a:cs typeface="Segoe UI" panose="020B0502040204020203" pitchFamily="34" charset="0"/>
              </a:rPr>
              <a:t>Online</a:t>
            </a:r>
          </a:p>
        </p:txBody>
      </p:sp>
      <p:sp>
        <p:nvSpPr>
          <p:cNvPr id="31" name="TextBox 30"/>
          <p:cNvSpPr txBox="1"/>
          <p:nvPr/>
        </p:nvSpPr>
        <p:spPr>
          <a:xfrm>
            <a:off x="5954701" y="2255162"/>
            <a:ext cx="1244251" cy="307777"/>
          </a:xfrm>
          <a:prstGeom prst="rect">
            <a:avLst/>
          </a:prstGeom>
          <a:noFill/>
        </p:spPr>
        <p:txBody>
          <a:bodyPr wrap="none" rtlCol="0">
            <a:spAutoFit/>
          </a:bodyPr>
          <a:lstStyle/>
          <a:p>
            <a:pPr algn="ctr" defTabSz="914225"/>
            <a:r>
              <a:rPr lang="en-US" sz="1400" dirty="0">
                <a:solidFill>
                  <a:srgbClr val="5B9BD5">
                    <a:lumMod val="50000"/>
                  </a:srgbClr>
                </a:solidFill>
                <a:cs typeface="Segoe UI" panose="020B0502040204020203" pitchFamily="34" charset="0"/>
              </a:rPr>
              <a:t>CRM 2013 SP1</a:t>
            </a:r>
            <a:endParaRPr lang="en-US" dirty="0">
              <a:solidFill>
                <a:srgbClr val="5B9BD5">
                  <a:lumMod val="50000"/>
                </a:srgbClr>
              </a:solidFill>
              <a:cs typeface="Segoe UI" panose="020B0502040204020203" pitchFamily="34" charset="0"/>
            </a:endParaRPr>
          </a:p>
        </p:txBody>
      </p:sp>
    </p:spTree>
    <p:extLst>
      <p:ext uri="{BB962C8B-B14F-4D97-AF65-F5344CB8AC3E}">
        <p14:creationId xmlns:p14="http://schemas.microsoft.com/office/powerpoint/2010/main" val="342284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ES" dirty="0" smtClean="0"/>
              <a:t>Nuevos escenarios soportados en Update1 (Carina – 7.1)</a:t>
            </a:r>
            <a:endParaRPr lang="es-ES" dirty="0"/>
          </a:p>
        </p:txBody>
      </p:sp>
      <p:sp>
        <p:nvSpPr>
          <p:cNvPr id="2" name="Marcador de contenido 1"/>
          <p:cNvSpPr>
            <a:spLocks noGrp="1"/>
          </p:cNvSpPr>
          <p:nvPr>
            <p:ph idx="1"/>
          </p:nvPr>
        </p:nvSpPr>
        <p:spPr/>
        <p:txBody>
          <a:bodyPr/>
          <a:lstStyle/>
          <a:p>
            <a:endParaRPr lang="es-ES"/>
          </a:p>
        </p:txBody>
      </p:sp>
      <p:sp>
        <p:nvSpPr>
          <p:cNvPr id="19" name="Rectangle 18"/>
          <p:cNvSpPr/>
          <p:nvPr/>
        </p:nvSpPr>
        <p:spPr>
          <a:xfrm>
            <a:off x="864" y="4894609"/>
            <a:ext cx="12190272" cy="1941541"/>
          </a:xfrm>
          <a:prstGeom prst="rect">
            <a:avLst/>
          </a:prstGeom>
          <a:solidFill>
            <a:srgbClr val="5B9BD5">
              <a:lumMod val="40000"/>
              <a:lumOff val="60000"/>
            </a:srgbClr>
          </a:solidFill>
          <a:ln w="12700" cap="flat" cmpd="sng" algn="ctr">
            <a:noFill/>
            <a:prstDash val="solid"/>
            <a:miter lim="800000"/>
          </a:ln>
          <a:effectLst/>
        </p:spPr>
        <p:txBody>
          <a:bodyPr rtlCol="0" anchor="ctr"/>
          <a:lstStyle/>
          <a:p>
            <a:pPr algn="ctr" defTabSz="914225">
              <a:defRPr/>
            </a:pPr>
            <a:endParaRPr lang="en-US" kern="0" dirty="0">
              <a:solidFill>
                <a:prstClr val="white"/>
              </a:solidFill>
              <a:latin typeface="Calibri" panose="020F0502020204030204"/>
            </a:endParaRPr>
          </a:p>
        </p:txBody>
      </p:sp>
      <p:sp>
        <p:nvSpPr>
          <p:cNvPr id="20" name="Rectangle 19"/>
          <p:cNvSpPr/>
          <p:nvPr/>
        </p:nvSpPr>
        <p:spPr>
          <a:xfrm>
            <a:off x="865" y="1692686"/>
            <a:ext cx="12190272" cy="1941541"/>
          </a:xfrm>
          <a:prstGeom prst="rect">
            <a:avLst/>
          </a:prstGeom>
          <a:solidFill>
            <a:srgbClr val="BDD7EE"/>
          </a:solidFill>
          <a:ln w="12700" cap="flat" cmpd="sng" algn="ctr">
            <a:noFill/>
            <a:prstDash val="solid"/>
            <a:miter lim="800000"/>
          </a:ln>
          <a:effectLst/>
        </p:spPr>
        <p:txBody>
          <a:bodyPr rtlCol="0" anchor="ctr"/>
          <a:lstStyle/>
          <a:p>
            <a:pPr algn="ctr" defTabSz="914225">
              <a:defRPr/>
            </a:pPr>
            <a:endParaRPr lang="en-US" kern="0" dirty="0">
              <a:solidFill>
                <a:prstClr val="white"/>
              </a:solidFill>
              <a:latin typeface="Calibri" panose="020F0502020204030204"/>
            </a:endParaRPr>
          </a:p>
        </p:txBody>
      </p:sp>
      <p:pic>
        <p:nvPicPr>
          <p:cNvPr id="21" name="Picture 4" descr="http://www.socius1.com/wp-content/uploads/2013/05/Dynamics-CRM.jpg"/>
          <p:cNvPicPr>
            <a:picLocks noChangeAspect="1" noChangeArrowheads="1"/>
          </p:cNvPicPr>
          <p:nvPr/>
        </p:nvPicPr>
        <p:blipFill rotWithShape="1">
          <a:blip r:embed="rId3">
            <a:extLst>
              <a:ext uri="{28A0092B-C50C-407E-A947-70E740481C1C}">
                <a14:useLocalDpi xmlns:a14="http://schemas.microsoft.com/office/drawing/2010/main" val="0"/>
              </a:ext>
            </a:extLst>
          </a:blip>
          <a:srcRect l="3869" t="3851" r="4360" b="5186"/>
          <a:stretch/>
        </p:blipFill>
        <p:spPr bwMode="auto">
          <a:xfrm>
            <a:off x="2546391" y="2090879"/>
            <a:ext cx="1075333" cy="106586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www.grapevine-consultants.co.uk/wp-content/uploads/2014/04/2013-logo-sharepoi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9493" y="2214378"/>
            <a:ext cx="1094947" cy="10730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www.socius1.com/wp-content/uploads/2013/05/Dynamics-CRM.jpg"/>
          <p:cNvPicPr>
            <a:picLocks noChangeAspect="1" noChangeArrowheads="1"/>
          </p:cNvPicPr>
          <p:nvPr/>
        </p:nvPicPr>
        <p:blipFill rotWithShape="1">
          <a:blip r:embed="rId3">
            <a:extLst>
              <a:ext uri="{28A0092B-C50C-407E-A947-70E740481C1C}">
                <a14:useLocalDpi xmlns:a14="http://schemas.microsoft.com/office/drawing/2010/main" val="0"/>
              </a:ext>
            </a:extLst>
          </a:blip>
          <a:srcRect l="3869" t="3851" r="4360" b="5186"/>
          <a:stretch/>
        </p:blipFill>
        <p:spPr bwMode="auto">
          <a:xfrm>
            <a:off x="2546391" y="5328919"/>
            <a:ext cx="1075333" cy="10658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www.grapevine-consultants.co.uk/wp-content/uploads/2014/04/2013-logo-sharepoi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9493" y="5452419"/>
            <a:ext cx="1094947" cy="1073048"/>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p:cNvCxnSpPr/>
          <p:nvPr/>
        </p:nvCxnSpPr>
        <p:spPr>
          <a:xfrm>
            <a:off x="3784158" y="2576353"/>
            <a:ext cx="5585334" cy="0"/>
          </a:xfrm>
          <a:prstGeom prst="straightConnector1">
            <a:avLst/>
          </a:prstGeom>
          <a:noFill/>
          <a:ln w="57150" cap="flat" cmpd="sng" algn="ctr">
            <a:solidFill>
              <a:srgbClr val="0070C0"/>
            </a:solidFill>
            <a:prstDash val="solid"/>
            <a:miter lim="800000"/>
            <a:tailEnd type="triangle"/>
          </a:ln>
          <a:effectLst/>
        </p:spPr>
      </p:cxnSp>
      <p:sp>
        <p:nvSpPr>
          <p:cNvPr id="26" name="Freeform 78"/>
          <p:cNvSpPr>
            <a:spLocks noEditPoints="1"/>
          </p:cNvSpPr>
          <p:nvPr/>
        </p:nvSpPr>
        <p:spPr bwMode="black">
          <a:xfrm>
            <a:off x="554430" y="5413735"/>
            <a:ext cx="634784" cy="649583"/>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ysClr val="windowText" lastClr="000000"/>
          </a:solidFill>
          <a:ln>
            <a:noFill/>
          </a:ln>
        </p:spPr>
        <p:txBody>
          <a:bodyPr vert="horz" wrap="square" lIns="82293" tIns="41147" rIns="82293" bIns="41147" numCol="1" anchor="t" anchorCtr="0" compatLnSpc="1">
            <a:prstTxWarp prst="textNoShape">
              <a:avLst/>
            </a:prstTxWarp>
          </a:bodyPr>
          <a:lstStyle/>
          <a:p>
            <a:pPr defTabSz="914225">
              <a:defRPr/>
            </a:pPr>
            <a:endParaRPr lang="en-US" sz="1600" kern="0" dirty="0">
              <a:solidFill>
                <a:prstClr val="black"/>
              </a:solidFill>
              <a:latin typeface="Calibri" panose="020F0502020204030204"/>
            </a:endParaRPr>
          </a:p>
        </p:txBody>
      </p:sp>
      <p:pic>
        <p:nvPicPr>
          <p:cNvPr id="27" name="Picture 26"/>
          <p:cNvPicPr>
            <a:picLocks noChangeAspect="1"/>
          </p:cNvPicPr>
          <p:nvPr/>
        </p:nvPicPr>
        <p:blipFill>
          <a:blip r:embed="rId5">
            <a:clrChange>
              <a:clrFrom>
                <a:srgbClr val="FFFFFF"/>
              </a:clrFrom>
              <a:clrTo>
                <a:srgbClr val="FFFFFF">
                  <a:alpha val="0"/>
                </a:srgbClr>
              </a:clrTo>
            </a:clrChange>
          </a:blip>
          <a:stretch>
            <a:fillRect/>
          </a:stretch>
        </p:blipFill>
        <p:spPr>
          <a:xfrm>
            <a:off x="435260" y="2166830"/>
            <a:ext cx="873122" cy="521183"/>
          </a:xfrm>
          <a:prstGeom prst="rect">
            <a:avLst/>
          </a:prstGeom>
        </p:spPr>
      </p:pic>
      <p:sp>
        <p:nvSpPr>
          <p:cNvPr id="28" name="TextBox 27"/>
          <p:cNvSpPr txBox="1"/>
          <p:nvPr/>
        </p:nvSpPr>
        <p:spPr>
          <a:xfrm>
            <a:off x="144882" y="6063317"/>
            <a:ext cx="1372683" cy="369332"/>
          </a:xfrm>
          <a:prstGeom prst="rect">
            <a:avLst/>
          </a:prstGeom>
          <a:noFill/>
        </p:spPr>
        <p:txBody>
          <a:bodyPr wrap="none" rtlCol="0">
            <a:spAutoFit/>
          </a:bodyPr>
          <a:lstStyle/>
          <a:p>
            <a:pPr defTabSz="914225"/>
            <a:r>
              <a:rPr lang="en-US" dirty="0">
                <a:solidFill>
                  <a:prstClr val="black"/>
                </a:solidFill>
                <a:cs typeface="Segoe UI" panose="020B0502040204020203" pitchFamily="34" charset="0"/>
              </a:rPr>
              <a:t>On-Premises</a:t>
            </a:r>
          </a:p>
        </p:txBody>
      </p:sp>
      <p:sp>
        <p:nvSpPr>
          <p:cNvPr id="29" name="TextBox 28"/>
          <p:cNvSpPr txBox="1"/>
          <p:nvPr/>
        </p:nvSpPr>
        <p:spPr>
          <a:xfrm>
            <a:off x="459124" y="2698641"/>
            <a:ext cx="801823" cy="369332"/>
          </a:xfrm>
          <a:prstGeom prst="rect">
            <a:avLst/>
          </a:prstGeom>
          <a:noFill/>
        </p:spPr>
        <p:txBody>
          <a:bodyPr wrap="none" rtlCol="0">
            <a:spAutoFit/>
          </a:bodyPr>
          <a:lstStyle/>
          <a:p>
            <a:pPr defTabSz="914225"/>
            <a:r>
              <a:rPr lang="en-US" dirty="0">
                <a:solidFill>
                  <a:prstClr val="black"/>
                </a:solidFill>
                <a:cs typeface="Segoe UI" panose="020B0502040204020203" pitchFamily="34" charset="0"/>
              </a:rPr>
              <a:t>Online</a:t>
            </a:r>
          </a:p>
        </p:txBody>
      </p:sp>
      <p:cxnSp>
        <p:nvCxnSpPr>
          <p:cNvPr id="32" name="Straight Arrow Connector 31"/>
          <p:cNvCxnSpPr/>
          <p:nvPr/>
        </p:nvCxnSpPr>
        <p:spPr>
          <a:xfrm>
            <a:off x="3784158" y="5895111"/>
            <a:ext cx="5585334" cy="0"/>
          </a:xfrm>
          <a:prstGeom prst="straightConnector1">
            <a:avLst/>
          </a:prstGeom>
          <a:noFill/>
          <a:ln w="57150" cap="flat" cmpd="sng" algn="ctr">
            <a:solidFill>
              <a:srgbClr val="0070C0"/>
            </a:solidFill>
            <a:prstDash val="solid"/>
            <a:miter lim="800000"/>
            <a:tailEnd type="triangle"/>
          </a:ln>
          <a:effectLst/>
        </p:spPr>
      </p:cxnSp>
      <p:cxnSp>
        <p:nvCxnSpPr>
          <p:cNvPr id="33" name="Straight Arrow Connector 32"/>
          <p:cNvCxnSpPr/>
          <p:nvPr/>
        </p:nvCxnSpPr>
        <p:spPr>
          <a:xfrm flipV="1">
            <a:off x="3784158" y="2822148"/>
            <a:ext cx="5585334" cy="2882491"/>
          </a:xfrm>
          <a:prstGeom prst="straightConnector1">
            <a:avLst/>
          </a:prstGeom>
          <a:noFill/>
          <a:ln w="57150" cap="flat" cmpd="sng" algn="ctr">
            <a:solidFill>
              <a:srgbClr val="0070C0"/>
            </a:solidFill>
            <a:prstDash val="solid"/>
            <a:miter lim="800000"/>
            <a:tailEnd type="triangle"/>
          </a:ln>
          <a:effectLst/>
        </p:spPr>
      </p:cxnSp>
      <p:cxnSp>
        <p:nvCxnSpPr>
          <p:cNvPr id="34" name="Straight Arrow Connector 33"/>
          <p:cNvCxnSpPr/>
          <p:nvPr/>
        </p:nvCxnSpPr>
        <p:spPr>
          <a:xfrm>
            <a:off x="3784158" y="2745163"/>
            <a:ext cx="5585334" cy="2959476"/>
          </a:xfrm>
          <a:prstGeom prst="straightConnector1">
            <a:avLst/>
          </a:prstGeom>
          <a:noFill/>
          <a:ln w="57150" cap="flat" cmpd="sng" algn="ctr">
            <a:solidFill>
              <a:srgbClr val="0070C0"/>
            </a:solidFill>
            <a:prstDash val="solid"/>
            <a:miter lim="800000"/>
            <a:tailEnd type="triangle"/>
          </a:ln>
          <a:effectLst/>
        </p:spPr>
      </p:cxnSp>
      <p:sp>
        <p:nvSpPr>
          <p:cNvPr id="35" name="TextBox 34"/>
          <p:cNvSpPr txBox="1"/>
          <p:nvPr/>
        </p:nvSpPr>
        <p:spPr>
          <a:xfrm>
            <a:off x="6272388" y="5981223"/>
            <a:ext cx="608885" cy="307777"/>
          </a:xfrm>
          <a:prstGeom prst="rect">
            <a:avLst/>
          </a:prstGeom>
          <a:noFill/>
        </p:spPr>
        <p:txBody>
          <a:bodyPr wrap="none" rtlCol="0">
            <a:spAutoFit/>
          </a:bodyPr>
          <a:lstStyle/>
          <a:p>
            <a:pPr algn="ctr" defTabSz="914225"/>
            <a:r>
              <a:rPr lang="en-US" sz="1400" dirty="0" err="1">
                <a:solidFill>
                  <a:srgbClr val="5B9BD5">
                    <a:lumMod val="50000"/>
                  </a:srgbClr>
                </a:solidFill>
                <a:cs typeface="Segoe UI" panose="020B0502040204020203" pitchFamily="34" charset="0"/>
              </a:rPr>
              <a:t>vNext</a:t>
            </a:r>
            <a:endParaRPr lang="en-US" dirty="0">
              <a:solidFill>
                <a:srgbClr val="5B9BD5">
                  <a:lumMod val="50000"/>
                </a:srgbClr>
              </a:solidFill>
              <a:cs typeface="Segoe UI" panose="020B0502040204020203" pitchFamily="34" charset="0"/>
            </a:endParaRPr>
          </a:p>
        </p:txBody>
      </p:sp>
      <p:sp>
        <p:nvSpPr>
          <p:cNvPr id="36" name="TextBox 35"/>
          <p:cNvSpPr txBox="1"/>
          <p:nvPr/>
        </p:nvSpPr>
        <p:spPr>
          <a:xfrm rot="1657832">
            <a:off x="5321678" y="3668990"/>
            <a:ext cx="1647823" cy="307777"/>
          </a:xfrm>
          <a:prstGeom prst="rect">
            <a:avLst/>
          </a:prstGeom>
          <a:noFill/>
        </p:spPr>
        <p:txBody>
          <a:bodyPr wrap="none" rtlCol="0">
            <a:spAutoFit/>
          </a:bodyPr>
          <a:lstStyle/>
          <a:p>
            <a:pPr algn="ctr" defTabSz="914225"/>
            <a:r>
              <a:rPr lang="en-US" sz="1400" dirty="0">
                <a:solidFill>
                  <a:srgbClr val="5B9BD5">
                    <a:lumMod val="50000"/>
                  </a:srgbClr>
                </a:solidFill>
                <a:cs typeface="Segoe UI" panose="020B0502040204020203" pitchFamily="34" charset="0"/>
              </a:rPr>
              <a:t>CRM 2015 </a:t>
            </a:r>
            <a:r>
              <a:rPr lang="en-US" sz="1400" dirty="0" smtClean="0">
                <a:solidFill>
                  <a:srgbClr val="5B9BD5">
                    <a:lumMod val="50000"/>
                  </a:srgbClr>
                </a:solidFill>
                <a:cs typeface="Segoe UI" panose="020B0502040204020203" pitchFamily="34" charset="0"/>
              </a:rPr>
              <a:t>Update 1</a:t>
            </a:r>
            <a:endParaRPr lang="en-US" dirty="0">
              <a:solidFill>
                <a:srgbClr val="5B9BD5">
                  <a:lumMod val="50000"/>
                </a:srgbClr>
              </a:solidFill>
              <a:cs typeface="Segoe UI" panose="020B0502040204020203" pitchFamily="34" charset="0"/>
            </a:endParaRPr>
          </a:p>
        </p:txBody>
      </p:sp>
      <p:sp>
        <p:nvSpPr>
          <p:cNvPr id="37" name="TextBox 36"/>
          <p:cNvSpPr txBox="1"/>
          <p:nvPr/>
        </p:nvSpPr>
        <p:spPr>
          <a:xfrm rot="19860327">
            <a:off x="5788150" y="4535629"/>
            <a:ext cx="608885" cy="307777"/>
          </a:xfrm>
          <a:prstGeom prst="rect">
            <a:avLst/>
          </a:prstGeom>
          <a:noFill/>
        </p:spPr>
        <p:txBody>
          <a:bodyPr wrap="none" rtlCol="0">
            <a:spAutoFit/>
          </a:bodyPr>
          <a:lstStyle/>
          <a:p>
            <a:pPr algn="ctr" defTabSz="914225"/>
            <a:r>
              <a:rPr lang="en-US" sz="1400" dirty="0" err="1">
                <a:solidFill>
                  <a:srgbClr val="5B9BD5">
                    <a:lumMod val="50000"/>
                  </a:srgbClr>
                </a:solidFill>
                <a:cs typeface="Segoe UI" panose="020B0502040204020203" pitchFamily="34" charset="0"/>
              </a:rPr>
              <a:t>vNext</a:t>
            </a:r>
            <a:endParaRPr lang="en-US" dirty="0">
              <a:solidFill>
                <a:srgbClr val="5B9BD5">
                  <a:lumMod val="50000"/>
                </a:srgbClr>
              </a:solidFill>
              <a:cs typeface="Segoe UI" panose="020B0502040204020203" pitchFamily="34" charset="0"/>
            </a:endParaRPr>
          </a:p>
        </p:txBody>
      </p:sp>
      <p:sp>
        <p:nvSpPr>
          <p:cNvPr id="30" name="TextBox 29"/>
          <p:cNvSpPr txBox="1"/>
          <p:nvPr/>
        </p:nvSpPr>
        <p:spPr>
          <a:xfrm>
            <a:off x="5954701" y="2255162"/>
            <a:ext cx="1244251" cy="307777"/>
          </a:xfrm>
          <a:prstGeom prst="rect">
            <a:avLst/>
          </a:prstGeom>
          <a:noFill/>
        </p:spPr>
        <p:txBody>
          <a:bodyPr wrap="none" rtlCol="0">
            <a:spAutoFit/>
          </a:bodyPr>
          <a:lstStyle/>
          <a:p>
            <a:pPr algn="ctr" defTabSz="914225"/>
            <a:r>
              <a:rPr lang="en-US" sz="1400" dirty="0">
                <a:solidFill>
                  <a:srgbClr val="5B9BD5">
                    <a:lumMod val="50000"/>
                  </a:srgbClr>
                </a:solidFill>
                <a:cs typeface="Segoe UI" panose="020B0502040204020203" pitchFamily="34" charset="0"/>
              </a:rPr>
              <a:t>CRM 2013 SP1</a:t>
            </a:r>
            <a:endParaRPr lang="en-US" dirty="0">
              <a:solidFill>
                <a:srgbClr val="5B9BD5">
                  <a:lumMod val="50000"/>
                </a:srgbClr>
              </a:solidFill>
              <a:cs typeface="Segoe UI" panose="020B0502040204020203" pitchFamily="34" charset="0"/>
            </a:endParaRPr>
          </a:p>
        </p:txBody>
      </p:sp>
    </p:spTree>
    <p:extLst>
      <p:ext uri="{BB962C8B-B14F-4D97-AF65-F5344CB8AC3E}">
        <p14:creationId xmlns:p14="http://schemas.microsoft.com/office/powerpoint/2010/main" val="363079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7263" y="1238199"/>
            <a:ext cx="2684911" cy="2013684"/>
          </a:xfrm>
          <a:prstGeom prst="rect">
            <a:avLst/>
          </a:prstGeom>
        </p:spPr>
      </p:pic>
      <p:sp>
        <p:nvSpPr>
          <p:cNvPr id="2" name="Title 1"/>
          <p:cNvSpPr>
            <a:spLocks noGrp="1"/>
          </p:cNvSpPr>
          <p:nvPr>
            <p:ph type="title"/>
          </p:nvPr>
        </p:nvSpPr>
        <p:spPr/>
        <p:txBody>
          <a:bodyPr/>
          <a:lstStyle/>
          <a:p>
            <a:r>
              <a:rPr lang="es-ES" dirty="0" smtClean="0"/>
              <a:t>Integración </a:t>
            </a:r>
            <a:r>
              <a:rPr lang="es-ES" dirty="0" err="1" smtClean="0"/>
              <a:t>Sharepoint</a:t>
            </a:r>
            <a:r>
              <a:rPr lang="es-ES" dirty="0" smtClean="0"/>
              <a:t> lado Servidor</a:t>
            </a:r>
            <a:endParaRPr lang="es-ES" dirty="0"/>
          </a:p>
        </p:txBody>
      </p:sp>
      <p:sp>
        <p:nvSpPr>
          <p:cNvPr id="3" name="Marcador de contenido 2"/>
          <p:cNvSpPr>
            <a:spLocks noGrp="1"/>
          </p:cNvSpPr>
          <p:nvPr>
            <p:ph idx="1"/>
          </p:nvPr>
        </p:nvSpPr>
        <p:spPr/>
        <p:txBody>
          <a:bodyPr/>
          <a:lstStyle/>
          <a:p>
            <a:endParaRPr lang="es-ES"/>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9326" t="7946" r="10387" b="51784"/>
          <a:stretch/>
        </p:blipFill>
        <p:spPr>
          <a:xfrm>
            <a:off x="2566896" y="2178779"/>
            <a:ext cx="2855806" cy="246787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6849" y="3057752"/>
            <a:ext cx="4746648" cy="3559987"/>
          </a:xfrm>
          <a:prstGeom prst="rect">
            <a:avLst/>
          </a:prstGeom>
        </p:spPr>
      </p:pic>
      <p:sp>
        <p:nvSpPr>
          <p:cNvPr id="11" name="Bent Arrow 10"/>
          <p:cNvSpPr/>
          <p:nvPr/>
        </p:nvSpPr>
        <p:spPr bwMode="auto">
          <a:xfrm rot="5400000">
            <a:off x="3079052" y="1338498"/>
            <a:ext cx="716900" cy="963661"/>
          </a:xfrm>
          <a:prstGeom prst="bentArrow">
            <a:avLst>
              <a:gd name="adj1" fmla="val 19757"/>
              <a:gd name="adj2" fmla="val 22997"/>
              <a:gd name="adj3" fmla="val 25000"/>
              <a:gd name="adj4" fmla="val 4375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12" name="Bent Arrow 11"/>
          <p:cNvSpPr/>
          <p:nvPr/>
        </p:nvSpPr>
        <p:spPr bwMode="auto">
          <a:xfrm rot="5400000">
            <a:off x="5589072" y="2260461"/>
            <a:ext cx="630926" cy="963661"/>
          </a:xfrm>
          <a:prstGeom prst="bentArrow">
            <a:avLst>
              <a:gd name="adj1" fmla="val 24148"/>
              <a:gd name="adj2" fmla="val 22997"/>
              <a:gd name="adj3" fmla="val 25000"/>
              <a:gd name="adj4" fmla="val 4375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574267" y="3224920"/>
            <a:ext cx="1689120" cy="793987"/>
          </a:xfrm>
          <a:prstGeom prst="rect">
            <a:avLst/>
          </a:prstGeom>
          <a:noFill/>
        </p:spPr>
        <p:txBody>
          <a:bodyPr wrap="square" lIns="182832" tIns="146266" rIns="182832" bIns="146266" rtlCol="0">
            <a:spAutoFit/>
          </a:bodyPr>
          <a:lstStyle/>
          <a:p>
            <a:pPr marL="228531" indent="-228531">
              <a:lnSpc>
                <a:spcPct val="90000"/>
              </a:lnSpc>
              <a:spcAft>
                <a:spcPts val="600"/>
              </a:spcAft>
              <a:buAutoNum type="arabicPeriod"/>
            </a:pPr>
            <a:r>
              <a:rPr lang="es-ES" sz="1200" dirty="0">
                <a:gradFill>
                  <a:gsLst>
                    <a:gs pos="2917">
                      <a:schemeClr val="tx1"/>
                    </a:gs>
                    <a:gs pos="30000">
                      <a:schemeClr val="tx1"/>
                    </a:gs>
                  </a:gsLst>
                  <a:lin ang="5400000" scaled="0"/>
                </a:gradFill>
              </a:rPr>
              <a:t>Habilitar integración lado servidor</a:t>
            </a:r>
          </a:p>
        </p:txBody>
      </p:sp>
      <p:sp>
        <p:nvSpPr>
          <p:cNvPr id="15" name="TextBox 14"/>
          <p:cNvSpPr txBox="1"/>
          <p:nvPr/>
        </p:nvSpPr>
        <p:spPr>
          <a:xfrm>
            <a:off x="3206162" y="4646658"/>
            <a:ext cx="1577274" cy="793987"/>
          </a:xfrm>
          <a:prstGeom prst="rect">
            <a:avLst/>
          </a:prstGeom>
          <a:noFill/>
        </p:spPr>
        <p:txBody>
          <a:bodyPr wrap="square" lIns="182832" tIns="146266" rIns="182832" bIns="146266" rtlCol="0">
            <a:spAutoFit/>
          </a:bodyPr>
          <a:lstStyle/>
          <a:p>
            <a:pPr>
              <a:lnSpc>
                <a:spcPct val="90000"/>
              </a:lnSpc>
              <a:spcAft>
                <a:spcPts val="600"/>
              </a:spcAft>
            </a:pPr>
            <a:r>
              <a:rPr lang="es-ES" sz="1200" dirty="0">
                <a:gradFill>
                  <a:gsLst>
                    <a:gs pos="2917">
                      <a:schemeClr val="tx1"/>
                    </a:gs>
                    <a:gs pos="30000">
                      <a:schemeClr val="tx1"/>
                    </a:gs>
                  </a:gsLst>
                  <a:lin ang="5400000" scaled="0"/>
                </a:gradFill>
              </a:rPr>
              <a:t>2. Configurar en CRM la gestión documental</a:t>
            </a:r>
          </a:p>
        </p:txBody>
      </p:sp>
    </p:spTree>
    <p:extLst>
      <p:ext uri="{BB962C8B-B14F-4D97-AF65-F5344CB8AC3E}">
        <p14:creationId xmlns:p14="http://schemas.microsoft.com/office/powerpoint/2010/main" val="150097826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Integración </a:t>
            </a:r>
            <a:r>
              <a:rPr lang="es-ES" dirty="0" err="1"/>
              <a:t>Sharepoint</a:t>
            </a:r>
            <a:r>
              <a:rPr lang="es-ES" dirty="0"/>
              <a:t> lado Servidor</a:t>
            </a:r>
            <a:endParaRPr lang="en-US" dirty="0"/>
          </a:p>
        </p:txBody>
      </p:sp>
      <p:sp>
        <p:nvSpPr>
          <p:cNvPr id="3" name="Marcador de contenido 2"/>
          <p:cNvSpPr>
            <a:spLocks noGrp="1"/>
          </p:cNvSpPr>
          <p:nvPr>
            <p:ph idx="1"/>
          </p:nvPr>
        </p:nvSpPr>
        <p:spPr/>
        <p:txBody>
          <a:bodyPr/>
          <a:lstStyle/>
          <a:p>
            <a:endParaRPr lang="es-ES"/>
          </a:p>
        </p:txBody>
      </p:sp>
      <p:pic>
        <p:nvPicPr>
          <p:cNvPr id="16" name="Picture 2" descr="http://crmuxdesign/redlines/redlines/leo/sharepoint%20integration/grid%20view/6_select%20document%20dropdown.png"/>
          <p:cNvPicPr>
            <a:picLocks noChangeAspect="1" noChangeArrowheads="1"/>
          </p:cNvPicPr>
          <p:nvPr/>
        </p:nvPicPr>
        <p:blipFill rotWithShape="1">
          <a:blip r:embed="rId2">
            <a:extLst>
              <a:ext uri="{28A0092B-C50C-407E-A947-70E740481C1C}">
                <a14:useLocalDpi xmlns:a14="http://schemas.microsoft.com/office/drawing/2010/main" val="0"/>
              </a:ext>
            </a:extLst>
          </a:blip>
          <a:srcRect b="34754"/>
          <a:stretch/>
        </p:blipFill>
        <p:spPr bwMode="auto">
          <a:xfrm>
            <a:off x="699712" y="1513970"/>
            <a:ext cx="10721421" cy="5246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38951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a:xfrm>
            <a:off x="2761891" y="2633873"/>
            <a:ext cx="9627585" cy="1075486"/>
          </a:xfrm>
        </p:spPr>
        <p:txBody>
          <a:bodyPr/>
          <a:lstStyle/>
          <a:p>
            <a:r>
              <a:rPr lang="en-US" dirty="0" smtClean="0"/>
              <a:t>Demo: CRM – </a:t>
            </a:r>
            <a:r>
              <a:rPr lang="en-US" dirty="0" err="1" smtClean="0"/>
              <a:t>Sharepoint</a:t>
            </a:r>
            <a:endParaRPr lang="es-ES" dirty="0"/>
          </a:p>
        </p:txBody>
      </p:sp>
    </p:spTree>
    <p:extLst>
      <p:ext uri="{BB962C8B-B14F-4D97-AF65-F5344CB8AC3E}">
        <p14:creationId xmlns:p14="http://schemas.microsoft.com/office/powerpoint/2010/main" val="261558841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ctrTitle"/>
          </p:nvPr>
        </p:nvSpPr>
        <p:spPr/>
        <p:txBody>
          <a:bodyPr/>
          <a:lstStyle/>
          <a:p>
            <a:r>
              <a:rPr lang="es-ES" dirty="0" smtClean="0"/>
              <a:t>CRM - OneNote</a:t>
            </a:r>
            <a:endParaRPr lang="en-US" dirty="0"/>
          </a:p>
        </p:txBody>
      </p:sp>
      <p:sp>
        <p:nvSpPr>
          <p:cNvPr id="6" name="Subtítulo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9131845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CRM + OneNote</a:t>
            </a:r>
            <a:endParaRPr lang="es-ES" dirty="0"/>
          </a:p>
        </p:txBody>
      </p:sp>
      <p:sp>
        <p:nvSpPr>
          <p:cNvPr id="7" name="TextBox 3079"/>
          <p:cNvSpPr txBox="1"/>
          <p:nvPr/>
        </p:nvSpPr>
        <p:spPr>
          <a:xfrm>
            <a:off x="6759451" y="4624796"/>
            <a:ext cx="5554330" cy="640371"/>
          </a:xfrm>
          <a:prstGeom prst="rect">
            <a:avLst/>
          </a:prstGeom>
          <a:noFill/>
        </p:spPr>
        <p:txBody>
          <a:bodyPr wrap="none" lIns="186494" tIns="149195" rIns="186494" bIns="149195" rtlCol="0">
            <a:spAutoFit/>
          </a:bodyPr>
          <a:lstStyle>
            <a:defPPr>
              <a:defRPr lang="en-US"/>
            </a:defPPr>
            <a:lvl1pPr marL="0" algn="l" defTabSz="932404" rtl="0" eaLnBrk="1" latinLnBrk="0" hangingPunct="1">
              <a:defRPr sz="1800" kern="1200">
                <a:solidFill>
                  <a:schemeClr val="tx1"/>
                </a:solidFill>
                <a:latin typeface="+mn-lt"/>
                <a:ea typeface="+mn-ea"/>
                <a:cs typeface="+mn-cs"/>
              </a:defRPr>
            </a:lvl1pPr>
            <a:lvl2pPr marL="466203" algn="l" defTabSz="932404" rtl="0" eaLnBrk="1" latinLnBrk="0" hangingPunct="1">
              <a:defRPr sz="1800" kern="1200">
                <a:solidFill>
                  <a:schemeClr val="tx1"/>
                </a:solidFill>
                <a:latin typeface="+mn-lt"/>
                <a:ea typeface="+mn-ea"/>
                <a:cs typeface="+mn-cs"/>
              </a:defRPr>
            </a:lvl2pPr>
            <a:lvl3pPr marL="932404" algn="l" defTabSz="932404" rtl="0" eaLnBrk="1" latinLnBrk="0" hangingPunct="1">
              <a:defRPr sz="1800" kern="1200">
                <a:solidFill>
                  <a:schemeClr val="tx1"/>
                </a:solidFill>
                <a:latin typeface="+mn-lt"/>
                <a:ea typeface="+mn-ea"/>
                <a:cs typeface="+mn-cs"/>
              </a:defRPr>
            </a:lvl3pPr>
            <a:lvl4pPr marL="1398607" algn="l" defTabSz="932404" rtl="0" eaLnBrk="1" latinLnBrk="0" hangingPunct="1">
              <a:defRPr sz="1800" kern="1200">
                <a:solidFill>
                  <a:schemeClr val="tx1"/>
                </a:solidFill>
                <a:latin typeface="+mn-lt"/>
                <a:ea typeface="+mn-ea"/>
                <a:cs typeface="+mn-cs"/>
              </a:defRPr>
            </a:lvl4pPr>
            <a:lvl5pPr marL="1864807" algn="l" defTabSz="932404" rtl="0" eaLnBrk="1" latinLnBrk="0" hangingPunct="1">
              <a:defRPr sz="1800" kern="1200">
                <a:solidFill>
                  <a:schemeClr val="tx1"/>
                </a:solidFill>
                <a:latin typeface="+mn-lt"/>
                <a:ea typeface="+mn-ea"/>
                <a:cs typeface="+mn-cs"/>
              </a:defRPr>
            </a:lvl5pPr>
            <a:lvl6pPr marL="2331011" algn="l" defTabSz="932404" rtl="0" eaLnBrk="1" latinLnBrk="0" hangingPunct="1">
              <a:defRPr sz="1800" kern="1200">
                <a:solidFill>
                  <a:schemeClr val="tx1"/>
                </a:solidFill>
                <a:latin typeface="+mn-lt"/>
                <a:ea typeface="+mn-ea"/>
                <a:cs typeface="+mn-cs"/>
              </a:defRPr>
            </a:lvl6pPr>
            <a:lvl7pPr marL="2797212" algn="l" defTabSz="932404" rtl="0" eaLnBrk="1" latinLnBrk="0" hangingPunct="1">
              <a:defRPr sz="1800" kern="1200">
                <a:solidFill>
                  <a:schemeClr val="tx1"/>
                </a:solidFill>
                <a:latin typeface="+mn-lt"/>
                <a:ea typeface="+mn-ea"/>
                <a:cs typeface="+mn-cs"/>
              </a:defRPr>
            </a:lvl7pPr>
            <a:lvl8pPr marL="3263415" algn="l" defTabSz="932404" rtl="0" eaLnBrk="1" latinLnBrk="0" hangingPunct="1">
              <a:defRPr sz="1800" kern="1200">
                <a:solidFill>
                  <a:schemeClr val="tx1"/>
                </a:solidFill>
                <a:latin typeface="+mn-lt"/>
                <a:ea typeface="+mn-ea"/>
                <a:cs typeface="+mn-cs"/>
              </a:defRPr>
            </a:lvl8pPr>
            <a:lvl9pPr marL="3729618" algn="l" defTabSz="932404" rtl="0" eaLnBrk="1" latinLnBrk="0" hangingPunct="1">
              <a:defRPr sz="1800" kern="1200">
                <a:solidFill>
                  <a:schemeClr val="tx1"/>
                </a:solidFill>
                <a:latin typeface="+mn-lt"/>
                <a:ea typeface="+mn-ea"/>
                <a:cs typeface="+mn-cs"/>
              </a:defRPr>
            </a:lvl9pPr>
          </a:lstStyle>
          <a:p>
            <a:pPr algn="ctr" defTabSz="951121">
              <a:lnSpc>
                <a:spcPct val="90000"/>
              </a:lnSpc>
              <a:spcAft>
                <a:spcPts val="612"/>
              </a:spcAft>
            </a:pPr>
            <a:r>
              <a:rPr lang="es-ES" sz="2448" b="1" dirty="0" smtClean="0">
                <a:solidFill>
                  <a:srgbClr val="DDDDDD">
                    <a:lumMod val="10000"/>
                  </a:srgbClr>
                </a:solidFill>
                <a:latin typeface="Segoe UI Light"/>
              </a:rPr>
              <a:t>Acceder a notas avanzadas desde CRM</a:t>
            </a:r>
            <a:endParaRPr lang="es-ES" sz="1631" b="1" dirty="0">
              <a:solidFill>
                <a:srgbClr val="DDDDDD">
                  <a:lumMod val="10000"/>
                </a:srgbClr>
              </a:solidFill>
            </a:endParaRPr>
          </a:p>
        </p:txBody>
      </p:sp>
      <p:grpSp>
        <p:nvGrpSpPr>
          <p:cNvPr id="8" name="Group 1"/>
          <p:cNvGrpSpPr/>
          <p:nvPr/>
        </p:nvGrpSpPr>
        <p:grpSpPr>
          <a:xfrm>
            <a:off x="409249" y="1675160"/>
            <a:ext cx="4322746" cy="2887745"/>
            <a:chOff x="421764" y="2379228"/>
            <a:chExt cx="3619500" cy="2247901"/>
          </a:xfrm>
        </p:grpSpPr>
        <p:pic>
          <p:nvPicPr>
            <p:cNvPr id="38" name="Picture 2" descr="Collect all the info you need, in one sp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764" y="2379228"/>
              <a:ext cx="361950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r="85318" b="8392"/>
            <a:stretch/>
          </p:blipFill>
          <p:spPr bwMode="auto">
            <a:xfrm>
              <a:off x="2289839" y="2747595"/>
              <a:ext cx="340438" cy="29884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r="85318" b="8392"/>
            <a:stretch/>
          </p:blipFill>
          <p:spPr bwMode="auto">
            <a:xfrm>
              <a:off x="590351" y="3907701"/>
              <a:ext cx="340438" cy="29884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r="85318" b="8392"/>
            <a:stretch/>
          </p:blipFill>
          <p:spPr bwMode="auto">
            <a:xfrm>
              <a:off x="2605131" y="4057123"/>
              <a:ext cx="340438" cy="298845"/>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6" descr="Surface Pro 3 with Surface Pen and Type Cove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330701" y="3472950"/>
            <a:ext cx="1589888" cy="9560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6"/>
          <p:cNvPicPr>
            <a:picLocks noChangeAspect="1"/>
          </p:cNvPicPr>
          <p:nvPr/>
        </p:nvPicPr>
        <p:blipFill>
          <a:blip r:embed="rId5"/>
          <a:stretch>
            <a:fillRect/>
          </a:stretch>
        </p:blipFill>
        <p:spPr>
          <a:xfrm>
            <a:off x="7191685" y="1566130"/>
            <a:ext cx="5000315" cy="3022579"/>
          </a:xfrm>
          <a:prstGeom prst="rect">
            <a:avLst/>
          </a:prstGeom>
        </p:spPr>
      </p:pic>
      <p:sp>
        <p:nvSpPr>
          <p:cNvPr id="11" name="TextBox 3079"/>
          <p:cNvSpPr txBox="1"/>
          <p:nvPr/>
        </p:nvSpPr>
        <p:spPr>
          <a:xfrm>
            <a:off x="332002" y="4574297"/>
            <a:ext cx="6363975" cy="640371"/>
          </a:xfrm>
          <a:prstGeom prst="rect">
            <a:avLst/>
          </a:prstGeom>
          <a:noFill/>
        </p:spPr>
        <p:txBody>
          <a:bodyPr wrap="none" lIns="186494" tIns="149195" rIns="186494" bIns="149195" rtlCol="0">
            <a:spAutoFit/>
          </a:bodyPr>
          <a:lstStyle>
            <a:defPPr>
              <a:defRPr lang="en-US"/>
            </a:defPPr>
            <a:lvl1pPr marL="0" algn="l" defTabSz="932404" rtl="0" eaLnBrk="1" latinLnBrk="0" hangingPunct="1">
              <a:defRPr sz="1800" kern="1200">
                <a:solidFill>
                  <a:schemeClr val="tx1"/>
                </a:solidFill>
                <a:latin typeface="+mn-lt"/>
                <a:ea typeface="+mn-ea"/>
                <a:cs typeface="+mn-cs"/>
              </a:defRPr>
            </a:lvl1pPr>
            <a:lvl2pPr marL="466203" algn="l" defTabSz="932404" rtl="0" eaLnBrk="1" latinLnBrk="0" hangingPunct="1">
              <a:defRPr sz="1800" kern="1200">
                <a:solidFill>
                  <a:schemeClr val="tx1"/>
                </a:solidFill>
                <a:latin typeface="+mn-lt"/>
                <a:ea typeface="+mn-ea"/>
                <a:cs typeface="+mn-cs"/>
              </a:defRPr>
            </a:lvl2pPr>
            <a:lvl3pPr marL="932404" algn="l" defTabSz="932404" rtl="0" eaLnBrk="1" latinLnBrk="0" hangingPunct="1">
              <a:defRPr sz="1800" kern="1200">
                <a:solidFill>
                  <a:schemeClr val="tx1"/>
                </a:solidFill>
                <a:latin typeface="+mn-lt"/>
                <a:ea typeface="+mn-ea"/>
                <a:cs typeface="+mn-cs"/>
              </a:defRPr>
            </a:lvl3pPr>
            <a:lvl4pPr marL="1398607" algn="l" defTabSz="932404" rtl="0" eaLnBrk="1" latinLnBrk="0" hangingPunct="1">
              <a:defRPr sz="1800" kern="1200">
                <a:solidFill>
                  <a:schemeClr val="tx1"/>
                </a:solidFill>
                <a:latin typeface="+mn-lt"/>
                <a:ea typeface="+mn-ea"/>
                <a:cs typeface="+mn-cs"/>
              </a:defRPr>
            </a:lvl4pPr>
            <a:lvl5pPr marL="1864807" algn="l" defTabSz="932404" rtl="0" eaLnBrk="1" latinLnBrk="0" hangingPunct="1">
              <a:defRPr sz="1800" kern="1200">
                <a:solidFill>
                  <a:schemeClr val="tx1"/>
                </a:solidFill>
                <a:latin typeface="+mn-lt"/>
                <a:ea typeface="+mn-ea"/>
                <a:cs typeface="+mn-cs"/>
              </a:defRPr>
            </a:lvl5pPr>
            <a:lvl6pPr marL="2331011" algn="l" defTabSz="932404" rtl="0" eaLnBrk="1" latinLnBrk="0" hangingPunct="1">
              <a:defRPr sz="1800" kern="1200">
                <a:solidFill>
                  <a:schemeClr val="tx1"/>
                </a:solidFill>
                <a:latin typeface="+mn-lt"/>
                <a:ea typeface="+mn-ea"/>
                <a:cs typeface="+mn-cs"/>
              </a:defRPr>
            </a:lvl6pPr>
            <a:lvl7pPr marL="2797212" algn="l" defTabSz="932404" rtl="0" eaLnBrk="1" latinLnBrk="0" hangingPunct="1">
              <a:defRPr sz="1800" kern="1200">
                <a:solidFill>
                  <a:schemeClr val="tx1"/>
                </a:solidFill>
                <a:latin typeface="+mn-lt"/>
                <a:ea typeface="+mn-ea"/>
                <a:cs typeface="+mn-cs"/>
              </a:defRPr>
            </a:lvl7pPr>
            <a:lvl8pPr marL="3263415" algn="l" defTabSz="932404" rtl="0" eaLnBrk="1" latinLnBrk="0" hangingPunct="1">
              <a:defRPr sz="1800" kern="1200">
                <a:solidFill>
                  <a:schemeClr val="tx1"/>
                </a:solidFill>
                <a:latin typeface="+mn-lt"/>
                <a:ea typeface="+mn-ea"/>
                <a:cs typeface="+mn-cs"/>
              </a:defRPr>
            </a:lvl8pPr>
            <a:lvl9pPr marL="3729618" algn="l" defTabSz="932404" rtl="0" eaLnBrk="1" latinLnBrk="0" hangingPunct="1">
              <a:defRPr sz="1800" kern="1200">
                <a:solidFill>
                  <a:schemeClr val="tx1"/>
                </a:solidFill>
                <a:latin typeface="+mn-lt"/>
                <a:ea typeface="+mn-ea"/>
                <a:cs typeface="+mn-cs"/>
              </a:defRPr>
            </a:lvl9pPr>
          </a:lstStyle>
          <a:p>
            <a:pPr algn="ctr" defTabSz="951121">
              <a:lnSpc>
                <a:spcPct val="90000"/>
              </a:lnSpc>
              <a:spcAft>
                <a:spcPts val="612"/>
              </a:spcAft>
            </a:pPr>
            <a:r>
              <a:rPr lang="es-ES" sz="2448" b="1" dirty="0" smtClean="0">
                <a:solidFill>
                  <a:srgbClr val="DDDDDD">
                    <a:lumMod val="10000"/>
                  </a:srgbClr>
                </a:solidFill>
                <a:latin typeface="Segoe UI Light"/>
              </a:rPr>
              <a:t>Almacenar </a:t>
            </a:r>
            <a:r>
              <a:rPr lang="es-ES" sz="2448" b="1" u="sng" dirty="0" smtClean="0">
                <a:solidFill>
                  <a:srgbClr val="DDDDDD">
                    <a:lumMod val="10000"/>
                  </a:srgbClr>
                </a:solidFill>
                <a:latin typeface="Segoe UI Light"/>
              </a:rPr>
              <a:t>notas</a:t>
            </a:r>
            <a:r>
              <a:rPr lang="es-ES" sz="2448" b="1" dirty="0" smtClean="0">
                <a:solidFill>
                  <a:srgbClr val="DDDDDD">
                    <a:lumMod val="10000"/>
                  </a:srgbClr>
                </a:solidFill>
                <a:latin typeface="Segoe UI Light"/>
              </a:rPr>
              <a:t> relacionadas con tu negocio</a:t>
            </a:r>
            <a:endParaRPr lang="es-ES" sz="1631" b="1" dirty="0">
              <a:solidFill>
                <a:srgbClr val="DDDDDD">
                  <a:lumMod val="10000"/>
                </a:srgbClr>
              </a:solidFill>
            </a:endParaRPr>
          </a:p>
        </p:txBody>
      </p:sp>
      <p:sp>
        <p:nvSpPr>
          <p:cNvPr id="42" name="TextBox 52"/>
          <p:cNvSpPr txBox="1"/>
          <p:nvPr/>
        </p:nvSpPr>
        <p:spPr>
          <a:xfrm>
            <a:off x="871114" y="1458987"/>
            <a:ext cx="3162874" cy="465340"/>
          </a:xfrm>
          <a:prstGeom prst="rect">
            <a:avLst/>
          </a:prstGeom>
          <a:solidFill>
            <a:schemeClr val="accent5">
              <a:lumMod val="20000"/>
              <a:lumOff val="80000"/>
            </a:schemeClr>
          </a:solidFill>
        </p:spPr>
        <p:txBody>
          <a:bodyPr vert="horz" wrap="none" lIns="93260" tIns="93260" rIns="93260" bIns="93260" rtlCol="0" anchor="t">
            <a:spAutoFit/>
          </a:bodyPr>
          <a:lstStyle>
            <a:defPPr>
              <a:defRPr lang="en-US"/>
            </a:defPPr>
            <a:lvl1pPr marL="0" algn="l" defTabSz="932651" rtl="0" eaLnBrk="1" latinLnBrk="0" hangingPunct="1">
              <a:defRPr sz="1800" kern="1200">
                <a:solidFill>
                  <a:schemeClr val="tx1"/>
                </a:solidFill>
                <a:latin typeface="+mn-lt"/>
                <a:ea typeface="+mn-ea"/>
                <a:cs typeface="+mn-cs"/>
              </a:defRPr>
            </a:lvl1pPr>
            <a:lvl2pPr marL="466325" algn="l" defTabSz="932651" rtl="0" eaLnBrk="1" latinLnBrk="0" hangingPunct="1">
              <a:defRPr sz="1800" kern="1200">
                <a:solidFill>
                  <a:schemeClr val="tx1"/>
                </a:solidFill>
                <a:latin typeface="+mn-lt"/>
                <a:ea typeface="+mn-ea"/>
                <a:cs typeface="+mn-cs"/>
              </a:defRPr>
            </a:lvl2pPr>
            <a:lvl3pPr marL="932651" algn="l" defTabSz="932651" rtl="0" eaLnBrk="1" latinLnBrk="0" hangingPunct="1">
              <a:defRPr sz="1800" kern="1200">
                <a:solidFill>
                  <a:schemeClr val="tx1"/>
                </a:solidFill>
                <a:latin typeface="+mn-lt"/>
                <a:ea typeface="+mn-ea"/>
                <a:cs typeface="+mn-cs"/>
              </a:defRPr>
            </a:lvl3pPr>
            <a:lvl4pPr marL="1398976" algn="l" defTabSz="932651" rtl="0" eaLnBrk="1" latinLnBrk="0" hangingPunct="1">
              <a:defRPr sz="1800" kern="1200">
                <a:solidFill>
                  <a:schemeClr val="tx1"/>
                </a:solidFill>
                <a:latin typeface="+mn-lt"/>
                <a:ea typeface="+mn-ea"/>
                <a:cs typeface="+mn-cs"/>
              </a:defRPr>
            </a:lvl4pPr>
            <a:lvl5pPr marL="1865301" algn="l" defTabSz="932651" rtl="0" eaLnBrk="1" latinLnBrk="0" hangingPunct="1">
              <a:defRPr sz="1800" kern="1200">
                <a:solidFill>
                  <a:schemeClr val="tx1"/>
                </a:solidFill>
                <a:latin typeface="+mn-lt"/>
                <a:ea typeface="+mn-ea"/>
                <a:cs typeface="+mn-cs"/>
              </a:defRPr>
            </a:lvl5pPr>
            <a:lvl6pPr marL="2331627" algn="l" defTabSz="932651" rtl="0" eaLnBrk="1" latinLnBrk="0" hangingPunct="1">
              <a:defRPr sz="1800" kern="1200">
                <a:solidFill>
                  <a:schemeClr val="tx1"/>
                </a:solidFill>
                <a:latin typeface="+mn-lt"/>
                <a:ea typeface="+mn-ea"/>
                <a:cs typeface="+mn-cs"/>
              </a:defRPr>
            </a:lvl6pPr>
            <a:lvl7pPr marL="2797952" algn="l" defTabSz="932651" rtl="0" eaLnBrk="1" latinLnBrk="0" hangingPunct="1">
              <a:defRPr sz="1800" kern="1200">
                <a:solidFill>
                  <a:schemeClr val="tx1"/>
                </a:solidFill>
                <a:latin typeface="+mn-lt"/>
                <a:ea typeface="+mn-ea"/>
                <a:cs typeface="+mn-cs"/>
              </a:defRPr>
            </a:lvl7pPr>
            <a:lvl8pPr marL="3264277" algn="l" defTabSz="932651" rtl="0" eaLnBrk="1" latinLnBrk="0" hangingPunct="1">
              <a:defRPr sz="1800" kern="1200">
                <a:solidFill>
                  <a:schemeClr val="tx1"/>
                </a:solidFill>
                <a:latin typeface="+mn-lt"/>
                <a:ea typeface="+mn-ea"/>
                <a:cs typeface="+mn-cs"/>
              </a:defRPr>
            </a:lvl8pPr>
            <a:lvl9pPr marL="3730604" algn="l" defTabSz="932651" rtl="0" eaLnBrk="1" latinLnBrk="0" hangingPunct="1">
              <a:defRPr sz="1800" kern="1200">
                <a:solidFill>
                  <a:schemeClr val="tx1"/>
                </a:solidFill>
                <a:latin typeface="+mn-lt"/>
                <a:ea typeface="+mn-ea"/>
                <a:cs typeface="+mn-cs"/>
              </a:defRPr>
            </a:lvl9pPr>
          </a:lstStyle>
          <a:p>
            <a:pPr defTabSz="932597"/>
            <a:r>
              <a:rPr lang="es-ES" b="1" dirty="0" smtClean="0">
                <a:solidFill>
                  <a:srgbClr val="292929"/>
                </a:solidFill>
                <a:latin typeface="Segoe UI" pitchFamily="34" charset="0"/>
                <a:ea typeface="Segoe UI" pitchFamily="34" charset="0"/>
                <a:cs typeface="Segoe UI" pitchFamily="34" charset="0"/>
              </a:rPr>
              <a:t>Desde cualquier dispositivo</a:t>
            </a:r>
          </a:p>
        </p:txBody>
      </p:sp>
      <p:sp>
        <p:nvSpPr>
          <p:cNvPr id="43" name="TextBox 55"/>
          <p:cNvSpPr txBox="1"/>
          <p:nvPr/>
        </p:nvSpPr>
        <p:spPr>
          <a:xfrm>
            <a:off x="7487001" y="1359382"/>
            <a:ext cx="3622423" cy="465340"/>
          </a:xfrm>
          <a:prstGeom prst="rect">
            <a:avLst/>
          </a:prstGeom>
          <a:solidFill>
            <a:schemeClr val="accent6">
              <a:lumMod val="20000"/>
              <a:lumOff val="80000"/>
            </a:schemeClr>
          </a:solidFill>
        </p:spPr>
        <p:txBody>
          <a:bodyPr vert="horz" wrap="none" lIns="93260" tIns="93260" rIns="93260" bIns="93260" rtlCol="0" anchor="t">
            <a:spAutoFit/>
          </a:bodyPr>
          <a:lstStyle>
            <a:defPPr>
              <a:defRPr lang="en-US"/>
            </a:defPPr>
            <a:lvl1pPr marL="0" algn="l" defTabSz="932651" rtl="0" eaLnBrk="1" latinLnBrk="0" hangingPunct="1">
              <a:defRPr sz="1800" kern="1200">
                <a:solidFill>
                  <a:schemeClr val="tx1"/>
                </a:solidFill>
                <a:latin typeface="+mn-lt"/>
                <a:ea typeface="+mn-ea"/>
                <a:cs typeface="+mn-cs"/>
              </a:defRPr>
            </a:lvl1pPr>
            <a:lvl2pPr marL="466325" algn="l" defTabSz="932651" rtl="0" eaLnBrk="1" latinLnBrk="0" hangingPunct="1">
              <a:defRPr sz="1800" kern="1200">
                <a:solidFill>
                  <a:schemeClr val="tx1"/>
                </a:solidFill>
                <a:latin typeface="+mn-lt"/>
                <a:ea typeface="+mn-ea"/>
                <a:cs typeface="+mn-cs"/>
              </a:defRPr>
            </a:lvl2pPr>
            <a:lvl3pPr marL="932651" algn="l" defTabSz="932651" rtl="0" eaLnBrk="1" latinLnBrk="0" hangingPunct="1">
              <a:defRPr sz="1800" kern="1200">
                <a:solidFill>
                  <a:schemeClr val="tx1"/>
                </a:solidFill>
                <a:latin typeface="+mn-lt"/>
                <a:ea typeface="+mn-ea"/>
                <a:cs typeface="+mn-cs"/>
              </a:defRPr>
            </a:lvl3pPr>
            <a:lvl4pPr marL="1398976" algn="l" defTabSz="932651" rtl="0" eaLnBrk="1" latinLnBrk="0" hangingPunct="1">
              <a:defRPr sz="1800" kern="1200">
                <a:solidFill>
                  <a:schemeClr val="tx1"/>
                </a:solidFill>
                <a:latin typeface="+mn-lt"/>
                <a:ea typeface="+mn-ea"/>
                <a:cs typeface="+mn-cs"/>
              </a:defRPr>
            </a:lvl4pPr>
            <a:lvl5pPr marL="1865301" algn="l" defTabSz="932651" rtl="0" eaLnBrk="1" latinLnBrk="0" hangingPunct="1">
              <a:defRPr sz="1800" kern="1200">
                <a:solidFill>
                  <a:schemeClr val="tx1"/>
                </a:solidFill>
                <a:latin typeface="+mn-lt"/>
                <a:ea typeface="+mn-ea"/>
                <a:cs typeface="+mn-cs"/>
              </a:defRPr>
            </a:lvl5pPr>
            <a:lvl6pPr marL="2331627" algn="l" defTabSz="932651" rtl="0" eaLnBrk="1" latinLnBrk="0" hangingPunct="1">
              <a:defRPr sz="1800" kern="1200">
                <a:solidFill>
                  <a:schemeClr val="tx1"/>
                </a:solidFill>
                <a:latin typeface="+mn-lt"/>
                <a:ea typeface="+mn-ea"/>
                <a:cs typeface="+mn-cs"/>
              </a:defRPr>
            </a:lvl6pPr>
            <a:lvl7pPr marL="2797952" algn="l" defTabSz="932651" rtl="0" eaLnBrk="1" latinLnBrk="0" hangingPunct="1">
              <a:defRPr sz="1800" kern="1200">
                <a:solidFill>
                  <a:schemeClr val="tx1"/>
                </a:solidFill>
                <a:latin typeface="+mn-lt"/>
                <a:ea typeface="+mn-ea"/>
                <a:cs typeface="+mn-cs"/>
              </a:defRPr>
            </a:lvl7pPr>
            <a:lvl8pPr marL="3264277" algn="l" defTabSz="932651" rtl="0" eaLnBrk="1" latinLnBrk="0" hangingPunct="1">
              <a:defRPr sz="1800" kern="1200">
                <a:solidFill>
                  <a:schemeClr val="tx1"/>
                </a:solidFill>
                <a:latin typeface="+mn-lt"/>
                <a:ea typeface="+mn-ea"/>
                <a:cs typeface="+mn-cs"/>
              </a:defRPr>
            </a:lvl8pPr>
            <a:lvl9pPr marL="3730604" algn="l" defTabSz="932651" rtl="0" eaLnBrk="1" latinLnBrk="0" hangingPunct="1">
              <a:defRPr sz="1800" kern="1200">
                <a:solidFill>
                  <a:schemeClr val="tx1"/>
                </a:solidFill>
                <a:latin typeface="+mn-lt"/>
                <a:ea typeface="+mn-ea"/>
                <a:cs typeface="+mn-cs"/>
              </a:defRPr>
            </a:lvl9pPr>
          </a:lstStyle>
          <a:p>
            <a:pPr defTabSz="932597"/>
            <a:r>
              <a:rPr lang="es-ES" b="1" dirty="0" smtClean="0">
                <a:solidFill>
                  <a:srgbClr val="292929"/>
                </a:solidFill>
                <a:latin typeface="Segoe UI" pitchFamily="34" charset="0"/>
                <a:ea typeface="Segoe UI" pitchFamily="34" charset="0"/>
                <a:cs typeface="Segoe UI" pitchFamily="34" charset="0"/>
              </a:rPr>
              <a:t>Relacionado a registros de CRM</a:t>
            </a:r>
          </a:p>
        </p:txBody>
      </p:sp>
      <p:pic>
        <p:nvPicPr>
          <p:cNvPr id="2" name="Imagen 1"/>
          <p:cNvPicPr>
            <a:picLocks noChangeAspect="1"/>
          </p:cNvPicPr>
          <p:nvPr/>
        </p:nvPicPr>
        <p:blipFill>
          <a:blip r:embed="rId6"/>
          <a:stretch>
            <a:fillRect/>
          </a:stretch>
        </p:blipFill>
        <p:spPr>
          <a:xfrm>
            <a:off x="1197073" y="5590457"/>
            <a:ext cx="9857143" cy="8761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751052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0569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4431502" y="4477377"/>
            <a:ext cx="3026956" cy="461639"/>
          </a:xfrm>
          <a:prstGeom prst="rect">
            <a:avLst/>
          </a:prstGeom>
          <a:ln>
            <a:solidFill>
              <a:srgbClr val="FFC000"/>
            </a:solidFill>
          </a:ln>
        </p:spPr>
        <p:txBody>
          <a:bodyPr vert="horz" wrap="none" lIns="91427" tIns="91427" rIns="91427" bIns="91427" rtlCol="0" anchor="t">
            <a:spAutoFit/>
          </a:bodyPr>
          <a:lstStyle/>
          <a:p>
            <a:pPr defTabSz="914225"/>
            <a:r>
              <a:rPr lang="es-ES" dirty="0" smtClean="0">
                <a:solidFill>
                  <a:prstClr val="black"/>
                </a:solidFill>
                <a:latin typeface="Segoe UI" pitchFamily="34" charset="0"/>
                <a:ea typeface="Segoe UI" pitchFamily="34" charset="0"/>
                <a:cs typeface="Segoe UI" pitchFamily="34" charset="0"/>
              </a:rPr>
              <a:t>Almacenados en </a:t>
            </a:r>
            <a:r>
              <a:rPr lang="es-ES" dirty="0" err="1" smtClean="0">
                <a:solidFill>
                  <a:prstClr val="black"/>
                </a:solidFill>
                <a:latin typeface="Segoe UI" pitchFamily="34" charset="0"/>
                <a:ea typeface="Segoe UI" pitchFamily="34" charset="0"/>
                <a:cs typeface="Segoe UI" pitchFamily="34" charset="0"/>
              </a:rPr>
              <a:t>Sharepoint</a:t>
            </a:r>
            <a:endParaRPr lang="es-ES" dirty="0">
              <a:solidFill>
                <a:prstClr val="black"/>
              </a:solidFill>
              <a:latin typeface="Segoe UI" pitchFamily="34" charset="0"/>
              <a:ea typeface="Segoe UI" pitchFamily="34" charset="0"/>
              <a:cs typeface="Segoe UI" pitchFamily="34" charset="0"/>
            </a:endParaRPr>
          </a:p>
        </p:txBody>
      </p:sp>
      <p:pic>
        <p:nvPicPr>
          <p:cNvPr id="17" name="Picture 16"/>
          <p:cNvPicPr>
            <a:picLocks noChangeAspect="1"/>
          </p:cNvPicPr>
          <p:nvPr/>
        </p:nvPicPr>
        <p:blipFill>
          <a:blip r:embed="rId2"/>
          <a:stretch>
            <a:fillRect/>
          </a:stretch>
        </p:blipFill>
        <p:spPr>
          <a:xfrm>
            <a:off x="343028" y="2337628"/>
            <a:ext cx="1180933" cy="457135"/>
          </a:xfrm>
          <a:prstGeom prst="rect">
            <a:avLst/>
          </a:prstGeom>
        </p:spPr>
      </p:pic>
      <p:pic>
        <p:nvPicPr>
          <p:cNvPr id="18" name="Picture 17"/>
          <p:cNvPicPr>
            <a:picLocks noChangeAspect="1"/>
          </p:cNvPicPr>
          <p:nvPr/>
        </p:nvPicPr>
        <p:blipFill>
          <a:blip r:embed="rId3"/>
          <a:stretch>
            <a:fillRect/>
          </a:stretch>
        </p:blipFill>
        <p:spPr>
          <a:xfrm>
            <a:off x="1565309" y="2293537"/>
            <a:ext cx="1257122" cy="552372"/>
          </a:xfrm>
          <a:prstGeom prst="rect">
            <a:avLst/>
          </a:prstGeom>
        </p:spPr>
      </p:pic>
      <p:pic>
        <p:nvPicPr>
          <p:cNvPr id="28" name="Picture 27"/>
          <p:cNvPicPr>
            <a:picLocks noChangeAspect="1"/>
          </p:cNvPicPr>
          <p:nvPr/>
        </p:nvPicPr>
        <p:blipFill>
          <a:blip r:embed="rId4"/>
          <a:stretch>
            <a:fillRect/>
          </a:stretch>
        </p:blipFill>
        <p:spPr>
          <a:xfrm>
            <a:off x="343029" y="3032856"/>
            <a:ext cx="1171409" cy="438087"/>
          </a:xfrm>
          <a:prstGeom prst="rect">
            <a:avLst/>
          </a:prstGeom>
        </p:spPr>
      </p:pic>
      <p:pic>
        <p:nvPicPr>
          <p:cNvPr id="29" name="Picture 28"/>
          <p:cNvPicPr>
            <a:picLocks noChangeAspect="1"/>
          </p:cNvPicPr>
          <p:nvPr/>
        </p:nvPicPr>
        <p:blipFill>
          <a:blip r:embed="rId3"/>
          <a:stretch>
            <a:fillRect/>
          </a:stretch>
        </p:blipFill>
        <p:spPr>
          <a:xfrm>
            <a:off x="1565309" y="2968610"/>
            <a:ext cx="1257122" cy="552372"/>
          </a:xfrm>
          <a:prstGeom prst="rect">
            <a:avLst/>
          </a:prstGeom>
        </p:spPr>
      </p:pic>
      <p:pic>
        <p:nvPicPr>
          <p:cNvPr id="32" name="Picture 31"/>
          <p:cNvPicPr>
            <a:picLocks noChangeAspect="1"/>
          </p:cNvPicPr>
          <p:nvPr/>
        </p:nvPicPr>
        <p:blipFill>
          <a:blip r:embed="rId3"/>
          <a:stretch>
            <a:fillRect/>
          </a:stretch>
        </p:blipFill>
        <p:spPr>
          <a:xfrm>
            <a:off x="1575876" y="3631468"/>
            <a:ext cx="1257122" cy="552372"/>
          </a:xfrm>
          <a:prstGeom prst="rect">
            <a:avLst/>
          </a:prstGeom>
        </p:spPr>
      </p:pic>
      <p:cxnSp>
        <p:nvCxnSpPr>
          <p:cNvPr id="35" name="Elbow Connector 34"/>
          <p:cNvCxnSpPr>
            <a:stCxn id="18" idx="3"/>
            <a:endCxn id="42" idx="1"/>
          </p:cNvCxnSpPr>
          <p:nvPr/>
        </p:nvCxnSpPr>
        <p:spPr>
          <a:xfrm>
            <a:off x="2822431" y="2569723"/>
            <a:ext cx="1635458" cy="3478"/>
          </a:xfrm>
          <a:prstGeom prst="bentConnector3">
            <a:avLst/>
          </a:prstGeom>
        </p:spPr>
        <p:style>
          <a:lnRef idx="1">
            <a:schemeClr val="accent4"/>
          </a:lnRef>
          <a:fillRef idx="0">
            <a:schemeClr val="accent4"/>
          </a:fillRef>
          <a:effectRef idx="0">
            <a:schemeClr val="accent4"/>
          </a:effectRef>
          <a:fontRef idx="minor">
            <a:schemeClr val="tx1"/>
          </a:fontRef>
        </p:style>
      </p:cxnSp>
      <p:cxnSp>
        <p:nvCxnSpPr>
          <p:cNvPr id="37" name="Elbow Connector 36"/>
          <p:cNvCxnSpPr>
            <a:stCxn id="29" idx="3"/>
            <a:endCxn id="50" idx="1"/>
          </p:cNvCxnSpPr>
          <p:nvPr/>
        </p:nvCxnSpPr>
        <p:spPr>
          <a:xfrm flipV="1">
            <a:off x="2822431" y="3230140"/>
            <a:ext cx="1635458" cy="14656"/>
          </a:xfrm>
          <a:prstGeom prst="bentConnector3">
            <a:avLst/>
          </a:prstGeom>
        </p:spPr>
        <p:style>
          <a:lnRef idx="1">
            <a:schemeClr val="accent4"/>
          </a:lnRef>
          <a:fillRef idx="0">
            <a:schemeClr val="accent4"/>
          </a:fillRef>
          <a:effectRef idx="0">
            <a:schemeClr val="accent4"/>
          </a:effectRef>
          <a:fontRef idx="minor">
            <a:schemeClr val="tx1"/>
          </a:fontRef>
        </p:style>
      </p:cxnSp>
      <p:cxnSp>
        <p:nvCxnSpPr>
          <p:cNvPr id="40" name="Elbow Connector 39"/>
          <p:cNvCxnSpPr>
            <a:stCxn id="32" idx="3"/>
            <a:endCxn id="57" idx="1"/>
          </p:cNvCxnSpPr>
          <p:nvPr/>
        </p:nvCxnSpPr>
        <p:spPr>
          <a:xfrm>
            <a:off x="2832998" y="3907655"/>
            <a:ext cx="1624891" cy="475"/>
          </a:xfrm>
          <a:prstGeom prst="bentConnector3">
            <a:avLst/>
          </a:prstGeom>
        </p:spPr>
        <p:style>
          <a:lnRef idx="1">
            <a:schemeClr val="accent4"/>
          </a:lnRef>
          <a:fillRef idx="0">
            <a:schemeClr val="accent4"/>
          </a:fillRef>
          <a:effectRef idx="0">
            <a:schemeClr val="accent4"/>
          </a:effectRef>
          <a:fontRef idx="minor">
            <a:schemeClr val="tx1"/>
          </a:fontRef>
        </p:style>
      </p:cxnSp>
      <p:pic>
        <p:nvPicPr>
          <p:cNvPr id="55" name="Picture 54"/>
          <p:cNvPicPr>
            <a:picLocks noChangeAspect="1"/>
          </p:cNvPicPr>
          <p:nvPr/>
        </p:nvPicPr>
        <p:blipFill>
          <a:blip r:embed="rId5"/>
          <a:stretch>
            <a:fillRect/>
          </a:stretch>
        </p:blipFill>
        <p:spPr>
          <a:xfrm>
            <a:off x="343028" y="1767037"/>
            <a:ext cx="2967001" cy="375909"/>
          </a:xfrm>
          <a:prstGeom prst="rect">
            <a:avLst/>
          </a:prstGeom>
        </p:spPr>
      </p:pic>
      <p:pic>
        <p:nvPicPr>
          <p:cNvPr id="5" name="Picture 4"/>
          <p:cNvPicPr>
            <a:picLocks noChangeAspect="1"/>
          </p:cNvPicPr>
          <p:nvPr/>
        </p:nvPicPr>
        <p:blipFill>
          <a:blip r:embed="rId6"/>
          <a:stretch>
            <a:fillRect/>
          </a:stretch>
        </p:blipFill>
        <p:spPr>
          <a:xfrm>
            <a:off x="323981" y="3710927"/>
            <a:ext cx="1190456" cy="466659"/>
          </a:xfrm>
          <a:prstGeom prst="rect">
            <a:avLst/>
          </a:prstGeom>
        </p:spPr>
      </p:pic>
      <p:sp>
        <p:nvSpPr>
          <p:cNvPr id="38" name="TextBox 37"/>
          <p:cNvSpPr txBox="1"/>
          <p:nvPr/>
        </p:nvSpPr>
        <p:spPr>
          <a:xfrm>
            <a:off x="7239641" y="2951802"/>
            <a:ext cx="5202431" cy="1415746"/>
          </a:xfrm>
          <a:prstGeom prst="rect">
            <a:avLst/>
          </a:prstGeom>
        </p:spPr>
        <p:txBody>
          <a:bodyPr vert="horz" wrap="square" lIns="91427" tIns="91427" rIns="91427" bIns="91427" rtlCol="0" anchor="t">
            <a:spAutoFit/>
          </a:bodyPr>
          <a:lstStyle/>
          <a:p>
            <a:pPr marL="280121" indent="-280121" defTabSz="914225">
              <a:buFont typeface="Arial" panose="020B0604020202020204" pitchFamily="34" charset="0"/>
              <a:buChar char="•"/>
            </a:pPr>
            <a:r>
              <a:rPr lang="es-ES" sz="1600" dirty="0" smtClean="0">
                <a:solidFill>
                  <a:srgbClr val="292929"/>
                </a:solidFill>
                <a:latin typeface="Segoe UI" pitchFamily="34" charset="0"/>
                <a:ea typeface="Segoe UI" pitchFamily="34" charset="0"/>
                <a:cs typeface="Segoe UI" pitchFamily="34" charset="0"/>
              </a:rPr>
              <a:t>Cada registro tiene su propio bloc de notas</a:t>
            </a:r>
          </a:p>
          <a:p>
            <a:pPr marL="280121" indent="-280121" defTabSz="914225">
              <a:buFont typeface="Arial" panose="020B0604020202020204" pitchFamily="34" charset="0"/>
              <a:buChar char="•"/>
            </a:pPr>
            <a:r>
              <a:rPr lang="es-ES" sz="1600" dirty="0" smtClean="0">
                <a:solidFill>
                  <a:srgbClr val="292929"/>
                </a:solidFill>
                <a:latin typeface="Segoe UI" pitchFamily="34" charset="0"/>
                <a:ea typeface="Segoe UI" pitchFamily="34" charset="0"/>
                <a:cs typeface="Segoe UI" pitchFamily="34" charset="0"/>
              </a:rPr>
              <a:t>Todos los usuarios comparten el mismo bloc de notas para cada registro</a:t>
            </a:r>
          </a:p>
          <a:p>
            <a:pPr marL="280121" indent="-280121" defTabSz="914225">
              <a:buFont typeface="Arial" panose="020B0604020202020204" pitchFamily="34" charset="0"/>
              <a:buChar char="•"/>
            </a:pPr>
            <a:r>
              <a:rPr lang="es-ES" sz="1600" dirty="0" smtClean="0">
                <a:solidFill>
                  <a:srgbClr val="292929"/>
                </a:solidFill>
                <a:latin typeface="Segoe UI" pitchFamily="34" charset="0"/>
                <a:ea typeface="Segoe UI" pitchFamily="34" charset="0"/>
                <a:cs typeface="Segoe UI" pitchFamily="34" charset="0"/>
              </a:rPr>
              <a:t>Todas las notas dentro del mismo bloc de notas, se asocian al registro de CRM</a:t>
            </a:r>
            <a:endParaRPr lang="es-ES" sz="1600" dirty="0">
              <a:solidFill>
                <a:srgbClr val="292929"/>
              </a:solidFill>
              <a:latin typeface="Segoe UI" pitchFamily="34" charset="0"/>
              <a:ea typeface="Segoe UI" pitchFamily="34" charset="0"/>
              <a:cs typeface="Segoe UI" pitchFamily="34" charset="0"/>
            </a:endParaRPr>
          </a:p>
        </p:txBody>
      </p:sp>
      <p:sp>
        <p:nvSpPr>
          <p:cNvPr id="39" name="TextBox 38"/>
          <p:cNvSpPr txBox="1"/>
          <p:nvPr/>
        </p:nvSpPr>
        <p:spPr>
          <a:xfrm>
            <a:off x="895801" y="4247553"/>
            <a:ext cx="1785655" cy="430861"/>
          </a:xfrm>
          <a:prstGeom prst="rect">
            <a:avLst/>
          </a:prstGeom>
        </p:spPr>
        <p:txBody>
          <a:bodyPr vert="horz" wrap="none" lIns="91427" tIns="91427" rIns="91427" bIns="91427" rtlCol="0" anchor="t">
            <a:spAutoFit/>
          </a:bodyPr>
          <a:lstStyle/>
          <a:p>
            <a:pPr defTabSz="914225"/>
            <a:r>
              <a:rPr lang="es-ES" sz="1600" dirty="0" smtClean="0">
                <a:solidFill>
                  <a:srgbClr val="292929"/>
                </a:solidFill>
                <a:latin typeface="Segoe UI" pitchFamily="34" charset="0"/>
                <a:ea typeface="Segoe UI" pitchFamily="34" charset="0"/>
                <a:cs typeface="Segoe UI" pitchFamily="34" charset="0"/>
              </a:rPr>
              <a:t>Registros de CRM</a:t>
            </a:r>
            <a:endParaRPr lang="es-ES" sz="1600" dirty="0">
              <a:solidFill>
                <a:srgbClr val="292929"/>
              </a:solidFill>
              <a:latin typeface="Segoe UI" pitchFamily="34" charset="0"/>
              <a:ea typeface="Segoe UI" pitchFamily="34" charset="0"/>
              <a:cs typeface="Segoe UI" pitchFamily="34" charset="0"/>
            </a:endParaRPr>
          </a:p>
        </p:txBody>
      </p:sp>
      <p:grpSp>
        <p:nvGrpSpPr>
          <p:cNvPr id="10" name="Group 9"/>
          <p:cNvGrpSpPr/>
          <p:nvPr/>
        </p:nvGrpSpPr>
        <p:grpSpPr>
          <a:xfrm>
            <a:off x="4457889" y="2355110"/>
            <a:ext cx="1625855" cy="430860"/>
            <a:chOff x="4583918" y="1579686"/>
            <a:chExt cx="1658457" cy="439500"/>
          </a:xfrm>
        </p:grpSpPr>
        <p:pic>
          <p:nvPicPr>
            <p:cNvPr id="42" name="Picture 41"/>
            <p:cNvPicPr>
              <a:picLocks noChangeAspect="1"/>
            </p:cNvPicPr>
            <p:nvPr/>
          </p:nvPicPr>
          <p:blipFill rotWithShape="1">
            <a:blip r:embed="rId7"/>
            <a:srcRect t="1" r="80399" b="58555"/>
            <a:stretch/>
          </p:blipFill>
          <p:spPr>
            <a:xfrm>
              <a:off x="4583918" y="1631040"/>
              <a:ext cx="415120" cy="342222"/>
            </a:xfrm>
            <a:prstGeom prst="rect">
              <a:avLst/>
            </a:prstGeom>
            <a:ln w="28575">
              <a:solidFill>
                <a:srgbClr val="FFC000"/>
              </a:solidFill>
            </a:ln>
          </p:spPr>
        </p:pic>
        <p:sp>
          <p:nvSpPr>
            <p:cNvPr id="44" name="TextBox 43"/>
            <p:cNvSpPr txBox="1"/>
            <p:nvPr/>
          </p:nvSpPr>
          <p:spPr>
            <a:xfrm>
              <a:off x="5101016" y="1579686"/>
              <a:ext cx="1141359" cy="439500"/>
            </a:xfrm>
            <a:prstGeom prst="rect">
              <a:avLst/>
            </a:prstGeom>
          </p:spPr>
          <p:txBody>
            <a:bodyPr vert="horz" wrap="none" lIns="91427" tIns="91427" rIns="91427" bIns="91427" rtlCol="0" anchor="t">
              <a:spAutoFit/>
            </a:bodyPr>
            <a:lstStyle/>
            <a:p>
              <a:pPr defTabSz="914225"/>
              <a:r>
                <a:rPr lang="en-US" sz="1568" dirty="0">
                  <a:solidFill>
                    <a:srgbClr val="292929"/>
                  </a:solidFill>
                  <a:latin typeface="Segoe UI" pitchFamily="34" charset="0"/>
                  <a:ea typeface="Segoe UI" pitchFamily="34" charset="0"/>
                  <a:cs typeface="Segoe UI" pitchFamily="34" charset="0"/>
                </a:rPr>
                <a:t>Adventure</a:t>
              </a:r>
            </a:p>
          </p:txBody>
        </p:sp>
      </p:grpSp>
      <p:grpSp>
        <p:nvGrpSpPr>
          <p:cNvPr id="48" name="Group 47"/>
          <p:cNvGrpSpPr/>
          <p:nvPr/>
        </p:nvGrpSpPr>
        <p:grpSpPr>
          <a:xfrm>
            <a:off x="4457889" y="3012048"/>
            <a:ext cx="1638112" cy="426020"/>
            <a:chOff x="4583918" y="1579686"/>
            <a:chExt cx="1670960" cy="434563"/>
          </a:xfrm>
        </p:grpSpPr>
        <p:pic>
          <p:nvPicPr>
            <p:cNvPr id="50" name="Picture 49"/>
            <p:cNvPicPr>
              <a:picLocks noChangeAspect="1"/>
            </p:cNvPicPr>
            <p:nvPr/>
          </p:nvPicPr>
          <p:blipFill rotWithShape="1">
            <a:blip r:embed="rId7"/>
            <a:srcRect t="1" r="80399" b="58555"/>
            <a:stretch/>
          </p:blipFill>
          <p:spPr>
            <a:xfrm>
              <a:off x="4583918" y="1631040"/>
              <a:ext cx="415120" cy="342222"/>
            </a:xfrm>
            <a:prstGeom prst="rect">
              <a:avLst/>
            </a:prstGeom>
            <a:ln w="28575">
              <a:solidFill>
                <a:srgbClr val="FFC000"/>
              </a:solidFill>
            </a:ln>
          </p:spPr>
        </p:pic>
        <p:sp>
          <p:nvSpPr>
            <p:cNvPr id="51" name="TextBox 50"/>
            <p:cNvSpPr txBox="1"/>
            <p:nvPr/>
          </p:nvSpPr>
          <p:spPr>
            <a:xfrm>
              <a:off x="5101016" y="1579686"/>
              <a:ext cx="1153862" cy="434563"/>
            </a:xfrm>
            <a:prstGeom prst="rect">
              <a:avLst/>
            </a:prstGeom>
          </p:spPr>
          <p:txBody>
            <a:bodyPr vert="horz" wrap="none" lIns="91427" tIns="91427" rIns="91427" bIns="91427" rtlCol="0" anchor="t">
              <a:spAutoFit/>
            </a:bodyPr>
            <a:lstStyle/>
            <a:p>
              <a:pPr defTabSz="914225"/>
              <a:r>
                <a:rPr lang="en-US" sz="1568" dirty="0" err="1">
                  <a:solidFill>
                    <a:srgbClr val="292929"/>
                  </a:solidFill>
                  <a:latin typeface="Segoe UI" pitchFamily="34" charset="0"/>
                  <a:ea typeface="Segoe UI" pitchFamily="34" charset="0"/>
                  <a:cs typeface="Segoe UI" pitchFamily="34" charset="0"/>
                </a:rPr>
                <a:t>Litware</a:t>
              </a:r>
              <a:r>
                <a:rPr lang="en-US" sz="1568" dirty="0">
                  <a:solidFill>
                    <a:srgbClr val="292929"/>
                  </a:solidFill>
                  <a:latin typeface="Segoe UI" pitchFamily="34" charset="0"/>
                  <a:ea typeface="Segoe UI" pitchFamily="34" charset="0"/>
                  <a:cs typeface="Segoe UI" pitchFamily="34" charset="0"/>
                </a:rPr>
                <a:t> Inc</a:t>
              </a:r>
            </a:p>
          </p:txBody>
        </p:sp>
      </p:grpSp>
      <p:grpSp>
        <p:nvGrpSpPr>
          <p:cNvPr id="54" name="Group 53"/>
          <p:cNvGrpSpPr/>
          <p:nvPr/>
        </p:nvGrpSpPr>
        <p:grpSpPr>
          <a:xfrm>
            <a:off x="4457889" y="3690038"/>
            <a:ext cx="2186061" cy="426020"/>
            <a:chOff x="4583918" y="1579686"/>
            <a:chExt cx="2229896" cy="434563"/>
          </a:xfrm>
        </p:grpSpPr>
        <p:pic>
          <p:nvPicPr>
            <p:cNvPr id="57" name="Picture 56"/>
            <p:cNvPicPr>
              <a:picLocks noChangeAspect="1"/>
            </p:cNvPicPr>
            <p:nvPr/>
          </p:nvPicPr>
          <p:blipFill rotWithShape="1">
            <a:blip r:embed="rId7"/>
            <a:srcRect t="1" r="80399" b="58555"/>
            <a:stretch/>
          </p:blipFill>
          <p:spPr>
            <a:xfrm>
              <a:off x="4583918" y="1631040"/>
              <a:ext cx="415120" cy="342222"/>
            </a:xfrm>
            <a:prstGeom prst="rect">
              <a:avLst/>
            </a:prstGeom>
            <a:ln w="28575">
              <a:solidFill>
                <a:srgbClr val="FFC000"/>
              </a:solidFill>
            </a:ln>
          </p:spPr>
        </p:pic>
        <p:sp>
          <p:nvSpPr>
            <p:cNvPr id="58" name="TextBox 57"/>
            <p:cNvSpPr txBox="1"/>
            <p:nvPr/>
          </p:nvSpPr>
          <p:spPr>
            <a:xfrm>
              <a:off x="5101016" y="1579686"/>
              <a:ext cx="1712798" cy="434563"/>
            </a:xfrm>
            <a:prstGeom prst="rect">
              <a:avLst/>
            </a:prstGeom>
          </p:spPr>
          <p:txBody>
            <a:bodyPr vert="horz" wrap="none" lIns="91427" tIns="91427" rIns="91427" bIns="91427" rtlCol="0" anchor="t">
              <a:spAutoFit/>
            </a:bodyPr>
            <a:lstStyle/>
            <a:p>
              <a:pPr defTabSz="914225"/>
              <a:r>
                <a:rPr lang="en-US" sz="1568" dirty="0">
                  <a:solidFill>
                    <a:srgbClr val="292929"/>
                  </a:solidFill>
                  <a:latin typeface="Segoe UI" pitchFamily="34" charset="0"/>
                  <a:ea typeface="Segoe UI" pitchFamily="34" charset="0"/>
                  <a:cs typeface="Segoe UI" pitchFamily="34" charset="0"/>
                </a:rPr>
                <a:t>Alpine Ski House</a:t>
              </a:r>
            </a:p>
          </p:txBody>
        </p:sp>
      </p:grpSp>
      <p:pic>
        <p:nvPicPr>
          <p:cNvPr id="25" name="Picture 24"/>
          <p:cNvPicPr>
            <a:picLocks noChangeAspect="1"/>
          </p:cNvPicPr>
          <p:nvPr/>
        </p:nvPicPr>
        <p:blipFill>
          <a:blip r:embed="rId8"/>
          <a:stretch>
            <a:fillRect/>
          </a:stretch>
        </p:blipFill>
        <p:spPr>
          <a:xfrm>
            <a:off x="4601959" y="1748453"/>
            <a:ext cx="1047207" cy="415558"/>
          </a:xfrm>
          <a:prstGeom prst="rect">
            <a:avLst/>
          </a:prstGeom>
        </p:spPr>
      </p:pic>
      <p:pic>
        <p:nvPicPr>
          <p:cNvPr id="27" name="Picture 26"/>
          <p:cNvPicPr>
            <a:picLocks noChangeAspect="1"/>
          </p:cNvPicPr>
          <p:nvPr/>
        </p:nvPicPr>
        <p:blipFill rotWithShape="1">
          <a:blip r:embed="rId9"/>
          <a:srcRect t="43262"/>
          <a:stretch/>
        </p:blipFill>
        <p:spPr>
          <a:xfrm>
            <a:off x="7239641" y="2312980"/>
            <a:ext cx="3109474" cy="503314"/>
          </a:xfrm>
          <a:prstGeom prst="rect">
            <a:avLst/>
          </a:prstGeom>
        </p:spPr>
      </p:pic>
      <p:pic>
        <p:nvPicPr>
          <p:cNvPr id="30" name="Picture 29"/>
          <p:cNvPicPr>
            <a:picLocks noChangeAspect="1"/>
          </p:cNvPicPr>
          <p:nvPr/>
        </p:nvPicPr>
        <p:blipFill>
          <a:blip r:embed="rId10"/>
          <a:stretch>
            <a:fillRect/>
          </a:stretch>
        </p:blipFill>
        <p:spPr>
          <a:xfrm>
            <a:off x="10227724" y="1700230"/>
            <a:ext cx="1895565" cy="1120531"/>
          </a:xfrm>
          <a:prstGeom prst="rect">
            <a:avLst/>
          </a:prstGeom>
        </p:spPr>
      </p:pic>
      <p:cxnSp>
        <p:nvCxnSpPr>
          <p:cNvPr id="62" name="Elbow Connector 61"/>
          <p:cNvCxnSpPr>
            <a:stCxn id="44" idx="3"/>
            <a:endCxn id="27" idx="1"/>
          </p:cNvCxnSpPr>
          <p:nvPr/>
        </p:nvCxnSpPr>
        <p:spPr>
          <a:xfrm flipV="1">
            <a:off x="6083744" y="2564638"/>
            <a:ext cx="1155897" cy="5903"/>
          </a:xfrm>
          <a:prstGeom prst="bentConnector3">
            <a:avLst/>
          </a:prstGeom>
        </p:spPr>
        <p:style>
          <a:lnRef idx="1">
            <a:schemeClr val="accent4"/>
          </a:lnRef>
          <a:fillRef idx="0">
            <a:schemeClr val="accent4"/>
          </a:fillRef>
          <a:effectRef idx="0">
            <a:schemeClr val="accent4"/>
          </a:effectRef>
          <a:fontRef idx="minor">
            <a:schemeClr val="tx1"/>
          </a:fontRef>
        </p:style>
      </p:cxnSp>
      <p:sp>
        <p:nvSpPr>
          <p:cNvPr id="2" name="Título 1"/>
          <p:cNvSpPr>
            <a:spLocks noGrp="1"/>
          </p:cNvSpPr>
          <p:nvPr>
            <p:ph type="title"/>
          </p:nvPr>
        </p:nvSpPr>
        <p:spPr/>
        <p:txBody>
          <a:bodyPr/>
          <a:lstStyle/>
          <a:p>
            <a:r>
              <a:rPr lang="es-ES" dirty="0" smtClean="0"/>
              <a:t>Como se almacenan las notas</a:t>
            </a:r>
            <a:endParaRPr lang="en-US" dirty="0"/>
          </a:p>
        </p:txBody>
      </p:sp>
    </p:spTree>
    <p:extLst>
      <p:ext uri="{BB962C8B-B14F-4D97-AF65-F5344CB8AC3E}">
        <p14:creationId xmlns:p14="http://schemas.microsoft.com/office/powerpoint/2010/main" val="76890606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27775"/>
          <a:stretch/>
        </p:blipFill>
        <p:spPr>
          <a:xfrm>
            <a:off x="1" y="1561448"/>
            <a:ext cx="12177301" cy="5034453"/>
          </a:xfrm>
          <a:prstGeom prst="rect">
            <a:avLst/>
          </a:prstGeom>
        </p:spPr>
      </p:pic>
      <p:sp>
        <p:nvSpPr>
          <p:cNvPr id="2" name="Título 1"/>
          <p:cNvSpPr>
            <a:spLocks noGrp="1"/>
          </p:cNvSpPr>
          <p:nvPr>
            <p:ph type="title"/>
          </p:nvPr>
        </p:nvSpPr>
        <p:spPr/>
        <p:txBody>
          <a:bodyPr/>
          <a:lstStyle/>
          <a:p>
            <a:r>
              <a:rPr lang="es-ES" dirty="0" smtClean="0"/>
              <a:t>Como se ven las notas en OneNote</a:t>
            </a:r>
            <a:endParaRPr lang="en-US" dirty="0"/>
          </a:p>
        </p:txBody>
      </p:sp>
    </p:spTree>
    <p:extLst>
      <p:ext uri="{BB962C8B-B14F-4D97-AF65-F5344CB8AC3E}">
        <p14:creationId xmlns:p14="http://schemas.microsoft.com/office/powerpoint/2010/main" val="46756551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a:blip r:embed="rId2"/>
          <a:stretch>
            <a:fillRect/>
          </a:stretch>
        </p:blipFill>
        <p:spPr>
          <a:xfrm>
            <a:off x="8866369" y="1450899"/>
            <a:ext cx="2967001" cy="375909"/>
          </a:xfrm>
          <a:prstGeom prst="rect">
            <a:avLst/>
          </a:prstGeom>
        </p:spPr>
      </p:pic>
      <p:sp>
        <p:nvSpPr>
          <p:cNvPr id="67" name="TextBox 66"/>
          <p:cNvSpPr txBox="1"/>
          <p:nvPr/>
        </p:nvSpPr>
        <p:spPr>
          <a:xfrm>
            <a:off x="132754" y="6426688"/>
            <a:ext cx="5460636" cy="430861"/>
          </a:xfrm>
          <a:prstGeom prst="rect">
            <a:avLst/>
          </a:prstGeom>
        </p:spPr>
        <p:txBody>
          <a:bodyPr vert="horz" wrap="none" lIns="91427" tIns="91427" rIns="91427" bIns="91427" rtlCol="0" anchor="t">
            <a:spAutoFit/>
          </a:bodyPr>
          <a:lstStyle/>
          <a:p>
            <a:pPr defTabSz="914225"/>
            <a:r>
              <a:rPr lang="es-ES" sz="1600" dirty="0" smtClean="0">
                <a:solidFill>
                  <a:srgbClr val="292929"/>
                </a:solidFill>
                <a:latin typeface="Segoe UI" pitchFamily="34" charset="0"/>
                <a:ea typeface="Segoe UI" pitchFamily="34" charset="0"/>
                <a:cs typeface="Segoe UI" pitchFamily="34" charset="0"/>
              </a:rPr>
              <a:t>Ordenados por fecha de modificación (igual que las notas)</a:t>
            </a:r>
            <a:endParaRPr lang="es-ES" sz="1600" dirty="0">
              <a:solidFill>
                <a:srgbClr val="292929"/>
              </a:solidFill>
              <a:latin typeface="Segoe UI" pitchFamily="34" charset="0"/>
              <a:ea typeface="Segoe UI" pitchFamily="34" charset="0"/>
              <a:cs typeface="Segoe UI" pitchFamily="34" charset="0"/>
            </a:endParaRPr>
          </a:p>
        </p:txBody>
      </p:sp>
      <p:pic>
        <p:nvPicPr>
          <p:cNvPr id="2" name="Picture 1"/>
          <p:cNvPicPr>
            <a:picLocks noChangeAspect="1"/>
          </p:cNvPicPr>
          <p:nvPr/>
        </p:nvPicPr>
        <p:blipFill rotWithShape="1">
          <a:blip r:embed="rId3"/>
          <a:srcRect r="56654"/>
          <a:stretch/>
        </p:blipFill>
        <p:spPr>
          <a:xfrm>
            <a:off x="416237" y="2532576"/>
            <a:ext cx="2788748" cy="2866692"/>
          </a:xfrm>
          <a:prstGeom prst="rect">
            <a:avLst/>
          </a:prstGeom>
        </p:spPr>
      </p:pic>
      <p:sp>
        <p:nvSpPr>
          <p:cNvPr id="30" name="TextBox 29"/>
          <p:cNvSpPr txBox="1"/>
          <p:nvPr/>
        </p:nvSpPr>
        <p:spPr>
          <a:xfrm>
            <a:off x="418643" y="1943333"/>
            <a:ext cx="1279363" cy="430861"/>
          </a:xfrm>
          <a:prstGeom prst="rect">
            <a:avLst/>
          </a:prstGeom>
        </p:spPr>
        <p:txBody>
          <a:bodyPr vert="horz" wrap="none" lIns="91427" tIns="91427" rIns="91427" bIns="91427" rtlCol="0" anchor="t">
            <a:spAutoFit/>
          </a:bodyPr>
          <a:lstStyle/>
          <a:p>
            <a:pPr defTabSz="914225"/>
            <a:r>
              <a:rPr lang="es-ES" sz="1600" dirty="0" smtClean="0">
                <a:solidFill>
                  <a:srgbClr val="292929"/>
                </a:solidFill>
                <a:latin typeface="Segoe UI" pitchFamily="34" charset="0"/>
                <a:ea typeface="Segoe UI" pitchFamily="34" charset="0"/>
                <a:cs typeface="Segoe UI" pitchFamily="34" charset="0"/>
              </a:rPr>
              <a:t>Cliente Web</a:t>
            </a:r>
            <a:endParaRPr lang="es-ES" sz="1600" dirty="0">
              <a:solidFill>
                <a:srgbClr val="292929"/>
              </a:solidFill>
              <a:latin typeface="Segoe UI" pitchFamily="34" charset="0"/>
              <a:ea typeface="Segoe UI" pitchFamily="34" charset="0"/>
              <a:cs typeface="Segoe UI" pitchFamily="34" charset="0"/>
            </a:endParaRPr>
          </a:p>
        </p:txBody>
      </p:sp>
      <p:sp>
        <p:nvSpPr>
          <p:cNvPr id="31" name="TextBox 30"/>
          <p:cNvSpPr txBox="1"/>
          <p:nvPr/>
        </p:nvSpPr>
        <p:spPr>
          <a:xfrm>
            <a:off x="4058611" y="1943333"/>
            <a:ext cx="720769" cy="430860"/>
          </a:xfrm>
          <a:prstGeom prst="rect">
            <a:avLst/>
          </a:prstGeom>
        </p:spPr>
        <p:txBody>
          <a:bodyPr vert="horz" wrap="none" lIns="91427" tIns="91427" rIns="91427" bIns="91427" rtlCol="0" anchor="t">
            <a:spAutoFit/>
          </a:bodyPr>
          <a:lstStyle/>
          <a:p>
            <a:pPr defTabSz="914225"/>
            <a:r>
              <a:rPr lang="es-ES" sz="1600" dirty="0" smtClean="0">
                <a:solidFill>
                  <a:srgbClr val="292929"/>
                </a:solidFill>
                <a:latin typeface="Segoe UI" pitchFamily="34" charset="0"/>
                <a:ea typeface="Segoe UI" pitchFamily="34" charset="0"/>
                <a:cs typeface="Segoe UI" pitchFamily="34" charset="0"/>
              </a:rPr>
              <a:t>Tablet</a:t>
            </a:r>
            <a:endParaRPr lang="es-ES" sz="1600" dirty="0">
              <a:solidFill>
                <a:srgbClr val="292929"/>
              </a:solidFill>
              <a:latin typeface="Segoe UI" pitchFamily="34" charset="0"/>
              <a:ea typeface="Segoe UI" pitchFamily="34" charset="0"/>
              <a:cs typeface="Segoe UI" pitchFamily="34" charset="0"/>
            </a:endParaRPr>
          </a:p>
        </p:txBody>
      </p:sp>
      <p:pic>
        <p:nvPicPr>
          <p:cNvPr id="3" name="Picture 2"/>
          <p:cNvPicPr>
            <a:picLocks noChangeAspect="1"/>
          </p:cNvPicPr>
          <p:nvPr/>
        </p:nvPicPr>
        <p:blipFill>
          <a:blip r:embed="rId4"/>
          <a:stretch>
            <a:fillRect/>
          </a:stretch>
        </p:blipFill>
        <p:spPr>
          <a:xfrm>
            <a:off x="4058611" y="2756682"/>
            <a:ext cx="3008516" cy="2545276"/>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466" y="2776065"/>
            <a:ext cx="2293571" cy="3997535"/>
          </a:xfrm>
          <a:prstGeom prst="rect">
            <a:avLst/>
          </a:prstGeom>
        </p:spPr>
      </p:pic>
      <p:sp>
        <p:nvSpPr>
          <p:cNvPr id="36" name="TextBox 35"/>
          <p:cNvSpPr txBox="1"/>
          <p:nvPr/>
        </p:nvSpPr>
        <p:spPr>
          <a:xfrm>
            <a:off x="8486467" y="1935338"/>
            <a:ext cx="759805" cy="430860"/>
          </a:xfrm>
          <a:prstGeom prst="rect">
            <a:avLst/>
          </a:prstGeom>
        </p:spPr>
        <p:txBody>
          <a:bodyPr vert="horz" wrap="none" lIns="91427" tIns="91427" rIns="91427" bIns="91427" rtlCol="0" anchor="t">
            <a:spAutoFit/>
          </a:bodyPr>
          <a:lstStyle/>
          <a:p>
            <a:pPr defTabSz="914225"/>
            <a:r>
              <a:rPr lang="es-ES" sz="1600" dirty="0" err="1" smtClean="0">
                <a:solidFill>
                  <a:srgbClr val="292929"/>
                </a:solidFill>
                <a:latin typeface="Segoe UI" pitchFamily="34" charset="0"/>
                <a:ea typeface="Segoe UI" pitchFamily="34" charset="0"/>
                <a:cs typeface="Segoe UI" pitchFamily="34" charset="0"/>
              </a:rPr>
              <a:t>Phone</a:t>
            </a:r>
            <a:endParaRPr lang="es-ES" sz="1600" dirty="0">
              <a:solidFill>
                <a:srgbClr val="292929"/>
              </a:solidFill>
              <a:latin typeface="Segoe UI" pitchFamily="34" charset="0"/>
              <a:ea typeface="Segoe UI" pitchFamily="34" charset="0"/>
              <a:cs typeface="Segoe UI" pitchFamily="34" charset="0"/>
            </a:endParaRPr>
          </a:p>
        </p:txBody>
      </p:sp>
      <p:sp>
        <p:nvSpPr>
          <p:cNvPr id="41" name="TextBox 40"/>
          <p:cNvSpPr txBox="1"/>
          <p:nvPr/>
        </p:nvSpPr>
        <p:spPr>
          <a:xfrm>
            <a:off x="418643" y="2353819"/>
            <a:ext cx="2390885" cy="430861"/>
          </a:xfrm>
          <a:prstGeom prst="rect">
            <a:avLst/>
          </a:prstGeom>
        </p:spPr>
        <p:txBody>
          <a:bodyPr vert="horz" wrap="none" lIns="91427" tIns="91427" rIns="91427" bIns="91427" rtlCol="0" anchor="t">
            <a:spAutoFit/>
          </a:bodyPr>
          <a:lstStyle/>
          <a:p>
            <a:pPr defTabSz="914225"/>
            <a:r>
              <a:rPr lang="es-ES" sz="1600" dirty="0" smtClean="0">
                <a:solidFill>
                  <a:srgbClr val="292929"/>
                </a:solidFill>
                <a:latin typeface="Segoe UI" pitchFamily="34" charset="0"/>
                <a:ea typeface="Segoe UI" pitchFamily="34" charset="0"/>
                <a:cs typeface="Segoe UI" pitchFamily="34" charset="0"/>
              </a:rPr>
              <a:t>Se abre OneNote Online</a:t>
            </a:r>
            <a:endParaRPr lang="es-ES" sz="1600" dirty="0">
              <a:solidFill>
                <a:srgbClr val="292929"/>
              </a:solidFill>
              <a:latin typeface="Segoe UI" pitchFamily="34" charset="0"/>
              <a:ea typeface="Segoe UI" pitchFamily="34" charset="0"/>
              <a:cs typeface="Segoe UI" pitchFamily="34" charset="0"/>
            </a:endParaRPr>
          </a:p>
        </p:txBody>
      </p:sp>
      <p:sp>
        <p:nvSpPr>
          <p:cNvPr id="43" name="TextBox 42"/>
          <p:cNvSpPr txBox="1"/>
          <p:nvPr/>
        </p:nvSpPr>
        <p:spPr>
          <a:xfrm>
            <a:off x="4066775" y="2345205"/>
            <a:ext cx="2171274" cy="430861"/>
          </a:xfrm>
          <a:prstGeom prst="rect">
            <a:avLst/>
          </a:prstGeom>
        </p:spPr>
        <p:txBody>
          <a:bodyPr vert="horz" wrap="none" lIns="91427" tIns="91427" rIns="91427" bIns="91427" rtlCol="0" anchor="t">
            <a:spAutoFit/>
          </a:bodyPr>
          <a:lstStyle/>
          <a:p>
            <a:pPr defTabSz="914225"/>
            <a:r>
              <a:rPr lang="es-ES" sz="1600" dirty="0" smtClean="0">
                <a:solidFill>
                  <a:srgbClr val="292929"/>
                </a:solidFill>
                <a:latin typeface="Segoe UI" pitchFamily="34" charset="0"/>
                <a:ea typeface="Segoe UI" pitchFamily="34" charset="0"/>
                <a:cs typeface="Segoe UI" pitchFamily="34" charset="0"/>
              </a:rPr>
              <a:t>Se abre OneNote App</a:t>
            </a:r>
            <a:endParaRPr lang="es-ES" sz="1600" dirty="0">
              <a:solidFill>
                <a:srgbClr val="292929"/>
              </a:solidFill>
              <a:latin typeface="Segoe UI" pitchFamily="34" charset="0"/>
              <a:ea typeface="Segoe UI" pitchFamily="34" charset="0"/>
              <a:cs typeface="Segoe UI" pitchFamily="34" charset="0"/>
            </a:endParaRPr>
          </a:p>
        </p:txBody>
      </p:sp>
      <p:sp>
        <p:nvSpPr>
          <p:cNvPr id="45" name="TextBox 44"/>
          <p:cNvSpPr txBox="1"/>
          <p:nvPr/>
        </p:nvSpPr>
        <p:spPr>
          <a:xfrm>
            <a:off x="8486467" y="2356228"/>
            <a:ext cx="2142420" cy="430861"/>
          </a:xfrm>
          <a:prstGeom prst="rect">
            <a:avLst/>
          </a:prstGeom>
        </p:spPr>
        <p:txBody>
          <a:bodyPr vert="horz" wrap="none" lIns="91427" tIns="91427" rIns="91427" bIns="91427" rtlCol="0" anchor="t">
            <a:spAutoFit/>
          </a:bodyPr>
          <a:lstStyle/>
          <a:p>
            <a:pPr defTabSz="914225"/>
            <a:r>
              <a:rPr lang="es-ES" sz="1600" dirty="0" smtClean="0">
                <a:solidFill>
                  <a:srgbClr val="292929"/>
                </a:solidFill>
                <a:latin typeface="Segoe UI" pitchFamily="34" charset="0"/>
                <a:ea typeface="Segoe UI" pitchFamily="34" charset="0"/>
                <a:cs typeface="Segoe UI" pitchFamily="34" charset="0"/>
              </a:rPr>
              <a:t>Se abre OneNote app</a:t>
            </a:r>
            <a:endParaRPr lang="es-ES" sz="1600" dirty="0">
              <a:solidFill>
                <a:srgbClr val="292929"/>
              </a:solidFill>
              <a:latin typeface="Segoe UI" pitchFamily="34" charset="0"/>
              <a:ea typeface="Segoe UI" pitchFamily="34" charset="0"/>
              <a:cs typeface="Segoe UI" pitchFamily="34" charset="0"/>
            </a:endParaRPr>
          </a:p>
        </p:txBody>
      </p:sp>
      <p:sp>
        <p:nvSpPr>
          <p:cNvPr id="5" name="Título 4"/>
          <p:cNvSpPr>
            <a:spLocks noGrp="1"/>
          </p:cNvSpPr>
          <p:nvPr>
            <p:ph type="title"/>
          </p:nvPr>
        </p:nvSpPr>
        <p:spPr>
          <a:xfrm>
            <a:off x="274640" y="258249"/>
            <a:ext cx="11079159" cy="1325563"/>
          </a:xfrm>
        </p:spPr>
        <p:txBody>
          <a:bodyPr/>
          <a:lstStyle/>
          <a:p>
            <a:r>
              <a:rPr lang="es-ES" dirty="0" smtClean="0"/>
              <a:t>Visualización de las notas de OneNote</a:t>
            </a:r>
            <a:endParaRPr lang="en-US" dirty="0"/>
          </a:p>
        </p:txBody>
      </p:sp>
    </p:spTree>
    <p:extLst>
      <p:ext uri="{BB962C8B-B14F-4D97-AF65-F5344CB8AC3E}">
        <p14:creationId xmlns:p14="http://schemas.microsoft.com/office/powerpoint/2010/main" val="2907977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610" y="184821"/>
            <a:ext cx="11586801" cy="1325563"/>
          </a:xfrm>
        </p:spPr>
        <p:txBody>
          <a:bodyPr>
            <a:normAutofit/>
          </a:bodyPr>
          <a:lstStyle/>
          <a:p>
            <a:r>
              <a:rPr lang="es-ES" sz="4000" dirty="0" smtClean="0"/>
              <a:t>Notas tradicionales vs. Integración con OneNote</a:t>
            </a:r>
            <a:endParaRPr lang="es-ES" sz="4000" dirty="0"/>
          </a:p>
        </p:txBody>
      </p:sp>
      <p:graphicFrame>
        <p:nvGraphicFramePr>
          <p:cNvPr id="5" name="Table 4"/>
          <p:cNvGraphicFramePr>
            <a:graphicFrameLocks noGrp="1"/>
          </p:cNvGraphicFramePr>
          <p:nvPr>
            <p:extLst>
              <p:ext uri="{D42A27DB-BD31-4B8C-83A1-F6EECF244321}">
                <p14:modId xmlns:p14="http://schemas.microsoft.com/office/powerpoint/2010/main" val="1456738562"/>
              </p:ext>
            </p:extLst>
          </p:nvPr>
        </p:nvGraphicFramePr>
        <p:xfrm>
          <a:off x="850005" y="1179908"/>
          <a:ext cx="9491404" cy="5561805"/>
        </p:xfrm>
        <a:graphic>
          <a:graphicData uri="http://schemas.openxmlformats.org/drawingml/2006/table">
            <a:tbl>
              <a:tblPr firstRow="1">
                <a:tableStyleId>{EB9631B5-78F2-41C9-869B-9F39066F8104}</a:tableStyleId>
              </a:tblPr>
              <a:tblGrid>
                <a:gridCol w="1004553">
                  <a:extLst>
                    <a:ext uri="{9D8B030D-6E8A-4147-A177-3AD203B41FA5}">
                      <a16:colId xmlns:a16="http://schemas.microsoft.com/office/drawing/2014/main" val="20000"/>
                    </a:ext>
                  </a:extLst>
                </a:gridCol>
                <a:gridCol w="3610115">
                  <a:extLst>
                    <a:ext uri="{9D8B030D-6E8A-4147-A177-3AD203B41FA5}">
                      <a16:colId xmlns:a16="http://schemas.microsoft.com/office/drawing/2014/main" val="20001"/>
                    </a:ext>
                  </a:extLst>
                </a:gridCol>
                <a:gridCol w="2096540">
                  <a:extLst>
                    <a:ext uri="{9D8B030D-6E8A-4147-A177-3AD203B41FA5}">
                      <a16:colId xmlns:a16="http://schemas.microsoft.com/office/drawing/2014/main" val="20002"/>
                    </a:ext>
                  </a:extLst>
                </a:gridCol>
                <a:gridCol w="2780196">
                  <a:extLst>
                    <a:ext uri="{9D8B030D-6E8A-4147-A177-3AD203B41FA5}">
                      <a16:colId xmlns:a16="http://schemas.microsoft.com/office/drawing/2014/main" val="20003"/>
                    </a:ext>
                  </a:extLst>
                </a:gridCol>
              </a:tblGrid>
              <a:tr h="370787">
                <a:tc>
                  <a:txBody>
                    <a:bodyPr/>
                    <a:lstStyle/>
                    <a:p>
                      <a:r>
                        <a:rPr lang="es-ES" sz="1800" noProof="0" dirty="0" smtClean="0"/>
                        <a:t>Ranking</a:t>
                      </a:r>
                      <a:endParaRPr lang="es-ES" sz="1800" noProof="0" dirty="0"/>
                    </a:p>
                  </a:txBody>
                  <a:tcPr marL="91427" marR="91427" marT="45713" marB="45713">
                    <a:solidFill>
                      <a:srgbClr val="0282E1"/>
                    </a:solidFill>
                  </a:tcPr>
                </a:tc>
                <a:tc>
                  <a:txBody>
                    <a:bodyPr/>
                    <a:lstStyle/>
                    <a:p>
                      <a:r>
                        <a:rPr lang="es-ES" sz="1800" noProof="0" dirty="0" smtClean="0"/>
                        <a:t>Funcionalidad</a:t>
                      </a:r>
                      <a:endParaRPr lang="es-ES" sz="1800" noProof="0" dirty="0"/>
                    </a:p>
                  </a:txBody>
                  <a:tcPr marL="91427" marR="91427" marT="45713" marB="45713">
                    <a:solidFill>
                      <a:srgbClr val="0282E1"/>
                    </a:solidFill>
                  </a:tcPr>
                </a:tc>
                <a:tc>
                  <a:txBody>
                    <a:bodyPr/>
                    <a:lstStyle/>
                    <a:p>
                      <a:r>
                        <a:rPr lang="es-ES" sz="1800" noProof="0" dirty="0" smtClean="0"/>
                        <a:t>Notas</a:t>
                      </a:r>
                      <a:r>
                        <a:rPr lang="es-ES" sz="1800" baseline="0" noProof="0" dirty="0" smtClean="0"/>
                        <a:t> en CRM</a:t>
                      </a:r>
                      <a:endParaRPr lang="es-ES" sz="1800" noProof="0" dirty="0"/>
                    </a:p>
                  </a:txBody>
                  <a:tcPr marL="91427" marR="91427" marT="45713" marB="45713">
                    <a:solidFill>
                      <a:srgbClr val="0282E1"/>
                    </a:solidFill>
                  </a:tcPr>
                </a:tc>
                <a:tc>
                  <a:txBody>
                    <a:bodyPr/>
                    <a:lstStyle/>
                    <a:p>
                      <a:r>
                        <a:rPr lang="es-ES" sz="1800" noProof="0" dirty="0" smtClean="0"/>
                        <a:t>OneNote</a:t>
                      </a:r>
                      <a:endParaRPr lang="es-ES" sz="1800" noProof="0" dirty="0"/>
                    </a:p>
                  </a:txBody>
                  <a:tcPr marL="91427" marR="91427" marT="45713" marB="45713">
                    <a:solidFill>
                      <a:srgbClr val="0282E1"/>
                    </a:solidFill>
                  </a:tcPr>
                </a:tc>
                <a:extLst>
                  <a:ext uri="{0D108BD9-81ED-4DB2-BD59-A6C34878D82A}">
                    <a16:rowId xmlns:a16="http://schemas.microsoft.com/office/drawing/2014/main" val="10000"/>
                  </a:ext>
                </a:extLst>
              </a:tr>
              <a:tr h="370787">
                <a:tc>
                  <a:txBody>
                    <a:bodyPr/>
                    <a:lstStyle/>
                    <a:p>
                      <a:r>
                        <a:rPr lang="en-US" sz="1800" dirty="0" smtClean="0"/>
                        <a:t>0</a:t>
                      </a:r>
                      <a:endParaRPr lang="en-US" sz="1800" dirty="0"/>
                    </a:p>
                  </a:txBody>
                  <a:tcPr marL="91427" marR="91427" marT="45713" marB="45713"/>
                </a:tc>
                <a:tc>
                  <a:txBody>
                    <a:bodyPr/>
                    <a:lstStyle/>
                    <a:p>
                      <a:r>
                        <a:rPr lang="es-ES" sz="1800" noProof="0" dirty="0" smtClean="0"/>
                        <a:t>Guardar texto plano</a:t>
                      </a:r>
                      <a:endParaRPr lang="es-ES" sz="1800" noProof="0" dirty="0"/>
                    </a:p>
                  </a:txBody>
                  <a:tcPr marL="91427" marR="91427" marT="45713" marB="45713"/>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kern="1200" dirty="0" smtClean="0">
                          <a:effectLst/>
                        </a:rPr>
                        <a:t>✓</a:t>
                      </a:r>
                      <a:endParaRPr lang="en-US" sz="1800" dirty="0" smtClean="0"/>
                    </a:p>
                  </a:txBody>
                  <a:tcPr marL="91427" marR="91427" marT="45713" marB="45713">
                    <a:solidFill>
                      <a:schemeClr val="accent6"/>
                    </a:solidFill>
                  </a:tcPr>
                </a:tc>
                <a:tc>
                  <a:txBody>
                    <a:bodyPr/>
                    <a:lstStyle/>
                    <a:p>
                      <a:r>
                        <a:rPr lang="en-US" sz="1800" kern="1200" dirty="0" smtClean="0">
                          <a:effectLst/>
                        </a:rPr>
                        <a:t>✓</a:t>
                      </a:r>
                      <a:endParaRPr lang="en-US" sz="1800" dirty="0"/>
                    </a:p>
                  </a:txBody>
                  <a:tcPr marL="91427" marR="91427" marT="45713" marB="45713">
                    <a:solidFill>
                      <a:schemeClr val="accent6"/>
                    </a:solidFill>
                  </a:tcPr>
                </a:tc>
                <a:extLst>
                  <a:ext uri="{0D108BD9-81ED-4DB2-BD59-A6C34878D82A}">
                    <a16:rowId xmlns:a16="http://schemas.microsoft.com/office/drawing/2014/main" val="10001"/>
                  </a:ext>
                </a:extLst>
              </a:tr>
              <a:tr h="370787">
                <a:tc>
                  <a:txBody>
                    <a:bodyPr/>
                    <a:lstStyle/>
                    <a:p>
                      <a:r>
                        <a:rPr lang="en-US" sz="1800" dirty="0" smtClean="0"/>
                        <a:t>0</a:t>
                      </a:r>
                      <a:endParaRPr lang="en-US" sz="1800" dirty="0"/>
                    </a:p>
                  </a:txBody>
                  <a:tcPr marL="91427" marR="91427" marT="45713" marB="45713"/>
                </a:tc>
                <a:tc>
                  <a:txBody>
                    <a:bodyPr/>
                    <a:lstStyle/>
                    <a:p>
                      <a:r>
                        <a:rPr lang="es-ES" sz="1800" noProof="0" dirty="0" smtClean="0"/>
                        <a:t>Adjuntar ficheros</a:t>
                      </a:r>
                      <a:endParaRPr lang="es-ES" sz="1800" noProof="0" dirty="0"/>
                    </a:p>
                  </a:txBody>
                  <a:tcPr marL="91427" marR="91427" marT="45713" marB="45713"/>
                </a:tc>
                <a:tc>
                  <a:txBody>
                    <a:bodyPr/>
                    <a:lstStyle/>
                    <a:p>
                      <a:r>
                        <a:rPr lang="en-US" sz="1800" kern="1200" dirty="0" smtClean="0">
                          <a:effectLst/>
                        </a:rPr>
                        <a:t>✓</a:t>
                      </a:r>
                      <a:endParaRPr lang="en-US" sz="1800" dirty="0"/>
                    </a:p>
                  </a:txBody>
                  <a:tcPr marL="91427" marR="91427" marT="45713" marB="45713">
                    <a:solidFill>
                      <a:schemeClr val="accent6"/>
                    </a:solidFill>
                  </a:tcPr>
                </a:tc>
                <a:tc>
                  <a:txBody>
                    <a:bodyPr/>
                    <a:lstStyle/>
                    <a:p>
                      <a:r>
                        <a:rPr lang="en-US" sz="1800" kern="1200" dirty="0" smtClean="0">
                          <a:effectLst/>
                        </a:rPr>
                        <a:t>✓</a:t>
                      </a:r>
                      <a:endParaRPr lang="en-US" sz="1800" dirty="0"/>
                    </a:p>
                  </a:txBody>
                  <a:tcPr marL="91427" marR="91427" marT="45713" marB="45713">
                    <a:solidFill>
                      <a:schemeClr val="accent6"/>
                    </a:solidFill>
                  </a:tcPr>
                </a:tc>
                <a:extLst>
                  <a:ext uri="{0D108BD9-81ED-4DB2-BD59-A6C34878D82A}">
                    <a16:rowId xmlns:a16="http://schemas.microsoft.com/office/drawing/2014/main" val="10002"/>
                  </a:ext>
                </a:extLst>
              </a:tr>
              <a:tr h="370787">
                <a:tc>
                  <a:txBody>
                    <a:bodyPr/>
                    <a:lstStyle/>
                    <a:p>
                      <a:r>
                        <a:rPr lang="en-US" sz="1800" dirty="0" smtClean="0"/>
                        <a:t>0</a:t>
                      </a:r>
                      <a:endParaRPr lang="en-US" sz="1800" dirty="0"/>
                    </a:p>
                  </a:txBody>
                  <a:tcPr marL="91427" marR="91427" marT="45713" marB="45713"/>
                </a:tc>
                <a:tc>
                  <a:txBody>
                    <a:bodyPr/>
                    <a:lstStyle/>
                    <a:p>
                      <a:r>
                        <a:rPr lang="es-ES" sz="1800" noProof="0" dirty="0" smtClean="0"/>
                        <a:t>Tomar fotos</a:t>
                      </a:r>
                      <a:endParaRPr lang="es-ES" sz="1800" noProof="0" dirty="0"/>
                    </a:p>
                  </a:txBody>
                  <a:tcPr marL="91427" marR="91427" marT="45713" marB="45713"/>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kern="1200" dirty="0" smtClean="0">
                          <a:effectLst/>
                        </a:rPr>
                        <a:t>×</a:t>
                      </a:r>
                      <a:endParaRPr lang="en-US" sz="1800" dirty="0" smtClean="0"/>
                    </a:p>
                  </a:txBody>
                  <a:tcPr marL="91427" marR="91427" marT="45713" marB="45713">
                    <a:solidFill>
                      <a:schemeClr val="accent2">
                        <a:lumMod val="60000"/>
                        <a:lumOff val="40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kern="1200" dirty="0" smtClean="0">
                          <a:effectLst/>
                        </a:rPr>
                        <a:t>✓</a:t>
                      </a:r>
                      <a:endParaRPr lang="en-US" sz="1800" dirty="0" smtClean="0"/>
                    </a:p>
                  </a:txBody>
                  <a:tcPr marL="91427" marR="91427" marT="45713" marB="45713">
                    <a:solidFill>
                      <a:schemeClr val="accent6"/>
                    </a:solidFill>
                  </a:tcPr>
                </a:tc>
                <a:extLst>
                  <a:ext uri="{0D108BD9-81ED-4DB2-BD59-A6C34878D82A}">
                    <a16:rowId xmlns:a16="http://schemas.microsoft.com/office/drawing/2014/main" val="10003"/>
                  </a:ext>
                </a:extLst>
              </a:tr>
              <a:tr h="370787">
                <a:tc>
                  <a:txBody>
                    <a:bodyPr/>
                    <a:lstStyle/>
                    <a:p>
                      <a:r>
                        <a:rPr lang="en-US" sz="1800" dirty="0" smtClean="0"/>
                        <a:t>0</a:t>
                      </a:r>
                      <a:endParaRPr lang="en-US" sz="1800" dirty="0"/>
                    </a:p>
                  </a:txBody>
                  <a:tcPr marL="91427" marR="91427" marT="45713" marB="45713"/>
                </a:tc>
                <a:tc>
                  <a:txBody>
                    <a:bodyPr/>
                    <a:lstStyle/>
                    <a:p>
                      <a:r>
                        <a:rPr lang="es-ES" sz="1800" noProof="0" dirty="0" smtClean="0"/>
                        <a:t>Guardar</a:t>
                      </a:r>
                      <a:r>
                        <a:rPr lang="es-ES" sz="1800" baseline="0" noProof="0" dirty="0" smtClean="0"/>
                        <a:t> notas de voz</a:t>
                      </a:r>
                      <a:endParaRPr lang="es-ES" sz="1800" noProof="0" dirty="0"/>
                    </a:p>
                  </a:txBody>
                  <a:tcPr marL="91427" marR="91427" marT="45713" marB="45713"/>
                </a:tc>
                <a:tc>
                  <a:txBody>
                    <a:bodyPr/>
                    <a:lstStyle/>
                    <a:p>
                      <a:r>
                        <a:rPr lang="en-US" sz="1800" kern="1200" dirty="0" smtClean="0">
                          <a:effectLst/>
                        </a:rPr>
                        <a:t>×</a:t>
                      </a:r>
                      <a:endParaRPr lang="en-US" sz="1800" dirty="0"/>
                    </a:p>
                  </a:txBody>
                  <a:tcPr marL="91427" marR="91427" marT="45713" marB="45713">
                    <a:solidFill>
                      <a:schemeClr val="accent2">
                        <a:lumMod val="60000"/>
                        <a:lumOff val="40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kern="1200" dirty="0" smtClean="0">
                          <a:effectLst/>
                        </a:rPr>
                        <a:t>✓</a:t>
                      </a:r>
                      <a:endParaRPr lang="en-US" sz="1800" dirty="0" smtClean="0"/>
                    </a:p>
                  </a:txBody>
                  <a:tcPr marL="91427" marR="91427" marT="45713" marB="45713">
                    <a:solidFill>
                      <a:schemeClr val="accent6"/>
                    </a:solidFill>
                  </a:tcPr>
                </a:tc>
                <a:extLst>
                  <a:ext uri="{0D108BD9-81ED-4DB2-BD59-A6C34878D82A}">
                    <a16:rowId xmlns:a16="http://schemas.microsoft.com/office/drawing/2014/main" val="10004"/>
                  </a:ext>
                </a:extLst>
              </a:tr>
              <a:tr h="370787">
                <a:tc>
                  <a:txBody>
                    <a:bodyPr/>
                    <a:lstStyle/>
                    <a:p>
                      <a:r>
                        <a:rPr lang="en-US" sz="1800" dirty="0" smtClean="0"/>
                        <a:t>0</a:t>
                      </a:r>
                      <a:endParaRPr lang="en-US" sz="1800" dirty="0"/>
                    </a:p>
                  </a:txBody>
                  <a:tcPr marL="91427" marR="91427" marT="45713" marB="45713"/>
                </a:tc>
                <a:tc>
                  <a:txBody>
                    <a:bodyPr/>
                    <a:lstStyle/>
                    <a:p>
                      <a:r>
                        <a:rPr lang="es-ES" sz="1800" noProof="0" dirty="0" smtClean="0"/>
                        <a:t>Manejar</a:t>
                      </a:r>
                      <a:r>
                        <a:rPr lang="es-ES" sz="1800" baseline="0" noProof="0" dirty="0" smtClean="0"/>
                        <a:t> </a:t>
                      </a:r>
                      <a:r>
                        <a:rPr lang="es-ES" sz="1800" noProof="0" dirty="0" smtClean="0"/>
                        <a:t>to-dos</a:t>
                      </a:r>
                      <a:endParaRPr lang="es-ES" sz="1800" noProof="0" dirty="0"/>
                    </a:p>
                  </a:txBody>
                  <a:tcPr marL="91427" marR="91427" marT="45713" marB="45713"/>
                </a:tc>
                <a:tc>
                  <a:txBody>
                    <a:bodyPr/>
                    <a:lstStyle/>
                    <a:p>
                      <a:r>
                        <a:rPr lang="en-US" sz="1800" kern="1200" dirty="0" smtClean="0">
                          <a:effectLst/>
                        </a:rPr>
                        <a:t>×</a:t>
                      </a:r>
                      <a:endParaRPr lang="en-US" sz="1800" dirty="0"/>
                    </a:p>
                  </a:txBody>
                  <a:tcPr marL="91427" marR="91427" marT="45713" marB="45713">
                    <a:solidFill>
                      <a:schemeClr val="accent2">
                        <a:lumMod val="60000"/>
                        <a:lumOff val="40000"/>
                      </a:schemeClr>
                    </a:solidFill>
                  </a:tcPr>
                </a:tc>
                <a:tc>
                  <a:txBody>
                    <a:bodyPr/>
                    <a:lstStyle/>
                    <a:p>
                      <a:r>
                        <a:rPr lang="en-US" sz="1800" kern="1200" dirty="0" smtClean="0">
                          <a:effectLst/>
                        </a:rPr>
                        <a:t>✓</a:t>
                      </a:r>
                      <a:endParaRPr lang="en-US" sz="1800" dirty="0"/>
                    </a:p>
                  </a:txBody>
                  <a:tcPr marL="91427" marR="91427" marT="45713" marB="45713">
                    <a:solidFill>
                      <a:schemeClr val="accent6"/>
                    </a:solidFill>
                  </a:tcPr>
                </a:tc>
                <a:extLst>
                  <a:ext uri="{0D108BD9-81ED-4DB2-BD59-A6C34878D82A}">
                    <a16:rowId xmlns:a16="http://schemas.microsoft.com/office/drawing/2014/main" val="10005"/>
                  </a:ext>
                </a:extLst>
              </a:tr>
              <a:tr h="370787">
                <a:tc>
                  <a:txBody>
                    <a:bodyPr/>
                    <a:lstStyle/>
                    <a:p>
                      <a:r>
                        <a:rPr lang="en-US" sz="1800" dirty="0" smtClean="0"/>
                        <a:t>0</a:t>
                      </a:r>
                      <a:endParaRPr lang="en-US" sz="1800" dirty="0"/>
                    </a:p>
                  </a:txBody>
                  <a:tcPr marL="91427" marR="91427" marT="45713" marB="45713"/>
                </a:tc>
                <a:tc>
                  <a:txBody>
                    <a:bodyPr/>
                    <a:lstStyle/>
                    <a:p>
                      <a:r>
                        <a:rPr lang="es-ES" sz="1800" noProof="0" dirty="0" smtClean="0"/>
                        <a:t>Conservar estilos HTML y </a:t>
                      </a:r>
                      <a:r>
                        <a:rPr lang="es-ES" sz="1800" noProof="0" dirty="0" err="1" smtClean="0"/>
                        <a:t>hyperlinks</a:t>
                      </a:r>
                      <a:endParaRPr lang="es-ES" sz="1800" noProof="0" dirty="0"/>
                    </a:p>
                  </a:txBody>
                  <a:tcPr marL="91427" marR="91427" marT="45713" marB="45713"/>
                </a:tc>
                <a:tc>
                  <a:txBody>
                    <a:bodyPr/>
                    <a:lstStyle/>
                    <a:p>
                      <a:r>
                        <a:rPr lang="en-US" sz="1800" kern="1200" dirty="0" smtClean="0">
                          <a:effectLst/>
                        </a:rPr>
                        <a:t>×</a:t>
                      </a:r>
                      <a:endParaRPr lang="en-US" sz="1800" dirty="0"/>
                    </a:p>
                  </a:txBody>
                  <a:tcPr marL="91427" marR="91427" marT="45713" marB="45713">
                    <a:solidFill>
                      <a:schemeClr val="accent2">
                        <a:lumMod val="60000"/>
                        <a:lumOff val="40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kern="1200" dirty="0" smtClean="0">
                          <a:effectLst/>
                        </a:rPr>
                        <a:t>✓</a:t>
                      </a:r>
                      <a:endParaRPr lang="en-US" sz="1800" dirty="0" smtClean="0"/>
                    </a:p>
                  </a:txBody>
                  <a:tcPr marL="91427" marR="91427" marT="45713" marB="45713">
                    <a:solidFill>
                      <a:schemeClr val="accent6"/>
                    </a:solidFill>
                  </a:tcPr>
                </a:tc>
                <a:extLst>
                  <a:ext uri="{0D108BD9-81ED-4DB2-BD59-A6C34878D82A}">
                    <a16:rowId xmlns:a16="http://schemas.microsoft.com/office/drawing/2014/main" val="10006"/>
                  </a:ext>
                </a:extLst>
              </a:tr>
              <a:tr h="370787">
                <a:tc>
                  <a:txBody>
                    <a:bodyPr/>
                    <a:lstStyle/>
                    <a:p>
                      <a:r>
                        <a:rPr lang="en-US" sz="1800" dirty="0" smtClean="0"/>
                        <a:t>1</a:t>
                      </a:r>
                      <a:endParaRPr lang="en-US" sz="1800" dirty="0"/>
                    </a:p>
                  </a:txBody>
                  <a:tcPr marL="91427" marR="91427" marT="45713" marB="45713"/>
                </a:tc>
                <a:tc>
                  <a:txBody>
                    <a:bodyPr/>
                    <a:lstStyle/>
                    <a:p>
                      <a:r>
                        <a:rPr lang="es-ES" sz="1800" noProof="0" dirty="0" smtClean="0"/>
                        <a:t>Escritura a mano</a:t>
                      </a:r>
                      <a:r>
                        <a:rPr lang="es-ES" sz="1800" baseline="0" noProof="0" dirty="0" smtClean="0"/>
                        <a:t> y dibujos</a:t>
                      </a:r>
                      <a:endParaRPr lang="es-ES" sz="1800" noProof="0" dirty="0"/>
                    </a:p>
                  </a:txBody>
                  <a:tcPr marL="91427" marR="91427" marT="45713" marB="45713"/>
                </a:tc>
                <a:tc>
                  <a:txBody>
                    <a:bodyPr/>
                    <a:lstStyle/>
                    <a:p>
                      <a:r>
                        <a:rPr lang="en-US" sz="1800" kern="1200" dirty="0" smtClean="0">
                          <a:effectLst/>
                        </a:rPr>
                        <a:t>×</a:t>
                      </a:r>
                      <a:endParaRPr lang="en-US" sz="1800" dirty="0"/>
                    </a:p>
                  </a:txBody>
                  <a:tcPr marL="91427" marR="91427" marT="45713" marB="45713">
                    <a:solidFill>
                      <a:schemeClr val="accent2">
                        <a:lumMod val="60000"/>
                        <a:lumOff val="40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kern="1200" dirty="0" smtClean="0">
                          <a:effectLst/>
                        </a:rPr>
                        <a:t>✓</a:t>
                      </a:r>
                      <a:endParaRPr lang="en-US" sz="1800" dirty="0" smtClean="0"/>
                    </a:p>
                  </a:txBody>
                  <a:tcPr marL="91427" marR="91427" marT="45713" marB="45713">
                    <a:solidFill>
                      <a:schemeClr val="accent6"/>
                    </a:solidFill>
                  </a:tcPr>
                </a:tc>
                <a:extLst>
                  <a:ext uri="{0D108BD9-81ED-4DB2-BD59-A6C34878D82A}">
                    <a16:rowId xmlns:a16="http://schemas.microsoft.com/office/drawing/2014/main" val="10007"/>
                  </a:ext>
                </a:extLst>
              </a:tr>
              <a:tr h="370787">
                <a:tc>
                  <a:txBody>
                    <a:bodyPr/>
                    <a:lstStyle/>
                    <a:p>
                      <a:r>
                        <a:rPr lang="en-US" sz="1800" dirty="0" smtClean="0"/>
                        <a:t>1</a:t>
                      </a:r>
                      <a:endParaRPr lang="en-US" sz="1800" dirty="0"/>
                    </a:p>
                  </a:txBody>
                  <a:tcPr marL="91427" marR="91427" marT="45713" marB="45713"/>
                </a:tc>
                <a:tc>
                  <a:txBody>
                    <a:bodyPr/>
                    <a:lstStyle/>
                    <a:p>
                      <a:r>
                        <a:rPr lang="es-ES" sz="1800" noProof="0" dirty="0" smtClean="0"/>
                        <a:t>Colaboración en tiempo real</a:t>
                      </a:r>
                      <a:endParaRPr lang="es-ES" sz="1800" noProof="0" dirty="0"/>
                    </a:p>
                  </a:txBody>
                  <a:tcPr marL="91427" marR="91427" marT="45713" marB="45713"/>
                </a:tc>
                <a:tc>
                  <a:txBody>
                    <a:bodyPr/>
                    <a:lstStyle/>
                    <a:p>
                      <a:r>
                        <a:rPr lang="en-US" sz="1800" kern="1200" dirty="0" smtClean="0">
                          <a:effectLst/>
                        </a:rPr>
                        <a:t>×</a:t>
                      </a:r>
                      <a:endParaRPr lang="en-US" sz="1800" dirty="0"/>
                    </a:p>
                  </a:txBody>
                  <a:tcPr marL="91427" marR="91427" marT="45713" marB="45713">
                    <a:solidFill>
                      <a:schemeClr val="accent2">
                        <a:lumMod val="60000"/>
                        <a:lumOff val="40000"/>
                      </a:schemeClr>
                    </a:solidFill>
                  </a:tcPr>
                </a:tc>
                <a:tc>
                  <a:txBody>
                    <a:bodyPr/>
                    <a:lstStyle/>
                    <a:p>
                      <a:r>
                        <a:rPr lang="en-US" sz="1800" kern="1200" dirty="0" smtClean="0">
                          <a:effectLst/>
                        </a:rPr>
                        <a:t>✓</a:t>
                      </a:r>
                      <a:endParaRPr lang="en-US" sz="1800" dirty="0"/>
                    </a:p>
                  </a:txBody>
                  <a:tcPr marL="91427" marR="91427" marT="45713" marB="45713">
                    <a:solidFill>
                      <a:schemeClr val="accent6"/>
                    </a:solidFill>
                  </a:tcPr>
                </a:tc>
                <a:extLst>
                  <a:ext uri="{0D108BD9-81ED-4DB2-BD59-A6C34878D82A}">
                    <a16:rowId xmlns:a16="http://schemas.microsoft.com/office/drawing/2014/main" val="10008"/>
                  </a:ext>
                </a:extLst>
              </a:tr>
              <a:tr h="370787">
                <a:tc>
                  <a:txBody>
                    <a:bodyPr/>
                    <a:lstStyle/>
                    <a:p>
                      <a:r>
                        <a:rPr lang="en-US" sz="1800" dirty="0" smtClean="0"/>
                        <a:t>1</a:t>
                      </a:r>
                      <a:endParaRPr lang="en-US" sz="1800" dirty="0"/>
                    </a:p>
                  </a:txBody>
                  <a:tcPr marL="91427" marR="91427" marT="45713" marB="45713"/>
                </a:tc>
                <a:tc>
                  <a:txBody>
                    <a:bodyPr/>
                    <a:lstStyle/>
                    <a:p>
                      <a:r>
                        <a:rPr lang="es-ES" sz="1800" noProof="0" dirty="0" smtClean="0"/>
                        <a:t>Incluir imágenes y recortes</a:t>
                      </a:r>
                      <a:endParaRPr lang="es-ES" sz="1800" noProof="0" dirty="0"/>
                    </a:p>
                  </a:txBody>
                  <a:tcPr marL="91427" marR="91427" marT="45713" marB="45713"/>
                </a:tc>
                <a:tc>
                  <a:txBody>
                    <a:bodyPr/>
                    <a:lstStyle/>
                    <a:p>
                      <a:r>
                        <a:rPr lang="en-US" sz="1800" kern="1200" dirty="0" smtClean="0">
                          <a:effectLst/>
                        </a:rPr>
                        <a:t>×</a:t>
                      </a:r>
                      <a:endParaRPr lang="en-US" sz="1800" dirty="0"/>
                    </a:p>
                  </a:txBody>
                  <a:tcPr marL="91427" marR="91427" marT="45713" marB="45713">
                    <a:solidFill>
                      <a:schemeClr val="accent2">
                        <a:lumMod val="60000"/>
                        <a:lumOff val="40000"/>
                      </a:schemeClr>
                    </a:solidFill>
                  </a:tcPr>
                </a:tc>
                <a:tc>
                  <a:txBody>
                    <a:bodyPr/>
                    <a:lstStyle/>
                    <a:p>
                      <a:r>
                        <a:rPr lang="en-US" sz="1800" kern="1200" dirty="0" smtClean="0">
                          <a:effectLst/>
                        </a:rPr>
                        <a:t>✓</a:t>
                      </a:r>
                      <a:endParaRPr lang="en-US" sz="1800" dirty="0"/>
                    </a:p>
                  </a:txBody>
                  <a:tcPr marL="91427" marR="91427" marT="45713" marB="45713">
                    <a:solidFill>
                      <a:schemeClr val="accent6"/>
                    </a:solidFill>
                  </a:tcPr>
                </a:tc>
                <a:extLst>
                  <a:ext uri="{0D108BD9-81ED-4DB2-BD59-A6C34878D82A}">
                    <a16:rowId xmlns:a16="http://schemas.microsoft.com/office/drawing/2014/main" val="10009"/>
                  </a:ext>
                </a:extLst>
              </a:tr>
              <a:tr h="370787">
                <a:tc>
                  <a:txBody>
                    <a:bodyPr/>
                    <a:lstStyle/>
                    <a:p>
                      <a:r>
                        <a:rPr lang="en-US" sz="1800" dirty="0" smtClean="0"/>
                        <a:t>2</a:t>
                      </a:r>
                      <a:endParaRPr lang="en-US" sz="1800" dirty="0"/>
                    </a:p>
                  </a:txBody>
                  <a:tcPr marL="91427" marR="91427" marT="45713" marB="45713"/>
                </a:tc>
                <a:tc>
                  <a:txBody>
                    <a:bodyPr/>
                    <a:lstStyle/>
                    <a:p>
                      <a:r>
                        <a:rPr lang="es-ES" sz="1800" noProof="0" dirty="0" smtClean="0"/>
                        <a:t>Incluir</a:t>
                      </a:r>
                      <a:r>
                        <a:rPr lang="es-ES" sz="1800" baseline="0" noProof="0" dirty="0" smtClean="0"/>
                        <a:t> Documentos </a:t>
                      </a:r>
                      <a:r>
                        <a:rPr lang="es-ES" sz="1800" noProof="0" dirty="0" smtClean="0"/>
                        <a:t>Excel</a:t>
                      </a:r>
                      <a:endParaRPr lang="es-ES" sz="1800" noProof="0" dirty="0"/>
                    </a:p>
                  </a:txBody>
                  <a:tcPr marL="91427" marR="91427" marT="45713" marB="45713"/>
                </a:tc>
                <a:tc>
                  <a:txBody>
                    <a:bodyPr/>
                    <a:lstStyle/>
                    <a:p>
                      <a:r>
                        <a:rPr lang="en-US" sz="1800" kern="1200" dirty="0" smtClean="0">
                          <a:effectLst/>
                        </a:rPr>
                        <a:t>×</a:t>
                      </a:r>
                      <a:endParaRPr lang="en-US" sz="1800" dirty="0"/>
                    </a:p>
                  </a:txBody>
                  <a:tcPr marL="91427" marR="91427" marT="45713" marB="45713">
                    <a:solidFill>
                      <a:schemeClr val="accent2">
                        <a:lumMod val="60000"/>
                        <a:lumOff val="40000"/>
                      </a:schemeClr>
                    </a:solidFill>
                  </a:tcPr>
                </a:tc>
                <a:tc>
                  <a:txBody>
                    <a:bodyPr/>
                    <a:lstStyle/>
                    <a:p>
                      <a:r>
                        <a:rPr lang="en-US" sz="1800" kern="1200" dirty="0" smtClean="0">
                          <a:effectLst/>
                        </a:rPr>
                        <a:t>✓</a:t>
                      </a:r>
                      <a:endParaRPr lang="en-US" sz="1800" dirty="0"/>
                    </a:p>
                  </a:txBody>
                  <a:tcPr marL="91427" marR="91427" marT="45713" marB="45713">
                    <a:solidFill>
                      <a:schemeClr val="accent6"/>
                    </a:solidFill>
                  </a:tcPr>
                </a:tc>
                <a:extLst>
                  <a:ext uri="{0D108BD9-81ED-4DB2-BD59-A6C34878D82A}">
                    <a16:rowId xmlns:a16="http://schemas.microsoft.com/office/drawing/2014/main" val="10010"/>
                  </a:ext>
                </a:extLst>
              </a:tr>
              <a:tr h="370787">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dirty="0" smtClean="0"/>
                        <a:t>2</a:t>
                      </a:r>
                    </a:p>
                  </a:txBody>
                  <a:tcPr marL="91427" marR="91427" marT="45713" marB="45713"/>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s-ES" sz="1800" noProof="0" dirty="0" smtClean="0"/>
                        <a:t>Mejorar imágenes</a:t>
                      </a:r>
                      <a:r>
                        <a:rPr lang="es-ES" sz="1800" baseline="0" noProof="0" dirty="0" smtClean="0"/>
                        <a:t> de pizarra</a:t>
                      </a:r>
                      <a:endParaRPr lang="es-ES" sz="1800" noProof="0" dirty="0" smtClean="0"/>
                    </a:p>
                  </a:txBody>
                  <a:tcPr marL="91427" marR="91427" marT="45713" marB="45713"/>
                </a:tc>
                <a:tc>
                  <a:txBody>
                    <a:bodyPr/>
                    <a:lstStyle/>
                    <a:p>
                      <a:r>
                        <a:rPr lang="en-US" sz="1800" kern="1200" dirty="0" smtClean="0">
                          <a:effectLst/>
                        </a:rPr>
                        <a:t>×</a:t>
                      </a:r>
                      <a:endParaRPr lang="en-US" sz="1800" dirty="0"/>
                    </a:p>
                  </a:txBody>
                  <a:tcPr marL="91427" marR="91427" marT="45713" marB="45713">
                    <a:solidFill>
                      <a:schemeClr val="accent2">
                        <a:lumMod val="60000"/>
                        <a:lumOff val="40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kern="1200" dirty="0" smtClean="0">
                          <a:effectLst/>
                        </a:rPr>
                        <a:t>✓ (Office Lens)</a:t>
                      </a:r>
                      <a:endParaRPr lang="en-US" sz="1800" dirty="0" smtClean="0"/>
                    </a:p>
                  </a:txBody>
                  <a:tcPr marL="91427" marR="91427" marT="45713" marB="45713">
                    <a:solidFill>
                      <a:schemeClr val="accent6"/>
                    </a:solidFill>
                  </a:tcPr>
                </a:tc>
                <a:extLst>
                  <a:ext uri="{0D108BD9-81ED-4DB2-BD59-A6C34878D82A}">
                    <a16:rowId xmlns:a16="http://schemas.microsoft.com/office/drawing/2014/main" val="10011"/>
                  </a:ext>
                </a:extLst>
              </a:tr>
              <a:tr h="370787">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dirty="0" smtClean="0"/>
                        <a:t>2</a:t>
                      </a:r>
                    </a:p>
                  </a:txBody>
                  <a:tcPr marL="91427" marR="91427" marT="45713" marB="45713"/>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s-ES" sz="1800" noProof="0" dirty="0" smtClean="0"/>
                        <a:t>Convertir</a:t>
                      </a:r>
                      <a:r>
                        <a:rPr lang="es-ES" sz="1800" baseline="0" noProof="0" dirty="0" smtClean="0"/>
                        <a:t> tarjetas</a:t>
                      </a:r>
                      <a:endParaRPr lang="es-ES" sz="1800" noProof="0" dirty="0" smtClean="0"/>
                    </a:p>
                  </a:txBody>
                  <a:tcPr marL="91427" marR="91427" marT="45713" marB="45713"/>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kern="1200" dirty="0" smtClean="0">
                          <a:effectLst/>
                        </a:rPr>
                        <a:t>×</a:t>
                      </a:r>
                      <a:endParaRPr lang="en-US" sz="1800" dirty="0" smtClean="0"/>
                    </a:p>
                  </a:txBody>
                  <a:tcPr marL="91427" marR="91427" marT="45713" marB="45713">
                    <a:solidFill>
                      <a:schemeClr val="accent2">
                        <a:lumMod val="60000"/>
                        <a:lumOff val="40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kern="1200" dirty="0" smtClean="0">
                          <a:effectLst/>
                        </a:rPr>
                        <a:t>✓ (Office Lens)</a:t>
                      </a:r>
                      <a:endParaRPr lang="en-US" sz="1800" dirty="0" smtClean="0"/>
                    </a:p>
                  </a:txBody>
                  <a:tcPr marL="91427" marR="91427" marT="45713" marB="45713">
                    <a:solidFill>
                      <a:schemeClr val="accent6"/>
                    </a:solidFill>
                  </a:tcPr>
                </a:tc>
                <a:extLst>
                  <a:ext uri="{0D108BD9-81ED-4DB2-BD59-A6C34878D82A}">
                    <a16:rowId xmlns:a16="http://schemas.microsoft.com/office/drawing/2014/main" val="10012"/>
                  </a:ext>
                </a:extLst>
              </a:tr>
              <a:tr h="370787">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dirty="0" smtClean="0"/>
                        <a:t>3</a:t>
                      </a:r>
                    </a:p>
                  </a:txBody>
                  <a:tcPr marL="91427" marR="91427" marT="45713" marB="45713"/>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s-ES" sz="1800" noProof="0" dirty="0" smtClean="0"/>
                        <a:t>Enviar </a:t>
                      </a:r>
                      <a:r>
                        <a:rPr lang="es-ES" sz="1800" noProof="0" dirty="0" err="1" smtClean="0"/>
                        <a:t>feeds</a:t>
                      </a:r>
                      <a:r>
                        <a:rPr lang="es-ES" sz="1800" noProof="0" dirty="0" smtClean="0"/>
                        <a:t> a OneNote</a:t>
                      </a:r>
                    </a:p>
                  </a:txBody>
                  <a:tcPr marL="91427" marR="91427" marT="45713" marB="45713"/>
                </a:tc>
                <a:tc>
                  <a:txBody>
                    <a:bodyPr/>
                    <a:lstStyle/>
                    <a:p>
                      <a:r>
                        <a:rPr lang="en-US" sz="1800" kern="1200" dirty="0" smtClean="0">
                          <a:effectLst/>
                        </a:rPr>
                        <a:t>×</a:t>
                      </a:r>
                      <a:endParaRPr lang="en-US" sz="1800" dirty="0"/>
                    </a:p>
                  </a:txBody>
                  <a:tcPr marL="91427" marR="91427" marT="45713" marB="45713">
                    <a:solidFill>
                      <a:schemeClr val="accent2">
                        <a:lumMod val="60000"/>
                        <a:lumOff val="40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kern="1200" dirty="0" smtClean="0">
                          <a:effectLst/>
                        </a:rPr>
                        <a:t>✓ (IFTTT, </a:t>
                      </a:r>
                      <a:r>
                        <a:rPr lang="en-US" sz="1800" kern="1200" dirty="0" err="1" smtClean="0">
                          <a:effectLst/>
                        </a:rPr>
                        <a:t>Feedly</a:t>
                      </a:r>
                      <a:r>
                        <a:rPr lang="en-US" sz="1800" kern="1200" dirty="0" smtClean="0">
                          <a:effectLst/>
                        </a:rPr>
                        <a:t>,</a:t>
                      </a:r>
                      <a:r>
                        <a:rPr lang="en-US" sz="1800" kern="1200" baseline="0" dirty="0" smtClean="0">
                          <a:effectLst/>
                        </a:rPr>
                        <a:t> etc.)</a:t>
                      </a:r>
                      <a:endParaRPr lang="en-US" sz="1800" dirty="0" smtClean="0"/>
                    </a:p>
                  </a:txBody>
                  <a:tcPr marL="91427" marR="91427" marT="45713" marB="45713">
                    <a:solidFill>
                      <a:schemeClr val="accent6"/>
                    </a:solidFill>
                  </a:tcPr>
                </a:tc>
                <a:extLst>
                  <a:ext uri="{0D108BD9-81ED-4DB2-BD59-A6C34878D82A}">
                    <a16:rowId xmlns:a16="http://schemas.microsoft.com/office/drawing/2014/main" val="10013"/>
                  </a:ext>
                </a:extLst>
              </a:tr>
              <a:tr h="370787">
                <a:tc>
                  <a:txBody>
                    <a:bodyPr/>
                    <a:lstStyle/>
                    <a:p>
                      <a:r>
                        <a:rPr lang="en-US" sz="1800" dirty="0" smtClean="0"/>
                        <a:t>3</a:t>
                      </a:r>
                      <a:endParaRPr lang="en-US" sz="1800" dirty="0"/>
                    </a:p>
                  </a:txBody>
                  <a:tcPr marL="91427" marR="91427" marT="45713" marB="45713"/>
                </a:tc>
                <a:tc>
                  <a:txBody>
                    <a:bodyPr/>
                    <a:lstStyle/>
                    <a:p>
                      <a:r>
                        <a:rPr lang="es-ES" sz="1800" noProof="0" dirty="0" smtClean="0"/>
                        <a:t>Enviar emails como notas</a:t>
                      </a:r>
                      <a:endParaRPr lang="es-ES" sz="1800" noProof="0" dirty="0"/>
                    </a:p>
                  </a:txBody>
                  <a:tcPr marL="91427" marR="91427" marT="45713" marB="45713"/>
                </a:tc>
                <a:tc>
                  <a:txBody>
                    <a:bodyPr/>
                    <a:lstStyle/>
                    <a:p>
                      <a:r>
                        <a:rPr lang="en-US" sz="1800" kern="1200" dirty="0" smtClean="0">
                          <a:effectLst/>
                        </a:rPr>
                        <a:t>×</a:t>
                      </a:r>
                      <a:endParaRPr lang="en-US" sz="1800" dirty="0"/>
                    </a:p>
                  </a:txBody>
                  <a:tcPr marL="91427" marR="91427" marT="45713" marB="45713">
                    <a:solidFill>
                      <a:schemeClr val="accent2">
                        <a:lumMod val="60000"/>
                        <a:lumOff val="40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kern="1200" dirty="0" smtClean="0">
                          <a:effectLst/>
                        </a:rPr>
                        <a:t>✓</a:t>
                      </a:r>
                      <a:endParaRPr lang="en-US" sz="1800" dirty="0" smtClean="0"/>
                    </a:p>
                  </a:txBody>
                  <a:tcPr marL="91427" marR="91427" marT="45713" marB="45713">
                    <a:solidFill>
                      <a:schemeClr val="accent6"/>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79600177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40" y="159063"/>
            <a:ext cx="11079159" cy="1325563"/>
          </a:xfrm>
        </p:spPr>
        <p:txBody>
          <a:bodyPr>
            <a:normAutofit/>
          </a:bodyPr>
          <a:lstStyle/>
          <a:p>
            <a:r>
              <a:rPr lang="es-ES" sz="4000" dirty="0"/>
              <a:t>Notas tradicionales vs. Integración con OneNote</a:t>
            </a:r>
            <a:endParaRPr lang="en-US" sz="4000" dirty="0"/>
          </a:p>
        </p:txBody>
      </p:sp>
      <p:sp>
        <p:nvSpPr>
          <p:cNvPr id="3" name="Marcador de contenido 2"/>
          <p:cNvSpPr>
            <a:spLocks noGrp="1"/>
          </p:cNvSpPr>
          <p:nvPr>
            <p:ph idx="1"/>
          </p:nvPr>
        </p:nvSpPr>
        <p:spPr/>
        <p:txBody>
          <a:bodyPr/>
          <a:lstStyle/>
          <a:p>
            <a:endParaRPr lang="es-ES"/>
          </a:p>
        </p:txBody>
      </p:sp>
      <p:graphicFrame>
        <p:nvGraphicFramePr>
          <p:cNvPr id="5" name="Table 4"/>
          <p:cNvGraphicFramePr>
            <a:graphicFrameLocks noGrp="1"/>
          </p:cNvGraphicFramePr>
          <p:nvPr>
            <p:extLst>
              <p:ext uri="{D42A27DB-BD31-4B8C-83A1-F6EECF244321}">
                <p14:modId xmlns:p14="http://schemas.microsoft.com/office/powerpoint/2010/main" val="3604724324"/>
              </p:ext>
            </p:extLst>
          </p:nvPr>
        </p:nvGraphicFramePr>
        <p:xfrm>
          <a:off x="418643" y="1207072"/>
          <a:ext cx="11578821" cy="5491315"/>
        </p:xfrm>
        <a:graphic>
          <a:graphicData uri="http://schemas.openxmlformats.org/drawingml/2006/table">
            <a:tbl>
              <a:tblPr firstRow="1">
                <a:tableStyleId>{EB9631B5-78F2-41C9-869B-9F39066F8104}</a:tableStyleId>
              </a:tblPr>
              <a:tblGrid>
                <a:gridCol w="3062600">
                  <a:extLst>
                    <a:ext uri="{9D8B030D-6E8A-4147-A177-3AD203B41FA5}">
                      <a16:colId xmlns:a16="http://schemas.microsoft.com/office/drawing/2014/main" val="20000"/>
                    </a:ext>
                  </a:extLst>
                </a:gridCol>
                <a:gridCol w="2971072">
                  <a:extLst>
                    <a:ext uri="{9D8B030D-6E8A-4147-A177-3AD203B41FA5}">
                      <a16:colId xmlns:a16="http://schemas.microsoft.com/office/drawing/2014/main" val="20001"/>
                    </a:ext>
                  </a:extLst>
                </a:gridCol>
                <a:gridCol w="5545149">
                  <a:extLst>
                    <a:ext uri="{9D8B030D-6E8A-4147-A177-3AD203B41FA5}">
                      <a16:colId xmlns:a16="http://schemas.microsoft.com/office/drawing/2014/main" val="20002"/>
                    </a:ext>
                  </a:extLst>
                </a:gridCol>
              </a:tblGrid>
              <a:tr h="370787">
                <a:tc>
                  <a:txBody>
                    <a:bodyPr/>
                    <a:lstStyle/>
                    <a:p>
                      <a:r>
                        <a:rPr lang="es-ES" sz="1800" noProof="0" dirty="0" smtClean="0"/>
                        <a:t>Tema</a:t>
                      </a:r>
                      <a:endParaRPr lang="es-ES" sz="1800" noProof="0" dirty="0"/>
                    </a:p>
                  </a:txBody>
                  <a:tcPr marL="91427" marR="91427" marT="45713" marB="45713">
                    <a:solidFill>
                      <a:srgbClr val="0282E1"/>
                    </a:solidFill>
                  </a:tcPr>
                </a:tc>
                <a:tc>
                  <a:txBody>
                    <a:bodyPr/>
                    <a:lstStyle/>
                    <a:p>
                      <a:r>
                        <a:rPr lang="es-ES" sz="1800" noProof="0" dirty="0" smtClean="0"/>
                        <a:t>Notes</a:t>
                      </a:r>
                      <a:r>
                        <a:rPr lang="es-ES" sz="1800" baseline="0" noProof="0" dirty="0" smtClean="0"/>
                        <a:t> in CRM</a:t>
                      </a:r>
                      <a:endParaRPr lang="es-ES" sz="1800" noProof="0" dirty="0"/>
                    </a:p>
                  </a:txBody>
                  <a:tcPr marL="91427" marR="91427" marT="45713" marB="45713">
                    <a:solidFill>
                      <a:srgbClr val="0282E1"/>
                    </a:solidFill>
                  </a:tcPr>
                </a:tc>
                <a:tc>
                  <a:txBody>
                    <a:bodyPr/>
                    <a:lstStyle/>
                    <a:p>
                      <a:r>
                        <a:rPr lang="es-ES" sz="1800" noProof="0" dirty="0" smtClean="0"/>
                        <a:t>Integración OneNote (Carina)</a:t>
                      </a:r>
                      <a:endParaRPr lang="es-ES" sz="1800" noProof="0" dirty="0"/>
                    </a:p>
                  </a:txBody>
                  <a:tcPr marL="91427" marR="91427" marT="45713" marB="45713">
                    <a:solidFill>
                      <a:srgbClr val="0282E1"/>
                    </a:solidFill>
                  </a:tcPr>
                </a:tc>
                <a:extLst>
                  <a:ext uri="{0D108BD9-81ED-4DB2-BD59-A6C34878D82A}">
                    <a16:rowId xmlns:a16="http://schemas.microsoft.com/office/drawing/2014/main" val="10000"/>
                  </a:ext>
                </a:extLst>
              </a:tr>
              <a:tr h="629282">
                <a:tc>
                  <a:txBody>
                    <a:bodyPr/>
                    <a:lstStyle/>
                    <a:p>
                      <a:r>
                        <a:rPr lang="es-ES" sz="1800" b="1" noProof="0" dirty="0" smtClean="0"/>
                        <a:t>Almacenaje</a:t>
                      </a:r>
                    </a:p>
                    <a:p>
                      <a:endParaRPr lang="es-ES" sz="1800" b="1" noProof="0" dirty="0"/>
                    </a:p>
                  </a:txBody>
                  <a:tcPr marL="91427" marR="91427" marT="45713" marB="45713">
                    <a:solidFill>
                      <a:schemeClr val="bg1">
                        <a:lumMod val="95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s-ES" sz="1800" noProof="0" dirty="0" smtClean="0"/>
                        <a:t>En</a:t>
                      </a:r>
                      <a:r>
                        <a:rPr lang="es-ES" sz="1800" baseline="0" noProof="0" dirty="0" smtClean="0"/>
                        <a:t> la base de datos de </a:t>
                      </a:r>
                      <a:r>
                        <a:rPr lang="es-ES" sz="1800" noProof="0" dirty="0" smtClean="0"/>
                        <a:t>CRM</a:t>
                      </a:r>
                    </a:p>
                  </a:txBody>
                  <a:tcPr marL="91427" marR="91427" marT="45713" marB="45713">
                    <a:solidFill>
                      <a:schemeClr val="accent2">
                        <a:lumMod val="60000"/>
                        <a:lumOff val="40000"/>
                      </a:schemeClr>
                    </a:solidFill>
                  </a:tcPr>
                </a:tc>
                <a:tc>
                  <a:txBody>
                    <a:bodyPr/>
                    <a:lstStyle/>
                    <a:p>
                      <a:r>
                        <a:rPr lang="es-ES" sz="1800" noProof="0" dirty="0" smtClean="0"/>
                        <a:t>En SharePoint</a:t>
                      </a:r>
                      <a:endParaRPr lang="es-ES" sz="1800" noProof="0" dirty="0"/>
                    </a:p>
                  </a:txBody>
                  <a:tcPr marL="91427" marR="91427" marT="45713" marB="45713">
                    <a:solidFill>
                      <a:schemeClr val="accent6"/>
                    </a:solidFill>
                  </a:tcPr>
                </a:tc>
                <a:extLst>
                  <a:ext uri="{0D108BD9-81ED-4DB2-BD59-A6C34878D82A}">
                    <a16:rowId xmlns:a16="http://schemas.microsoft.com/office/drawing/2014/main" val="10001"/>
                  </a:ext>
                </a:extLst>
              </a:tr>
              <a:tr h="629282">
                <a:tc>
                  <a:txBody>
                    <a:bodyPr/>
                    <a:lstStyle/>
                    <a:p>
                      <a:r>
                        <a:rPr lang="es-ES" sz="1800" b="1" noProof="0" dirty="0" smtClean="0"/>
                        <a:t>Seguridad (en CRM)</a:t>
                      </a:r>
                    </a:p>
                    <a:p>
                      <a:endParaRPr lang="es-ES" sz="1800" b="1" noProof="0" dirty="0"/>
                    </a:p>
                  </a:txBody>
                  <a:tcPr marL="91427" marR="91427" marT="45713" marB="45713">
                    <a:solidFill>
                      <a:schemeClr val="bg1">
                        <a:lumMod val="95000"/>
                      </a:schemeClr>
                    </a:solidFill>
                  </a:tcPr>
                </a:tc>
                <a:tc>
                  <a:txBody>
                    <a:bodyPr/>
                    <a:lstStyle/>
                    <a:p>
                      <a:r>
                        <a:rPr lang="es-ES" sz="1800" noProof="0" dirty="0" smtClean="0"/>
                        <a:t>Modelo</a:t>
                      </a:r>
                      <a:r>
                        <a:rPr lang="es-ES" sz="1800" baseline="0" noProof="0" dirty="0" smtClean="0"/>
                        <a:t> de seguridad de </a:t>
                      </a:r>
                      <a:r>
                        <a:rPr lang="es-ES" sz="1800" noProof="0" dirty="0" smtClean="0"/>
                        <a:t>CRM</a:t>
                      </a:r>
                      <a:endParaRPr lang="es-ES" sz="1800" noProof="0" dirty="0"/>
                    </a:p>
                  </a:txBody>
                  <a:tcPr marL="91427" marR="91427" marT="45713" marB="45713">
                    <a:solidFill>
                      <a:schemeClr val="accent6"/>
                    </a:solidFill>
                  </a:tcPr>
                </a:tc>
                <a:tc>
                  <a:txBody>
                    <a:bodyPr/>
                    <a:lstStyle/>
                    <a:p>
                      <a:r>
                        <a:rPr lang="es-ES" sz="1800" noProof="0" dirty="0" smtClean="0"/>
                        <a:t>Modelo</a:t>
                      </a:r>
                      <a:r>
                        <a:rPr lang="es-ES" sz="1800" baseline="0" noProof="0" dirty="0" smtClean="0"/>
                        <a:t> de seguridad de </a:t>
                      </a:r>
                      <a:r>
                        <a:rPr lang="es-ES" sz="1800" noProof="0" dirty="0" smtClean="0"/>
                        <a:t>CRM</a:t>
                      </a:r>
                      <a:endParaRPr lang="es-ES" sz="1800" noProof="0" dirty="0"/>
                    </a:p>
                  </a:txBody>
                  <a:tcPr marL="91427" marR="91427" marT="45713" marB="45713">
                    <a:solidFill>
                      <a:schemeClr val="accent6"/>
                    </a:solidFill>
                  </a:tcPr>
                </a:tc>
                <a:extLst>
                  <a:ext uri="{0D108BD9-81ED-4DB2-BD59-A6C34878D82A}">
                    <a16:rowId xmlns:a16="http://schemas.microsoft.com/office/drawing/2014/main" val="10002"/>
                  </a:ext>
                </a:extLst>
              </a:tr>
              <a:tr h="629282">
                <a:tc>
                  <a:txBody>
                    <a:bodyPr/>
                    <a:lstStyle/>
                    <a:p>
                      <a:r>
                        <a:rPr lang="es-ES" sz="1800" b="1" noProof="0" dirty="0" smtClean="0"/>
                        <a:t>Seguridad (fuera de CRM)</a:t>
                      </a:r>
                    </a:p>
                    <a:p>
                      <a:endParaRPr lang="es-ES" sz="1800" b="1" noProof="0" dirty="0"/>
                    </a:p>
                  </a:txBody>
                  <a:tcPr marL="91427" marR="91427" marT="45713" marB="45713">
                    <a:solidFill>
                      <a:schemeClr val="bg1">
                        <a:lumMod val="95000"/>
                      </a:schemeClr>
                    </a:solidFill>
                  </a:tcPr>
                </a:tc>
                <a:tc>
                  <a:txBody>
                    <a:bodyPr/>
                    <a:lstStyle/>
                    <a:p>
                      <a:r>
                        <a:rPr lang="es-ES" sz="1800" noProof="0" dirty="0" smtClean="0"/>
                        <a:t>N/A</a:t>
                      </a:r>
                      <a:endParaRPr lang="es-ES" sz="1800" noProof="0" dirty="0"/>
                    </a:p>
                  </a:txBody>
                  <a:tcPr marL="91427" marR="91427" marT="45713" marB="45713">
                    <a:solidFill>
                      <a:schemeClr val="accent6"/>
                    </a:solidFill>
                  </a:tcPr>
                </a:tc>
                <a:tc>
                  <a:txBody>
                    <a:bodyPr/>
                    <a:lstStyle/>
                    <a:p>
                      <a:r>
                        <a:rPr lang="es-ES" sz="1800" noProof="0" dirty="0" smtClean="0"/>
                        <a:t>Modelo</a:t>
                      </a:r>
                      <a:r>
                        <a:rPr lang="es-ES" sz="1800" baseline="0" noProof="0" dirty="0" smtClean="0"/>
                        <a:t> de seguridad de </a:t>
                      </a:r>
                      <a:r>
                        <a:rPr lang="es-ES" sz="1800" baseline="0" noProof="0" dirty="0" err="1" smtClean="0"/>
                        <a:t>Sharepoint</a:t>
                      </a:r>
                      <a:endParaRPr lang="es-ES" sz="1800" noProof="0" dirty="0"/>
                    </a:p>
                  </a:txBody>
                  <a:tcPr marL="91427" marR="91427" marT="45713" marB="45713">
                    <a:solidFill>
                      <a:schemeClr val="accent2">
                        <a:lumMod val="60000"/>
                        <a:lumOff val="40000"/>
                      </a:schemeClr>
                    </a:solidFill>
                  </a:tcPr>
                </a:tc>
                <a:extLst>
                  <a:ext uri="{0D108BD9-81ED-4DB2-BD59-A6C34878D82A}">
                    <a16:rowId xmlns:a16="http://schemas.microsoft.com/office/drawing/2014/main" val="10003"/>
                  </a:ext>
                </a:extLst>
              </a:tr>
              <a:tr h="629282">
                <a:tc>
                  <a:txBody>
                    <a:bodyPr/>
                    <a:lstStyle/>
                    <a:p>
                      <a:r>
                        <a:rPr lang="es-ES" sz="1800" b="1" noProof="0" dirty="0" smtClean="0"/>
                        <a:t>Punto de entrada</a:t>
                      </a:r>
                      <a:endParaRPr lang="es-ES" sz="1800" b="1" baseline="0" noProof="0" dirty="0" smtClean="0"/>
                    </a:p>
                    <a:p>
                      <a:endParaRPr lang="es-ES" sz="1800" b="1" noProof="0" dirty="0"/>
                    </a:p>
                  </a:txBody>
                  <a:tcPr marL="91427" marR="91427" marT="45713" marB="45713">
                    <a:solidFill>
                      <a:schemeClr val="bg1">
                        <a:lumMod val="95000"/>
                      </a:schemeClr>
                    </a:solidFill>
                  </a:tcPr>
                </a:tc>
                <a:tc>
                  <a:txBody>
                    <a:bodyPr/>
                    <a:lstStyle/>
                    <a:p>
                      <a:r>
                        <a:rPr lang="es-ES" sz="1800" noProof="0" dirty="0" smtClean="0"/>
                        <a:t>En CRM</a:t>
                      </a:r>
                      <a:endParaRPr lang="es-ES" sz="1800" noProof="0" dirty="0"/>
                    </a:p>
                  </a:txBody>
                  <a:tcPr marL="91427" marR="91427" marT="45713" marB="45713">
                    <a:solidFill>
                      <a:schemeClr val="accent6"/>
                    </a:solidFill>
                  </a:tcPr>
                </a:tc>
                <a:tc>
                  <a:txBody>
                    <a:bodyPr/>
                    <a:lstStyle/>
                    <a:p>
                      <a:r>
                        <a:rPr lang="es-ES" sz="1800" noProof="0" dirty="0" smtClean="0"/>
                        <a:t>Desde CRM</a:t>
                      </a:r>
                      <a:r>
                        <a:rPr lang="es-ES" sz="1800" baseline="0" noProof="0" dirty="0" smtClean="0"/>
                        <a:t> o desde la app de </a:t>
                      </a:r>
                      <a:r>
                        <a:rPr lang="es-ES" sz="1800" noProof="0" dirty="0" smtClean="0"/>
                        <a:t>OneNote</a:t>
                      </a:r>
                      <a:endParaRPr lang="es-ES" sz="1800" noProof="0" dirty="0"/>
                    </a:p>
                  </a:txBody>
                  <a:tcPr marL="91427" marR="91427" marT="45713" marB="45713">
                    <a:solidFill>
                      <a:schemeClr val="accent2">
                        <a:lumMod val="60000"/>
                        <a:lumOff val="40000"/>
                      </a:schemeClr>
                    </a:solidFill>
                  </a:tcPr>
                </a:tc>
                <a:extLst>
                  <a:ext uri="{0D108BD9-81ED-4DB2-BD59-A6C34878D82A}">
                    <a16:rowId xmlns:a16="http://schemas.microsoft.com/office/drawing/2014/main" val="10004"/>
                  </a:ext>
                </a:extLst>
              </a:tr>
              <a:tr h="629282">
                <a:tc>
                  <a:txBody>
                    <a:bodyPr/>
                    <a:lstStyle/>
                    <a:p>
                      <a:r>
                        <a:rPr lang="es-ES" sz="1800" b="1" noProof="0" dirty="0" smtClean="0"/>
                        <a:t>Creación rápida</a:t>
                      </a:r>
                    </a:p>
                    <a:p>
                      <a:endParaRPr lang="es-ES" sz="1800" b="1" noProof="0" dirty="0"/>
                    </a:p>
                  </a:txBody>
                  <a:tcPr marL="91427" marR="91427" marT="45713" marB="45713">
                    <a:solidFill>
                      <a:schemeClr val="bg1">
                        <a:lumMod val="95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s-ES" sz="1800" noProof="0" dirty="0" smtClean="0"/>
                        <a:t>En CRM</a:t>
                      </a:r>
                    </a:p>
                  </a:txBody>
                  <a:tcPr marL="91427" marR="91427" marT="45713" marB="45713">
                    <a:solidFill>
                      <a:schemeClr val="accent6"/>
                    </a:solidFill>
                  </a:tcPr>
                </a:tc>
                <a:tc>
                  <a:txBody>
                    <a:bodyPr/>
                    <a:lstStyle/>
                    <a:p>
                      <a:r>
                        <a:rPr lang="es-ES" sz="1800" noProof="0" dirty="0" smtClean="0"/>
                        <a:t>Desde CRM</a:t>
                      </a:r>
                      <a:r>
                        <a:rPr lang="es-ES" sz="1800" baseline="0" noProof="0" dirty="0" smtClean="0"/>
                        <a:t> o desde la app de </a:t>
                      </a:r>
                      <a:r>
                        <a:rPr lang="es-ES" sz="1800" noProof="0" dirty="0" smtClean="0"/>
                        <a:t>OneNote</a:t>
                      </a:r>
                      <a:endParaRPr lang="es-ES" sz="1800" noProof="0" dirty="0"/>
                    </a:p>
                  </a:txBody>
                  <a:tcPr marL="91427" marR="91427" marT="45713" marB="45713">
                    <a:solidFill>
                      <a:schemeClr val="accent2">
                        <a:lumMod val="60000"/>
                        <a:lumOff val="40000"/>
                      </a:schemeClr>
                    </a:solidFill>
                  </a:tcPr>
                </a:tc>
                <a:extLst>
                  <a:ext uri="{0D108BD9-81ED-4DB2-BD59-A6C34878D82A}">
                    <a16:rowId xmlns:a16="http://schemas.microsoft.com/office/drawing/2014/main" val="10005"/>
                  </a:ext>
                </a:extLst>
              </a:tr>
              <a:tr h="629282">
                <a:tc>
                  <a:txBody>
                    <a:bodyPr/>
                    <a:lstStyle/>
                    <a:p>
                      <a:r>
                        <a:rPr lang="es-ES" sz="1800" b="1" noProof="0" dirty="0" smtClean="0"/>
                        <a:t>Vista previa</a:t>
                      </a:r>
                    </a:p>
                    <a:p>
                      <a:endParaRPr lang="es-ES" sz="1800" b="1" noProof="0" dirty="0"/>
                    </a:p>
                  </a:txBody>
                  <a:tcPr marL="91427" marR="91427" marT="45713" marB="45713">
                    <a:solidFill>
                      <a:schemeClr val="bg1">
                        <a:lumMod val="95000"/>
                      </a:schemeClr>
                    </a:solidFill>
                  </a:tcPr>
                </a:tc>
                <a:tc>
                  <a:txBody>
                    <a:bodyPr/>
                    <a:lstStyle/>
                    <a:p>
                      <a:r>
                        <a:rPr lang="es-ES" sz="1800" kern="1200" noProof="0" dirty="0" smtClean="0">
                          <a:effectLst/>
                        </a:rPr>
                        <a:t>En</a:t>
                      </a:r>
                      <a:r>
                        <a:rPr lang="es-ES" sz="1800" kern="1200" baseline="0" noProof="0" dirty="0" smtClean="0">
                          <a:effectLst/>
                        </a:rPr>
                        <a:t> CRM</a:t>
                      </a:r>
                      <a:endParaRPr lang="es-ES" sz="1800" noProof="0" dirty="0"/>
                    </a:p>
                  </a:txBody>
                  <a:tcPr marL="91427" marR="91427" marT="45713" marB="45713">
                    <a:solidFill>
                      <a:schemeClr val="accent6"/>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s-ES" sz="1800" noProof="0" dirty="0" smtClean="0"/>
                        <a:t>Sección de vista previa</a:t>
                      </a:r>
                    </a:p>
                  </a:txBody>
                  <a:tcPr marL="91427" marR="91427" marT="45713" marB="45713">
                    <a:solidFill>
                      <a:schemeClr val="accent2">
                        <a:lumMod val="60000"/>
                        <a:lumOff val="40000"/>
                      </a:schemeClr>
                    </a:solidFill>
                  </a:tcPr>
                </a:tc>
                <a:extLst>
                  <a:ext uri="{0D108BD9-81ED-4DB2-BD59-A6C34878D82A}">
                    <a16:rowId xmlns:a16="http://schemas.microsoft.com/office/drawing/2014/main" val="10006"/>
                  </a:ext>
                </a:extLst>
              </a:tr>
              <a:tr h="629282">
                <a:tc>
                  <a:txBody>
                    <a:bodyPr/>
                    <a:lstStyle/>
                    <a:p>
                      <a:r>
                        <a:rPr lang="es-ES" sz="1800" b="1" noProof="0" dirty="0" smtClean="0"/>
                        <a:t>Búsqueda</a:t>
                      </a:r>
                    </a:p>
                    <a:p>
                      <a:endParaRPr lang="es-ES" sz="1800" b="1" noProof="0" dirty="0"/>
                    </a:p>
                  </a:txBody>
                  <a:tcPr marL="91427" marR="91427" marT="45713" marB="45713">
                    <a:solidFill>
                      <a:schemeClr val="bg1">
                        <a:lumMod val="95000"/>
                      </a:schemeClr>
                    </a:solidFill>
                  </a:tcPr>
                </a:tc>
                <a:tc>
                  <a:txBody>
                    <a:bodyPr/>
                    <a:lstStyle/>
                    <a:p>
                      <a:r>
                        <a:rPr lang="es-ES" sz="1800" noProof="0" dirty="0" smtClean="0"/>
                        <a:t>Por título en</a:t>
                      </a:r>
                      <a:r>
                        <a:rPr lang="es-ES" sz="1800" baseline="0" noProof="0" dirty="0" smtClean="0"/>
                        <a:t> </a:t>
                      </a:r>
                      <a:r>
                        <a:rPr lang="es-ES" sz="1800" noProof="0" dirty="0" smtClean="0"/>
                        <a:t>CRM</a:t>
                      </a:r>
                      <a:endParaRPr lang="es-ES" sz="1800" noProof="0" dirty="0"/>
                    </a:p>
                  </a:txBody>
                  <a:tcPr marL="91427" marR="91427" marT="45713" marB="45713">
                    <a:solidFill>
                      <a:schemeClr val="accent2">
                        <a:lumMod val="60000"/>
                        <a:lumOff val="40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s-ES" sz="1800" noProof="0" dirty="0" smtClean="0"/>
                        <a:t>Por contenido completo en</a:t>
                      </a:r>
                      <a:r>
                        <a:rPr lang="es-ES" sz="1800" baseline="0" noProof="0" dirty="0" smtClean="0"/>
                        <a:t> </a:t>
                      </a:r>
                      <a:r>
                        <a:rPr lang="es-ES" sz="1800" noProof="0" dirty="0" smtClean="0"/>
                        <a:t>OneNote</a:t>
                      </a:r>
                    </a:p>
                  </a:txBody>
                  <a:tcPr marL="91427" marR="91427" marT="45713" marB="45713">
                    <a:solidFill>
                      <a:schemeClr val="accent6"/>
                    </a:solidFill>
                  </a:tcPr>
                </a:tc>
                <a:extLst>
                  <a:ext uri="{0D108BD9-81ED-4DB2-BD59-A6C34878D82A}">
                    <a16:rowId xmlns:a16="http://schemas.microsoft.com/office/drawing/2014/main" val="10007"/>
                  </a:ext>
                </a:extLst>
              </a:tr>
              <a:tr h="629282">
                <a:tc>
                  <a:txBody>
                    <a:bodyPr/>
                    <a:lstStyle/>
                    <a:p>
                      <a:r>
                        <a:rPr lang="es-ES" sz="1800" b="1" noProof="0" dirty="0" smtClean="0"/>
                        <a:t>Histórico</a:t>
                      </a:r>
                      <a:r>
                        <a:rPr lang="es-ES" sz="1800" b="1" baseline="0" noProof="0" dirty="0" smtClean="0"/>
                        <a:t> de versiones</a:t>
                      </a:r>
                    </a:p>
                    <a:p>
                      <a:endParaRPr lang="es-ES" sz="1800" b="1" noProof="0" dirty="0"/>
                    </a:p>
                  </a:txBody>
                  <a:tcPr marL="91427" marR="91427" marT="45713" marB="45713">
                    <a:solidFill>
                      <a:schemeClr val="bg1">
                        <a:lumMod val="95000"/>
                      </a:schemeClr>
                    </a:solidFill>
                  </a:tcPr>
                </a:tc>
                <a:tc>
                  <a:txBody>
                    <a:bodyPr/>
                    <a:lstStyle/>
                    <a:p>
                      <a:r>
                        <a:rPr lang="es-ES" sz="1800" noProof="0" dirty="0" smtClean="0"/>
                        <a:t>No</a:t>
                      </a:r>
                      <a:endParaRPr lang="es-ES" sz="1800" noProof="0" dirty="0"/>
                    </a:p>
                  </a:txBody>
                  <a:tcPr marL="91427" marR="91427" marT="45713" marB="45713">
                    <a:solidFill>
                      <a:schemeClr val="accent2">
                        <a:lumMod val="60000"/>
                        <a:lumOff val="40000"/>
                      </a:schemeClr>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s-ES" sz="1800" noProof="0" dirty="0" smtClean="0"/>
                        <a:t>Sí, en cada página</a:t>
                      </a:r>
                    </a:p>
                  </a:txBody>
                  <a:tcPr marL="91427" marR="91427" marT="45713" marB="45713">
                    <a:solidFill>
                      <a:schemeClr val="accent6"/>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39438378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en-US" dirty="0" smtClean="0"/>
              <a:t>Demo: CRM - OneNote</a:t>
            </a:r>
            <a:endParaRPr lang="es-ES" dirty="0"/>
          </a:p>
        </p:txBody>
      </p:sp>
    </p:spTree>
    <p:extLst>
      <p:ext uri="{BB962C8B-B14F-4D97-AF65-F5344CB8AC3E}">
        <p14:creationId xmlns:p14="http://schemas.microsoft.com/office/powerpoint/2010/main" val="24693999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ctrTitle"/>
          </p:nvPr>
        </p:nvSpPr>
        <p:spPr/>
        <p:txBody>
          <a:bodyPr/>
          <a:lstStyle/>
          <a:p>
            <a:r>
              <a:rPr lang="es-ES" dirty="0" smtClean="0"/>
              <a:t>CRM – Excel Online</a:t>
            </a:r>
            <a:endParaRPr lang="en-US" dirty="0"/>
          </a:p>
        </p:txBody>
      </p:sp>
      <p:sp>
        <p:nvSpPr>
          <p:cNvPr id="6" name="Subtítulo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4290030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sz="3600" b="1" dirty="0" smtClean="0"/>
              <a:t>Escenarios de “</a:t>
            </a:r>
            <a:r>
              <a:rPr lang="es-ES" sz="3600" b="1" dirty="0" err="1" smtClean="0"/>
              <a:t>Immersive</a:t>
            </a:r>
            <a:r>
              <a:rPr lang="es-ES" sz="3600" b="1" dirty="0" smtClean="0"/>
              <a:t> Excel” en CRM 2015 </a:t>
            </a:r>
            <a:r>
              <a:rPr lang="es-ES" sz="3600" b="1" dirty="0" err="1" smtClean="0"/>
              <a:t>Update</a:t>
            </a:r>
            <a:r>
              <a:rPr lang="es-ES" sz="3600" b="1" dirty="0" smtClean="0"/>
              <a:t> 1 (Carina)</a:t>
            </a:r>
            <a:endParaRPr lang="es-ES" sz="3600" b="1" dirty="0"/>
          </a:p>
        </p:txBody>
      </p:sp>
      <p:grpSp>
        <p:nvGrpSpPr>
          <p:cNvPr id="3" name="Group 2"/>
          <p:cNvGrpSpPr/>
          <p:nvPr/>
        </p:nvGrpSpPr>
        <p:grpSpPr>
          <a:xfrm>
            <a:off x="496500" y="1549812"/>
            <a:ext cx="10615518" cy="1443448"/>
            <a:chOff x="505644" y="1580119"/>
            <a:chExt cx="10829913" cy="1472601"/>
          </a:xfrm>
        </p:grpSpPr>
        <p:grpSp>
          <p:nvGrpSpPr>
            <p:cNvPr id="17" name="Group 16"/>
            <p:cNvGrpSpPr/>
            <p:nvPr/>
          </p:nvGrpSpPr>
          <p:grpSpPr>
            <a:xfrm>
              <a:off x="505644" y="1580119"/>
              <a:ext cx="10829913" cy="1472601"/>
              <a:chOff x="505644" y="1580119"/>
              <a:chExt cx="10829913" cy="1472601"/>
            </a:xfrm>
          </p:grpSpPr>
          <p:sp>
            <p:nvSpPr>
              <p:cNvPr id="18" name="Rectangle 17"/>
              <p:cNvSpPr/>
              <p:nvPr/>
            </p:nvSpPr>
            <p:spPr bwMode="auto">
              <a:xfrm>
                <a:off x="505644" y="1580120"/>
                <a:ext cx="5247456" cy="1472599"/>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2745" i="1" dirty="0">
                  <a:gradFill>
                    <a:gsLst>
                      <a:gs pos="0">
                        <a:srgbClr val="FFFFFF"/>
                      </a:gs>
                      <a:gs pos="100000">
                        <a:srgbClr val="FFFFFF"/>
                      </a:gs>
                    </a:gsLst>
                    <a:lin ang="5400000" scaled="0"/>
                  </a:gradFill>
                </a:endParaRPr>
              </a:p>
            </p:txBody>
          </p:sp>
          <p:sp>
            <p:nvSpPr>
              <p:cNvPr id="19" name="Rectangle 18"/>
              <p:cNvSpPr/>
              <p:nvPr/>
            </p:nvSpPr>
            <p:spPr bwMode="auto">
              <a:xfrm>
                <a:off x="2325682" y="1580121"/>
                <a:ext cx="3054234" cy="1472599"/>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s-ES" sz="3137" dirty="0" smtClean="0">
                    <a:gradFill>
                      <a:gsLst>
                        <a:gs pos="0">
                          <a:srgbClr val="FFFFFF"/>
                        </a:gs>
                        <a:gs pos="100000">
                          <a:srgbClr val="FFFFFF"/>
                        </a:gs>
                      </a:gsLst>
                      <a:lin ang="5400000" scaled="0"/>
                    </a:gradFill>
                  </a:rPr>
                  <a:t>Análisis Ad-hoc</a:t>
                </a:r>
              </a:p>
              <a:p>
                <a:pPr algn="ctr" defTabSz="913927" fontAlgn="base">
                  <a:spcBef>
                    <a:spcPct val="0"/>
                  </a:spcBef>
                  <a:spcAft>
                    <a:spcPct val="0"/>
                  </a:spcAft>
                </a:pPr>
                <a:r>
                  <a:rPr lang="es-ES" sz="3137" dirty="0" smtClean="0">
                    <a:gradFill>
                      <a:gsLst>
                        <a:gs pos="0">
                          <a:srgbClr val="FFFFFF"/>
                        </a:gs>
                        <a:gs pos="100000">
                          <a:srgbClr val="FFFFFF"/>
                        </a:gs>
                      </a:gsLst>
                      <a:lin ang="5400000" scaled="0"/>
                    </a:gradFill>
                  </a:rPr>
                  <a:t>“Integrados”</a:t>
                </a:r>
                <a:endParaRPr lang="es-ES" sz="3137" dirty="0">
                  <a:gradFill>
                    <a:gsLst>
                      <a:gs pos="0">
                        <a:srgbClr val="FFFFFF"/>
                      </a:gs>
                      <a:gs pos="100000">
                        <a:srgbClr val="FFFFFF"/>
                      </a:gs>
                    </a:gsLst>
                    <a:lin ang="5400000" scaled="0"/>
                  </a:gradFill>
                </a:endParaRPr>
              </a:p>
            </p:txBody>
          </p:sp>
          <p:sp>
            <p:nvSpPr>
              <p:cNvPr id="20" name="TextBox 19"/>
              <p:cNvSpPr txBox="1"/>
              <p:nvPr/>
            </p:nvSpPr>
            <p:spPr>
              <a:xfrm>
                <a:off x="5753099" y="1580119"/>
                <a:ext cx="5582458" cy="960344"/>
              </a:xfrm>
              <a:prstGeom prst="rect">
                <a:avLst/>
              </a:prstGeom>
              <a:noFill/>
            </p:spPr>
            <p:txBody>
              <a:bodyPr wrap="none" lIns="179259" tIns="143407" rIns="179259" bIns="143407" rtlCol="0">
                <a:spAutoFit/>
              </a:bodyPr>
              <a:lstStyle/>
              <a:p>
                <a:pPr defTabSz="913860">
                  <a:lnSpc>
                    <a:spcPct val="90000"/>
                  </a:lnSpc>
                </a:pPr>
                <a:r>
                  <a:rPr lang="en-US" sz="2353" dirty="0">
                    <a:gradFill>
                      <a:gsLst>
                        <a:gs pos="2917">
                          <a:srgbClr val="505050"/>
                        </a:gs>
                        <a:gs pos="30000">
                          <a:srgbClr val="505050"/>
                        </a:gs>
                      </a:gsLst>
                      <a:lin ang="5400000" scaled="0"/>
                    </a:gradFill>
                  </a:rPr>
                  <a:t>− </a:t>
                </a:r>
                <a:r>
                  <a:rPr lang="es-ES" sz="2353" dirty="0" smtClean="0">
                    <a:gradFill>
                      <a:gsLst>
                        <a:gs pos="2917">
                          <a:srgbClr val="505050"/>
                        </a:gs>
                        <a:gs pos="30000">
                          <a:srgbClr val="505050"/>
                        </a:gs>
                      </a:gsLst>
                      <a:lin ang="5400000" scaled="0"/>
                    </a:gradFill>
                  </a:rPr>
                  <a:t>Experiencia integrada en CRM</a:t>
                </a:r>
              </a:p>
              <a:p>
                <a:pPr defTabSz="913860">
                  <a:lnSpc>
                    <a:spcPct val="90000"/>
                  </a:lnSpc>
                </a:pPr>
                <a:r>
                  <a:rPr lang="es-ES" sz="2353" dirty="0" smtClean="0">
                    <a:gradFill>
                      <a:gsLst>
                        <a:gs pos="2917">
                          <a:srgbClr val="505050"/>
                        </a:gs>
                        <a:gs pos="30000">
                          <a:srgbClr val="505050"/>
                        </a:gs>
                      </a:gsLst>
                      <a:lin ang="5400000" scaled="0"/>
                    </a:gradFill>
                  </a:rPr>
                  <a:t>+ Ofrece las capacidades de Excel en CRM</a:t>
                </a:r>
                <a:endParaRPr lang="es-ES" sz="2353" dirty="0">
                  <a:gradFill>
                    <a:gsLst>
                      <a:gs pos="2917">
                        <a:srgbClr val="505050"/>
                      </a:gs>
                      <a:gs pos="30000">
                        <a:srgbClr val="505050"/>
                      </a:gs>
                    </a:gsLst>
                    <a:lin ang="5400000" scaled="0"/>
                  </a:gradFill>
                </a:endParaRPr>
              </a:p>
            </p:txBody>
          </p:sp>
        </p:grpSp>
        <p:pic>
          <p:nvPicPr>
            <p:cNvPr id="34" name="Picture 5" descr="\\MAGNUM\Projects\Microsoft\Cloud Power FY12\Design\Icons\PNGs\Stop_watch.png"/>
            <p:cNvPicPr>
              <a:picLocks noChangeAspect="1" noChangeArrowheads="1"/>
            </p:cNvPicPr>
            <p:nvPr/>
          </p:nvPicPr>
          <p:blipFill>
            <a:blip r:embed="rId2" cstate="print">
              <a:lum bright="100000"/>
            </a:blip>
            <a:srcRect/>
            <a:stretch>
              <a:fillRect/>
            </a:stretch>
          </p:blipFill>
          <p:spPr bwMode="auto">
            <a:xfrm>
              <a:off x="1017422" y="1878779"/>
              <a:ext cx="864421" cy="864421"/>
            </a:xfrm>
            <a:prstGeom prst="rect">
              <a:avLst/>
            </a:prstGeom>
            <a:noFill/>
          </p:spPr>
        </p:pic>
      </p:grpSp>
      <p:grpSp>
        <p:nvGrpSpPr>
          <p:cNvPr id="38" name="Group 37"/>
          <p:cNvGrpSpPr/>
          <p:nvPr/>
        </p:nvGrpSpPr>
        <p:grpSpPr>
          <a:xfrm>
            <a:off x="504281" y="3877212"/>
            <a:ext cx="11033711" cy="1443446"/>
            <a:chOff x="505644" y="3361061"/>
            <a:chExt cx="11256553" cy="1472599"/>
          </a:xfrm>
        </p:grpSpPr>
        <p:grpSp>
          <p:nvGrpSpPr>
            <p:cNvPr id="12" name="Group 11"/>
            <p:cNvGrpSpPr/>
            <p:nvPr/>
          </p:nvGrpSpPr>
          <p:grpSpPr>
            <a:xfrm>
              <a:off x="505644" y="3361061"/>
              <a:ext cx="11256553" cy="1472599"/>
              <a:chOff x="505644" y="3451491"/>
              <a:chExt cx="11256553" cy="1472599"/>
            </a:xfrm>
          </p:grpSpPr>
          <p:sp>
            <p:nvSpPr>
              <p:cNvPr id="13" name="Rectangle 12"/>
              <p:cNvSpPr/>
              <p:nvPr/>
            </p:nvSpPr>
            <p:spPr bwMode="auto">
              <a:xfrm>
                <a:off x="505644" y="3451491"/>
                <a:ext cx="5247456" cy="1472599"/>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endParaRPr>
              </a:p>
            </p:txBody>
          </p:sp>
          <p:sp>
            <p:nvSpPr>
              <p:cNvPr id="14" name="Rectangle 13"/>
              <p:cNvSpPr/>
              <p:nvPr/>
            </p:nvSpPr>
            <p:spPr bwMode="auto">
              <a:xfrm>
                <a:off x="2325682" y="3451491"/>
                <a:ext cx="3046296" cy="1472599"/>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s-ES" sz="3137" dirty="0" smtClean="0">
                    <a:gradFill>
                      <a:gsLst>
                        <a:gs pos="0">
                          <a:srgbClr val="FFFFFF"/>
                        </a:gs>
                        <a:gs pos="100000">
                          <a:srgbClr val="FFFFFF"/>
                        </a:gs>
                      </a:gsLst>
                      <a:lin ang="5400000" scaled="0"/>
                    </a:gradFill>
                  </a:rPr>
                  <a:t>Edición masiva “Integrada”</a:t>
                </a:r>
              </a:p>
            </p:txBody>
          </p:sp>
          <p:sp>
            <p:nvSpPr>
              <p:cNvPr id="15" name="TextBox 14"/>
              <p:cNvSpPr txBox="1"/>
              <p:nvPr/>
            </p:nvSpPr>
            <p:spPr>
              <a:xfrm>
                <a:off x="5753101" y="3453390"/>
                <a:ext cx="6009096" cy="627904"/>
              </a:xfrm>
              <a:prstGeom prst="rect">
                <a:avLst/>
              </a:prstGeom>
              <a:noFill/>
            </p:spPr>
            <p:txBody>
              <a:bodyPr wrap="none" lIns="179259" tIns="143407" rIns="179259" bIns="143407" rtlCol="0">
                <a:spAutoFit/>
              </a:bodyPr>
              <a:lstStyle/>
              <a:p>
                <a:pPr defTabSz="913860">
                  <a:lnSpc>
                    <a:spcPct val="90000"/>
                  </a:lnSpc>
                </a:pPr>
                <a:r>
                  <a:rPr lang="es-ES" sz="2353" dirty="0" smtClean="0">
                    <a:gradFill>
                      <a:gsLst>
                        <a:gs pos="2917">
                          <a:srgbClr val="505050"/>
                        </a:gs>
                        <a:gs pos="30000">
                          <a:srgbClr val="505050"/>
                        </a:gs>
                      </a:gsLst>
                      <a:lin ang="5400000" scaled="0"/>
                    </a:gradFill>
                  </a:rPr>
                  <a:t>− Importación de los cambios con un solo clic</a:t>
                </a:r>
                <a:endParaRPr lang="es-ES" sz="2353" dirty="0">
                  <a:gradFill>
                    <a:gsLst>
                      <a:gs pos="2917">
                        <a:srgbClr val="505050"/>
                      </a:gs>
                      <a:gs pos="30000">
                        <a:srgbClr val="505050"/>
                      </a:gs>
                    </a:gsLst>
                    <a:lin ang="5400000" scaled="0"/>
                  </a:gradFill>
                </a:endParaRPr>
              </a:p>
            </p:txBody>
          </p:sp>
        </p:grpSp>
        <p:pic>
          <p:nvPicPr>
            <p:cNvPr id="35" name="Picture 8" descr="\\MAGNUM\Projects\Microsoft\Cloud Power FY12\Design\Icons\PNGs\Cross Platform.png"/>
            <p:cNvPicPr>
              <a:picLocks noChangeAspect="1" noChangeArrowheads="1"/>
            </p:cNvPicPr>
            <p:nvPr/>
          </p:nvPicPr>
          <p:blipFill>
            <a:blip r:embed="rId3" cstate="print">
              <a:lum bright="100000"/>
            </a:blip>
            <a:srcRect/>
            <a:stretch>
              <a:fillRect/>
            </a:stretch>
          </p:blipFill>
          <p:spPr bwMode="auto">
            <a:xfrm>
              <a:off x="999394" y="3646239"/>
              <a:ext cx="926301" cy="926301"/>
            </a:xfrm>
            <a:prstGeom prst="rect">
              <a:avLst/>
            </a:prstGeom>
            <a:noFill/>
          </p:spPr>
        </p:pic>
      </p:grpSp>
    </p:spTree>
    <p:extLst>
      <p:ext uri="{BB962C8B-B14F-4D97-AF65-F5344CB8AC3E}">
        <p14:creationId xmlns:p14="http://schemas.microsoft.com/office/powerpoint/2010/main" val="396700207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0-#ppt_w/2"/>
                                          </p:val>
                                        </p:tav>
                                        <p:tav tm="100000">
                                          <p:val>
                                            <p:strVal val="#ppt_x"/>
                                          </p:val>
                                        </p:tav>
                                      </p:tavLst>
                                    </p:anim>
                                    <p:anim calcmode="lin" valueType="num">
                                      <p:cBhvr additive="base">
                                        <p:cTn id="14"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en-US" dirty="0" smtClean="0"/>
              <a:t>Demo: CRM – Excel Online</a:t>
            </a:r>
            <a:endParaRPr lang="es-ES" dirty="0"/>
          </a:p>
        </p:txBody>
      </p:sp>
    </p:spTree>
    <p:extLst>
      <p:ext uri="{BB962C8B-B14F-4D97-AF65-F5344CB8AC3E}">
        <p14:creationId xmlns:p14="http://schemas.microsoft.com/office/powerpoint/2010/main" val="76224243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ctrTitle"/>
          </p:nvPr>
        </p:nvSpPr>
        <p:spPr/>
        <p:txBody>
          <a:bodyPr>
            <a:normAutofit/>
          </a:bodyPr>
          <a:lstStyle/>
          <a:p>
            <a:r>
              <a:rPr lang="es-ES" dirty="0" smtClean="0"/>
              <a:t>CRM – </a:t>
            </a:r>
            <a:r>
              <a:rPr lang="en-US" dirty="0"/>
              <a:t>CRM App </a:t>
            </a:r>
            <a:r>
              <a:rPr lang="en-US" dirty="0" smtClean="0"/>
              <a:t>para </a:t>
            </a:r>
            <a:r>
              <a:rPr lang="en-US" dirty="0"/>
              <a:t>Outlook</a:t>
            </a:r>
          </a:p>
        </p:txBody>
      </p:sp>
      <p:sp>
        <p:nvSpPr>
          <p:cNvPr id="6" name="Subtítulo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2642404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Demian Raschkovan</a:t>
            </a:r>
            <a:endParaRPr lang="es-ES" dirty="0"/>
          </a:p>
        </p:txBody>
      </p:sp>
      <p:sp>
        <p:nvSpPr>
          <p:cNvPr id="16" name="Marcador de texto 15"/>
          <p:cNvSpPr>
            <a:spLocks noGrp="1"/>
          </p:cNvSpPr>
          <p:nvPr>
            <p:ph type="body" sz="quarter" idx="13"/>
          </p:nvPr>
        </p:nvSpPr>
        <p:spPr/>
        <p:txBody>
          <a:bodyPr>
            <a:normAutofit fontScale="92500" lnSpcReduction="10000"/>
          </a:bodyPr>
          <a:lstStyle/>
          <a:p>
            <a:r>
              <a:rPr lang="en-US" dirty="0" smtClean="0"/>
              <a:t>MVP Microsoft Dynamics CRM</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n-US" dirty="0" smtClean="0"/>
              <a:t>INFOAVÁN SOLUCIONES</a:t>
            </a:r>
            <a:endParaRPr lang="es-ES" dirty="0"/>
          </a:p>
        </p:txBody>
      </p:sp>
      <p:sp>
        <p:nvSpPr>
          <p:cNvPr id="18" name="Marcador de texto 17"/>
          <p:cNvSpPr>
            <a:spLocks noGrp="1"/>
          </p:cNvSpPr>
          <p:nvPr>
            <p:ph type="body" sz="quarter" idx="15"/>
          </p:nvPr>
        </p:nvSpPr>
        <p:spPr/>
        <p:txBody>
          <a:bodyPr>
            <a:normAutofit fontScale="92500" lnSpcReduction="10000"/>
          </a:bodyPr>
          <a:lstStyle/>
          <a:p>
            <a:r>
              <a:rPr lang="en-US" dirty="0" smtClean="0"/>
              <a:t>http://demianrasko.com</a:t>
            </a:r>
            <a:endParaRPr lang="es-ES" dirty="0"/>
          </a:p>
        </p:txBody>
      </p:sp>
      <p:sp>
        <p:nvSpPr>
          <p:cNvPr id="19" name="Marcador de texto 18"/>
          <p:cNvSpPr>
            <a:spLocks noGrp="1"/>
          </p:cNvSpPr>
          <p:nvPr>
            <p:ph type="body" sz="quarter" idx="16"/>
          </p:nvPr>
        </p:nvSpPr>
        <p:spPr/>
        <p:txBody>
          <a:bodyPr>
            <a:normAutofit fontScale="92500" lnSpcReduction="10000"/>
          </a:bodyPr>
          <a:lstStyle/>
          <a:p>
            <a:r>
              <a:rPr lang="en-US" dirty="0" smtClean="0"/>
              <a:t>http://comunidadcrm.com</a:t>
            </a:r>
            <a:endParaRPr lang="es-ES" dirty="0"/>
          </a:p>
        </p:txBody>
      </p:sp>
      <p:sp>
        <p:nvSpPr>
          <p:cNvPr id="20" name="Marcador de texto 19"/>
          <p:cNvSpPr>
            <a:spLocks noGrp="1"/>
          </p:cNvSpPr>
          <p:nvPr>
            <p:ph type="body" sz="quarter" idx="17"/>
          </p:nvPr>
        </p:nvSpPr>
        <p:spPr/>
        <p:txBody>
          <a:bodyPr>
            <a:normAutofit fontScale="92500" lnSpcReduction="10000"/>
          </a:bodyPr>
          <a:lstStyle/>
          <a:p>
            <a:r>
              <a:rPr lang="en-US" dirty="0" smtClean="0"/>
              <a:t>@</a:t>
            </a:r>
            <a:r>
              <a:rPr lang="en-US" dirty="0" err="1" smtClean="0"/>
              <a:t>demian_rasko</a:t>
            </a:r>
            <a:endParaRPr lang="es-ES" dirty="0"/>
          </a:p>
        </p:txBody>
      </p:sp>
      <p:pic>
        <p:nvPicPr>
          <p:cNvPr id="9" name="Marcador de posición de imagen 8"/>
          <p:cNvPicPr preferRelativeResize="0">
            <a:picLocks noGrp="1"/>
          </p:cNvPicPr>
          <p:nvPr>
            <p:ph type="pic" sz="quarter" idx="4294967295"/>
          </p:nvPr>
        </p:nvPicPr>
        <p:blipFill>
          <a:blip r:embed="rId2">
            <a:extLst>
              <a:ext uri="{28A0092B-C50C-407E-A947-70E740481C1C}">
                <a14:useLocalDpi xmlns:a14="http://schemas.microsoft.com/office/drawing/2010/main" val="0"/>
              </a:ext>
            </a:extLst>
          </a:blip>
          <a:srcRect t="9116" b="9116"/>
          <a:stretch>
            <a:fillRect/>
          </a:stretch>
        </p:blipFill>
        <p:spPr>
          <a:xfrm>
            <a:off x="924078" y="4999897"/>
            <a:ext cx="2160588" cy="797059"/>
          </a:xfrm>
        </p:spPr>
      </p:pic>
      <p:sp>
        <p:nvSpPr>
          <p:cNvPr id="21" name="Marcador de texto 20"/>
          <p:cNvSpPr>
            <a:spLocks noGrp="1"/>
          </p:cNvSpPr>
          <p:nvPr>
            <p:ph type="body" sz="quarter" idx="12"/>
          </p:nvPr>
        </p:nvSpPr>
        <p:spPr/>
        <p:txBody>
          <a:bodyPr>
            <a:normAutofit fontScale="92500" lnSpcReduction="10000"/>
          </a:bodyPr>
          <a:lstStyle/>
          <a:p>
            <a:r>
              <a:rPr lang="en-US" dirty="0" smtClean="0"/>
              <a:t>Director </a:t>
            </a:r>
            <a:r>
              <a:rPr lang="es-ES" dirty="0" smtClean="0"/>
              <a:t>Técnico</a:t>
            </a:r>
            <a:endParaRPr lang="es-ES"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725" y="3471706"/>
            <a:ext cx="1428949" cy="1428949"/>
          </a:xfrm>
          <a:prstGeom prst="rect">
            <a:avLst/>
          </a:prstGeom>
        </p:spPr>
      </p:pic>
      <p:pic>
        <p:nvPicPr>
          <p:cNvPr id="12" name="Picture 2"/>
          <p:cNvPicPr>
            <a:picLocks noChangeAspect="1"/>
          </p:cNvPicPr>
          <p:nvPr/>
        </p:nvPicPr>
        <p:blipFill rotWithShape="1">
          <a:blip r:embed="rId4">
            <a:extLst>
              <a:ext uri="{28A0092B-C50C-407E-A947-70E740481C1C}">
                <a14:useLocalDpi xmlns:a14="http://schemas.microsoft.com/office/drawing/2010/main" val="0"/>
              </a:ext>
            </a:extLst>
          </a:blip>
          <a:srcRect l="1" r="46800"/>
          <a:stretch/>
        </p:blipFill>
        <p:spPr>
          <a:xfrm>
            <a:off x="924078" y="5940563"/>
            <a:ext cx="2106954" cy="792088"/>
          </a:xfrm>
          <a:prstGeom prst="rect">
            <a:avLst/>
          </a:prstGeom>
          <a:solidFill>
            <a:schemeClr val="bg1"/>
          </a:solidFill>
        </p:spPr>
      </p:pic>
      <p:pic>
        <p:nvPicPr>
          <p:cNvPr id="5" name="Marcador de posición de imagen 4"/>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581" r="581"/>
          <a:stretch>
            <a:fillRect/>
          </a:stretch>
        </p:blipFill>
        <p:spPr/>
      </p:pic>
    </p:spTree>
    <p:extLst>
      <p:ext uri="{BB962C8B-B14F-4D97-AF65-F5344CB8AC3E}">
        <p14:creationId xmlns:p14="http://schemas.microsoft.com/office/powerpoint/2010/main" val="2931009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ctrTitle"/>
          </p:nvPr>
        </p:nvSpPr>
        <p:spPr/>
        <p:txBody>
          <a:bodyPr>
            <a:normAutofit/>
          </a:bodyPr>
          <a:lstStyle/>
          <a:p>
            <a:r>
              <a:rPr lang="es-ES" dirty="0" smtClean="0"/>
              <a:t>CRM – Microsoft Social </a:t>
            </a:r>
            <a:r>
              <a:rPr lang="es-ES" dirty="0" err="1" smtClean="0"/>
              <a:t>Engagement</a:t>
            </a:r>
            <a:endParaRPr lang="en-US" dirty="0"/>
          </a:p>
        </p:txBody>
      </p:sp>
      <p:sp>
        <p:nvSpPr>
          <p:cNvPr id="6" name="Subtítulo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410264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smtClean="0"/>
              <a:t>Introducción a Social </a:t>
            </a:r>
            <a:r>
              <a:rPr lang="es-ES" dirty="0" err="1" smtClean="0"/>
              <a:t>Engagement</a:t>
            </a:r>
            <a:endParaRPr lang="es-E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6032" y="2149340"/>
            <a:ext cx="5966629" cy="3560581"/>
          </a:xfrm>
          <a:prstGeom prst="rect">
            <a:avLst/>
          </a:prstGeom>
        </p:spPr>
      </p:pic>
      <p:graphicFrame>
        <p:nvGraphicFramePr>
          <p:cNvPr id="16" name="Object 15"/>
          <p:cNvGraphicFramePr>
            <a:graphicFrameLocks noChangeAspect="1"/>
          </p:cNvGraphicFramePr>
          <p:nvPr>
            <p:extLst/>
          </p:nvPr>
        </p:nvGraphicFramePr>
        <p:xfrm>
          <a:off x="270445" y="2013638"/>
          <a:ext cx="1540767" cy="1578905"/>
        </p:xfrm>
        <a:graphic>
          <a:graphicData uri="http://schemas.openxmlformats.org/presentationml/2006/ole">
            <mc:AlternateContent xmlns:mc="http://schemas.openxmlformats.org/markup-compatibility/2006">
              <mc:Choice xmlns:v="urn:schemas-microsoft-com:vml" Requires="v">
                <p:oleObj spid="_x0000_s1386" r:id="rId5" imgW="2565000" imgH="2628360" progId="">
                  <p:embed/>
                </p:oleObj>
              </mc:Choice>
              <mc:Fallback>
                <p:oleObj r:id="rId5" imgW="2565000" imgH="2628360" progId="">
                  <p:embed/>
                  <p:pic>
                    <p:nvPicPr>
                      <p:cNvPr id="0" name=""/>
                      <p:cNvPicPr/>
                      <p:nvPr/>
                    </p:nvPicPr>
                    <p:blipFill>
                      <a:blip r:embed="rId6"/>
                      <a:stretch>
                        <a:fillRect/>
                      </a:stretch>
                    </p:blipFill>
                    <p:spPr>
                      <a:xfrm>
                        <a:off x="270445" y="2013638"/>
                        <a:ext cx="1540767" cy="1578905"/>
                      </a:xfrm>
                      <a:prstGeom prst="rect">
                        <a:avLst/>
                      </a:prstGeom>
                    </p:spPr>
                  </p:pic>
                </p:oleObj>
              </mc:Fallback>
            </mc:AlternateContent>
          </a:graphicData>
        </a:graphic>
      </p:graphicFrame>
      <p:graphicFrame>
        <p:nvGraphicFramePr>
          <p:cNvPr id="17" name="Object 16"/>
          <p:cNvGraphicFramePr>
            <a:graphicFrameLocks noChangeAspect="1"/>
          </p:cNvGraphicFramePr>
          <p:nvPr>
            <p:extLst/>
          </p:nvPr>
        </p:nvGraphicFramePr>
        <p:xfrm>
          <a:off x="2088975" y="2014040"/>
          <a:ext cx="1540767" cy="1578905"/>
        </p:xfrm>
        <a:graphic>
          <a:graphicData uri="http://schemas.openxmlformats.org/presentationml/2006/ole">
            <mc:AlternateContent xmlns:mc="http://schemas.openxmlformats.org/markup-compatibility/2006">
              <mc:Choice xmlns:v="urn:schemas-microsoft-com:vml" Requires="v">
                <p:oleObj spid="_x0000_s1387" r:id="rId7" imgW="2565000" imgH="2628360" progId="">
                  <p:embed/>
                </p:oleObj>
              </mc:Choice>
              <mc:Fallback>
                <p:oleObj r:id="rId7" imgW="2565000" imgH="2628360" progId="">
                  <p:embed/>
                  <p:pic>
                    <p:nvPicPr>
                      <p:cNvPr id="0" name=""/>
                      <p:cNvPicPr/>
                      <p:nvPr/>
                    </p:nvPicPr>
                    <p:blipFill>
                      <a:blip r:embed="rId8"/>
                      <a:stretch>
                        <a:fillRect/>
                      </a:stretch>
                    </p:blipFill>
                    <p:spPr>
                      <a:xfrm>
                        <a:off x="2088975" y="2014040"/>
                        <a:ext cx="1540767" cy="1578905"/>
                      </a:xfrm>
                      <a:prstGeom prst="rect">
                        <a:avLst/>
                      </a:prstGeom>
                    </p:spPr>
                  </p:pic>
                </p:oleObj>
              </mc:Fallback>
            </mc:AlternateContent>
          </a:graphicData>
        </a:graphic>
      </p:graphicFrame>
      <p:graphicFrame>
        <p:nvGraphicFramePr>
          <p:cNvPr id="18" name="Object 17"/>
          <p:cNvGraphicFramePr>
            <a:graphicFrameLocks noChangeAspect="1"/>
          </p:cNvGraphicFramePr>
          <p:nvPr>
            <p:extLst/>
          </p:nvPr>
        </p:nvGraphicFramePr>
        <p:xfrm>
          <a:off x="3907503" y="2013637"/>
          <a:ext cx="1540767" cy="1578905"/>
        </p:xfrm>
        <a:graphic>
          <a:graphicData uri="http://schemas.openxmlformats.org/presentationml/2006/ole">
            <mc:AlternateContent xmlns:mc="http://schemas.openxmlformats.org/markup-compatibility/2006">
              <mc:Choice xmlns:v="urn:schemas-microsoft-com:vml" Requires="v">
                <p:oleObj spid="_x0000_s1388" r:id="rId9" imgW="2565000" imgH="2628360" progId="">
                  <p:embed/>
                </p:oleObj>
              </mc:Choice>
              <mc:Fallback>
                <p:oleObj r:id="rId9" imgW="2565000" imgH="2628360" progId="">
                  <p:embed/>
                  <p:pic>
                    <p:nvPicPr>
                      <p:cNvPr id="0" name=""/>
                      <p:cNvPicPr/>
                      <p:nvPr/>
                    </p:nvPicPr>
                    <p:blipFill>
                      <a:blip r:embed="rId10"/>
                      <a:stretch>
                        <a:fillRect/>
                      </a:stretch>
                    </p:blipFill>
                    <p:spPr>
                      <a:xfrm>
                        <a:off x="3907503" y="2013637"/>
                        <a:ext cx="1540767" cy="1578905"/>
                      </a:xfrm>
                      <a:prstGeom prst="rect">
                        <a:avLst/>
                      </a:prstGeom>
                    </p:spPr>
                  </p:pic>
                </p:oleObj>
              </mc:Fallback>
            </mc:AlternateContent>
          </a:graphicData>
        </a:graphic>
      </p:graphicFrame>
      <p:graphicFrame>
        <p:nvGraphicFramePr>
          <p:cNvPr id="19" name="Object 18"/>
          <p:cNvGraphicFramePr>
            <a:graphicFrameLocks noChangeAspect="1"/>
          </p:cNvGraphicFramePr>
          <p:nvPr>
            <p:extLst/>
          </p:nvPr>
        </p:nvGraphicFramePr>
        <p:xfrm>
          <a:off x="270445" y="3863309"/>
          <a:ext cx="1540767" cy="1578905"/>
        </p:xfrm>
        <a:graphic>
          <a:graphicData uri="http://schemas.openxmlformats.org/presentationml/2006/ole">
            <mc:AlternateContent xmlns:mc="http://schemas.openxmlformats.org/markup-compatibility/2006">
              <mc:Choice xmlns:v="urn:schemas-microsoft-com:vml" Requires="v">
                <p:oleObj spid="_x0000_s1389" r:id="rId11" imgW="2565000" imgH="2628360" progId="">
                  <p:embed/>
                </p:oleObj>
              </mc:Choice>
              <mc:Fallback>
                <p:oleObj r:id="rId11" imgW="2565000" imgH="2628360" progId="">
                  <p:embed/>
                  <p:pic>
                    <p:nvPicPr>
                      <p:cNvPr id="0" name=""/>
                      <p:cNvPicPr/>
                      <p:nvPr/>
                    </p:nvPicPr>
                    <p:blipFill>
                      <a:blip r:embed="rId12"/>
                      <a:stretch>
                        <a:fillRect/>
                      </a:stretch>
                    </p:blipFill>
                    <p:spPr>
                      <a:xfrm>
                        <a:off x="270445" y="3863309"/>
                        <a:ext cx="1540767" cy="1578905"/>
                      </a:xfrm>
                      <a:prstGeom prst="rect">
                        <a:avLst/>
                      </a:prstGeom>
                    </p:spPr>
                  </p:pic>
                </p:oleObj>
              </mc:Fallback>
            </mc:AlternateContent>
          </a:graphicData>
        </a:graphic>
      </p:graphicFrame>
      <p:graphicFrame>
        <p:nvGraphicFramePr>
          <p:cNvPr id="20" name="Object 19"/>
          <p:cNvGraphicFramePr>
            <a:graphicFrameLocks noChangeAspect="1"/>
          </p:cNvGraphicFramePr>
          <p:nvPr>
            <p:extLst/>
          </p:nvPr>
        </p:nvGraphicFramePr>
        <p:xfrm>
          <a:off x="2088975" y="3863307"/>
          <a:ext cx="1540767" cy="1578905"/>
        </p:xfrm>
        <a:graphic>
          <a:graphicData uri="http://schemas.openxmlformats.org/presentationml/2006/ole">
            <mc:AlternateContent xmlns:mc="http://schemas.openxmlformats.org/markup-compatibility/2006">
              <mc:Choice xmlns:v="urn:schemas-microsoft-com:vml" Requires="v">
                <p:oleObj spid="_x0000_s1390" r:id="rId13" imgW="2565000" imgH="2628360" progId="">
                  <p:embed/>
                </p:oleObj>
              </mc:Choice>
              <mc:Fallback>
                <p:oleObj r:id="rId13" imgW="2565000" imgH="2628360" progId="">
                  <p:embed/>
                  <p:pic>
                    <p:nvPicPr>
                      <p:cNvPr id="0" name=""/>
                      <p:cNvPicPr/>
                      <p:nvPr/>
                    </p:nvPicPr>
                    <p:blipFill>
                      <a:blip r:embed="rId14"/>
                      <a:stretch>
                        <a:fillRect/>
                      </a:stretch>
                    </p:blipFill>
                    <p:spPr>
                      <a:xfrm>
                        <a:off x="2088975" y="3863307"/>
                        <a:ext cx="1540767" cy="1578905"/>
                      </a:xfrm>
                      <a:prstGeom prst="rect">
                        <a:avLst/>
                      </a:prstGeom>
                    </p:spPr>
                  </p:pic>
                </p:oleObj>
              </mc:Fallback>
            </mc:AlternateContent>
          </a:graphicData>
        </a:graphic>
      </p:graphicFrame>
      <p:graphicFrame>
        <p:nvGraphicFramePr>
          <p:cNvPr id="21" name="Object 20"/>
          <p:cNvGraphicFramePr>
            <a:graphicFrameLocks noChangeAspect="1"/>
          </p:cNvGraphicFramePr>
          <p:nvPr>
            <p:extLst/>
          </p:nvPr>
        </p:nvGraphicFramePr>
        <p:xfrm>
          <a:off x="3907503" y="3863307"/>
          <a:ext cx="1540767" cy="1578905"/>
        </p:xfrm>
        <a:graphic>
          <a:graphicData uri="http://schemas.openxmlformats.org/presentationml/2006/ole">
            <mc:AlternateContent xmlns:mc="http://schemas.openxmlformats.org/markup-compatibility/2006">
              <mc:Choice xmlns:v="urn:schemas-microsoft-com:vml" Requires="v">
                <p:oleObj spid="_x0000_s1391" r:id="rId15" imgW="2565000" imgH="2628360" progId="">
                  <p:embed/>
                </p:oleObj>
              </mc:Choice>
              <mc:Fallback>
                <p:oleObj r:id="rId15" imgW="2565000" imgH="2628360" progId="">
                  <p:embed/>
                  <p:pic>
                    <p:nvPicPr>
                      <p:cNvPr id="0" name=""/>
                      <p:cNvPicPr/>
                      <p:nvPr/>
                    </p:nvPicPr>
                    <p:blipFill>
                      <a:blip r:embed="rId16"/>
                      <a:stretch>
                        <a:fillRect/>
                      </a:stretch>
                    </p:blipFill>
                    <p:spPr>
                      <a:xfrm>
                        <a:off x="3907503" y="3863307"/>
                        <a:ext cx="1540767" cy="1578905"/>
                      </a:xfrm>
                      <a:prstGeom prst="rect">
                        <a:avLst/>
                      </a:prstGeom>
                    </p:spPr>
                  </p:pic>
                </p:oleObj>
              </mc:Fallback>
            </mc:AlternateContent>
          </a:graphicData>
        </a:graphic>
      </p:graphicFrame>
    </p:spTree>
    <p:extLst>
      <p:ext uri="{BB962C8B-B14F-4D97-AF65-F5344CB8AC3E}">
        <p14:creationId xmlns:p14="http://schemas.microsoft.com/office/powerpoint/2010/main" val="202308127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632" y="112542"/>
            <a:ext cx="11079159" cy="1325563"/>
          </a:xfrm>
        </p:spPr>
        <p:txBody>
          <a:bodyPr>
            <a:normAutofit/>
          </a:bodyPr>
          <a:lstStyle/>
          <a:p>
            <a:r>
              <a:rPr lang="es-ES" dirty="0" smtClean="0"/>
              <a:t>Arquitectura: Azure</a:t>
            </a:r>
            <a:endParaRPr lang="es-ES" dirty="0"/>
          </a:p>
        </p:txBody>
      </p:sp>
      <p:grpSp>
        <p:nvGrpSpPr>
          <p:cNvPr id="13" name="Group 12"/>
          <p:cNvGrpSpPr/>
          <p:nvPr/>
        </p:nvGrpSpPr>
        <p:grpSpPr>
          <a:xfrm>
            <a:off x="270758" y="1186699"/>
            <a:ext cx="20527283" cy="5476741"/>
            <a:chOff x="274638" y="1209402"/>
            <a:chExt cx="20944352" cy="5588016"/>
          </a:xfrm>
        </p:grpSpPr>
        <p:grpSp>
          <p:nvGrpSpPr>
            <p:cNvPr id="3" name="Group 2"/>
            <p:cNvGrpSpPr/>
            <p:nvPr/>
          </p:nvGrpSpPr>
          <p:grpSpPr>
            <a:xfrm>
              <a:off x="274638" y="1211263"/>
              <a:ext cx="11880289" cy="5586155"/>
              <a:chOff x="274638" y="1211263"/>
              <a:chExt cx="11880289" cy="5586155"/>
            </a:xfrm>
          </p:grpSpPr>
          <p:sp>
            <p:nvSpPr>
              <p:cNvPr id="4" name="Rectangle 3"/>
              <p:cNvSpPr/>
              <p:nvPr/>
            </p:nvSpPr>
            <p:spPr bwMode="auto">
              <a:xfrm>
                <a:off x="274638" y="5747658"/>
                <a:ext cx="11880289" cy="1049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5849" tIns="105849" rIns="105849" bIns="105849"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1960" dirty="0">
                    <a:gradFill>
                      <a:gsLst>
                        <a:gs pos="0">
                          <a:srgbClr val="FFFFFF"/>
                        </a:gs>
                        <a:gs pos="100000">
                          <a:srgbClr val="FFFFFF"/>
                        </a:gs>
                      </a:gsLst>
                      <a:lin ang="5400000" scaled="0"/>
                    </a:gradFill>
                    <a:ea typeface="Segoe UI" pitchFamily="34" charset="0"/>
                    <a:cs typeface="Segoe UI" pitchFamily="34" charset="0"/>
                  </a:rPr>
                  <a:t>SERVICIO AZURE</a:t>
                </a:r>
              </a:p>
            </p:txBody>
          </p:sp>
          <p:sp>
            <p:nvSpPr>
              <p:cNvPr id="5" name="Rectangle 4"/>
              <p:cNvSpPr>
                <a:spLocks noChangeAspect="1"/>
              </p:cNvSpPr>
              <p:nvPr/>
            </p:nvSpPr>
            <p:spPr bwMode="auto">
              <a:xfrm>
                <a:off x="274641" y="1214125"/>
                <a:ext cx="2743198" cy="3722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7548" tIns="176416" rIns="176416" bIns="176416" numCol="1" spcCol="0" rtlCol="0" fromWordArt="0" anchor="ctr" anchorCtr="0" forceAA="0" compatLnSpc="1">
                <a:prstTxWarp prst="textNoShape">
                  <a:avLst/>
                </a:prstTxWarp>
                <a:noAutofit/>
              </a:bodyPr>
              <a:lstStyle/>
              <a:p>
                <a:pPr defTabSz="914091"/>
                <a:r>
                  <a:rPr lang="en-US" sz="1568" dirty="0">
                    <a:solidFill>
                      <a:schemeClr val="bg1"/>
                    </a:solidFill>
                  </a:rPr>
                  <a:t>RAW DATA</a:t>
                </a:r>
              </a:p>
            </p:txBody>
          </p:sp>
          <p:sp>
            <p:nvSpPr>
              <p:cNvPr id="6" name="Rectangle 5"/>
              <p:cNvSpPr>
                <a:spLocks noChangeAspect="1"/>
              </p:cNvSpPr>
              <p:nvPr/>
            </p:nvSpPr>
            <p:spPr bwMode="auto">
              <a:xfrm>
                <a:off x="3193901" y="1211263"/>
                <a:ext cx="6048672" cy="3713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7548" tIns="176416" rIns="176416" bIns="176416" numCol="1" spcCol="0" rtlCol="0" fromWordArt="0" anchor="ctr" anchorCtr="0" forceAA="0" compatLnSpc="1">
                <a:prstTxWarp prst="textNoShape">
                  <a:avLst/>
                </a:prstTxWarp>
                <a:noAutofit/>
              </a:bodyPr>
              <a:lstStyle/>
              <a:p>
                <a:pPr defTabSz="914091"/>
                <a:r>
                  <a:rPr lang="en-US" sz="1568" dirty="0">
                    <a:solidFill>
                      <a:schemeClr val="bg1"/>
                    </a:solidFill>
                  </a:rPr>
                  <a:t>PROCESAMIENTO</a:t>
                </a:r>
              </a:p>
            </p:txBody>
          </p:sp>
          <p:sp>
            <p:nvSpPr>
              <p:cNvPr id="7" name="Rectangle 6"/>
              <p:cNvSpPr>
                <a:spLocks noChangeAspect="1"/>
              </p:cNvSpPr>
              <p:nvPr/>
            </p:nvSpPr>
            <p:spPr bwMode="auto">
              <a:xfrm>
                <a:off x="9418638" y="1211263"/>
                <a:ext cx="2668835" cy="37137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7548" tIns="176416" rIns="176416" bIns="176416" numCol="1" spcCol="0" rtlCol="0" fromWordArt="0" anchor="ctr" anchorCtr="0" forceAA="0" compatLnSpc="1">
                <a:prstTxWarp prst="textNoShape">
                  <a:avLst/>
                </a:prstTxWarp>
                <a:noAutofit/>
              </a:bodyPr>
              <a:lstStyle/>
              <a:p>
                <a:pPr defTabSz="914091"/>
                <a:r>
                  <a:rPr lang="en-US" sz="1568" dirty="0">
                    <a:solidFill>
                      <a:schemeClr val="bg1"/>
                    </a:solidFill>
                  </a:rPr>
                  <a:t>ANÁLISIS</a:t>
                </a:r>
              </a:p>
            </p:txBody>
          </p:sp>
          <p:grpSp>
            <p:nvGrpSpPr>
              <p:cNvPr id="8" name="Group 7"/>
              <p:cNvGrpSpPr/>
              <p:nvPr/>
            </p:nvGrpSpPr>
            <p:grpSpPr>
              <a:xfrm>
                <a:off x="3017836" y="1211264"/>
                <a:ext cx="363274" cy="375099"/>
                <a:chOff x="3017836" y="1211264"/>
                <a:chExt cx="363274" cy="485799"/>
              </a:xfrm>
            </p:grpSpPr>
            <p:sp>
              <p:nvSpPr>
                <p:cNvPr id="164" name="Isosceles Triangle 163"/>
                <p:cNvSpPr/>
                <p:nvPr/>
              </p:nvSpPr>
              <p:spPr bwMode="auto">
                <a:xfrm rot="5400000">
                  <a:off x="3044605" y="1360559"/>
                  <a:ext cx="485797" cy="187212"/>
                </a:xfrm>
                <a:prstGeom prst="triangle">
                  <a:avLst>
                    <a:gd name="adj" fmla="val 52183"/>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165" name="Isosceles Triangle 164"/>
                <p:cNvSpPr/>
                <p:nvPr/>
              </p:nvSpPr>
              <p:spPr bwMode="auto">
                <a:xfrm rot="5400000">
                  <a:off x="2868543" y="1360557"/>
                  <a:ext cx="485797" cy="187212"/>
                </a:xfrm>
                <a:prstGeom prst="triangle">
                  <a:avLst>
                    <a:gd name="adj" fmla="val 5218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p:cNvGrpSpPr/>
              <p:nvPr/>
            </p:nvGrpSpPr>
            <p:grpSpPr>
              <a:xfrm>
                <a:off x="9236998" y="1211264"/>
                <a:ext cx="363274" cy="375099"/>
                <a:chOff x="3017836" y="1211264"/>
                <a:chExt cx="363274" cy="485799"/>
              </a:xfrm>
            </p:grpSpPr>
            <p:sp>
              <p:nvSpPr>
                <p:cNvPr id="162" name="Isosceles Triangle 161"/>
                <p:cNvSpPr/>
                <p:nvPr/>
              </p:nvSpPr>
              <p:spPr bwMode="auto">
                <a:xfrm rot="5400000">
                  <a:off x="3044605" y="1360559"/>
                  <a:ext cx="485797" cy="187212"/>
                </a:xfrm>
                <a:prstGeom prst="triangle">
                  <a:avLst>
                    <a:gd name="adj" fmla="val 52183"/>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163" name="Isosceles Triangle 162"/>
                <p:cNvSpPr/>
                <p:nvPr/>
              </p:nvSpPr>
              <p:spPr bwMode="auto">
                <a:xfrm rot="5400000">
                  <a:off x="2868543" y="1360557"/>
                  <a:ext cx="485797" cy="187212"/>
                </a:xfrm>
                <a:prstGeom prst="triangle">
                  <a:avLst>
                    <a:gd name="adj" fmla="val 5218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 name="Isosceles Triangle 9"/>
              <p:cNvSpPr/>
              <p:nvPr/>
            </p:nvSpPr>
            <p:spPr bwMode="auto">
              <a:xfrm rot="16200000">
                <a:off x="11806319" y="1305209"/>
                <a:ext cx="375097" cy="187212"/>
              </a:xfrm>
              <a:prstGeom prst="triangle">
                <a:avLst>
                  <a:gd name="adj" fmla="val 52183"/>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3664286" y="1680343"/>
                <a:ext cx="2377649" cy="489365"/>
              </a:xfrm>
              <a:prstGeom prst="rect">
                <a:avLst/>
              </a:prstGeom>
              <a:noFill/>
            </p:spPr>
            <p:txBody>
              <a:bodyPr wrap="square" lIns="179238" tIns="143391" rIns="179238" bIns="143391" rtlCol="0">
                <a:spAutoFit/>
              </a:bodyPr>
              <a:lstStyle/>
              <a:p>
                <a:pPr defTabSz="914091">
                  <a:lnSpc>
                    <a:spcPct val="90000"/>
                  </a:lnSpc>
                  <a:spcAft>
                    <a:spcPts val="588"/>
                  </a:spcAft>
                </a:pPr>
                <a:r>
                  <a:rPr lang="en-US" sz="1372" dirty="0">
                    <a:solidFill>
                      <a:srgbClr val="002050"/>
                    </a:solidFill>
                  </a:rPr>
                  <a:t>Pipelines</a:t>
                </a:r>
              </a:p>
            </p:txBody>
          </p:sp>
          <p:sp>
            <p:nvSpPr>
              <p:cNvPr id="12" name="Rectangle 11"/>
              <p:cNvSpPr/>
              <p:nvPr/>
            </p:nvSpPr>
            <p:spPr bwMode="auto">
              <a:xfrm>
                <a:off x="385589" y="6217920"/>
                <a:ext cx="2632246" cy="4530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5849" tIns="105849" rIns="105849" bIns="105849"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1568" dirty="0" err="1">
                    <a:solidFill>
                      <a:schemeClr val="accent1"/>
                    </a:solidFill>
                    <a:ea typeface="Segoe UI" pitchFamily="34" charset="0"/>
                    <a:cs typeface="Segoe UI" pitchFamily="34" charset="0"/>
                  </a:rPr>
                  <a:t>Servicio</a:t>
                </a:r>
                <a:r>
                  <a:rPr lang="en-US" sz="1568" dirty="0">
                    <a:solidFill>
                      <a:schemeClr val="accent1"/>
                    </a:solidFill>
                    <a:ea typeface="Segoe UI" pitchFamily="34" charset="0"/>
                    <a:cs typeface="Segoe UI" pitchFamily="34" charset="0"/>
                  </a:rPr>
                  <a:t> Cloud</a:t>
                </a:r>
              </a:p>
            </p:txBody>
          </p:sp>
          <p:sp>
            <p:nvSpPr>
              <p:cNvPr id="15" name="Rectangle 14"/>
              <p:cNvSpPr/>
              <p:nvPr/>
            </p:nvSpPr>
            <p:spPr bwMode="auto">
              <a:xfrm>
                <a:off x="3236901" y="6217920"/>
                <a:ext cx="6004663" cy="4530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5849" tIns="105849" rIns="105849" bIns="105849"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1568" dirty="0">
                    <a:solidFill>
                      <a:schemeClr val="accent1"/>
                    </a:solidFill>
                    <a:ea typeface="Segoe UI" pitchFamily="34" charset="0"/>
                    <a:cs typeface="Segoe UI" pitchFamily="34" charset="0"/>
                  </a:rPr>
                  <a:t>Infrastructure-as-a-Service (IaaS)</a:t>
                </a:r>
              </a:p>
            </p:txBody>
          </p:sp>
          <p:sp>
            <p:nvSpPr>
              <p:cNvPr id="17" name="Rectangle 16"/>
              <p:cNvSpPr/>
              <p:nvPr/>
            </p:nvSpPr>
            <p:spPr bwMode="auto">
              <a:xfrm>
                <a:off x="9447032" y="6217920"/>
                <a:ext cx="2576576" cy="4530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5849" tIns="105849" rIns="105849" bIns="105849"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1568" dirty="0">
                    <a:solidFill>
                      <a:schemeClr val="accent1"/>
                    </a:solidFill>
                    <a:ea typeface="Segoe UI" pitchFamily="34" charset="0"/>
                    <a:cs typeface="Segoe UI" pitchFamily="34" charset="0"/>
                  </a:rPr>
                  <a:t>SQL Azure</a:t>
                </a:r>
              </a:p>
            </p:txBody>
          </p:sp>
          <p:sp>
            <p:nvSpPr>
              <p:cNvPr id="18" name="Rectangle 17"/>
              <p:cNvSpPr>
                <a:spLocks noChangeAspect="1"/>
              </p:cNvSpPr>
              <p:nvPr/>
            </p:nvSpPr>
            <p:spPr bwMode="auto">
              <a:xfrm>
                <a:off x="274638" y="1828134"/>
                <a:ext cx="1506354" cy="393305"/>
              </a:xfrm>
              <a:prstGeom prst="rect">
                <a:avLst/>
              </a:prstGeom>
              <a:solidFill>
                <a:srgbClr val="00AC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r>
                  <a:rPr lang="en-US" sz="1568" dirty="0">
                    <a:solidFill>
                      <a:srgbClr val="FFFFFF"/>
                    </a:solidFill>
                  </a:rPr>
                  <a:t>Twitter</a:t>
                </a:r>
              </a:p>
            </p:txBody>
          </p:sp>
          <p:sp>
            <p:nvSpPr>
              <p:cNvPr id="19" name="Rectangle 18"/>
              <p:cNvSpPr>
                <a:spLocks noChangeAspect="1"/>
              </p:cNvSpPr>
              <p:nvPr/>
            </p:nvSpPr>
            <p:spPr bwMode="auto">
              <a:xfrm>
                <a:off x="274638" y="2308092"/>
                <a:ext cx="1506354" cy="393305"/>
              </a:xfrm>
              <a:prstGeom prst="rect">
                <a:avLst/>
              </a:prstGeom>
              <a:solidFill>
                <a:srgbClr val="3A56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r>
                  <a:rPr lang="en-US" sz="1568" dirty="0">
                    <a:solidFill>
                      <a:srgbClr val="FFFFFF"/>
                    </a:solidFill>
                  </a:rPr>
                  <a:t>Facebook</a:t>
                </a:r>
              </a:p>
            </p:txBody>
          </p:sp>
          <p:sp>
            <p:nvSpPr>
              <p:cNvPr id="20" name="Rectangle 19"/>
              <p:cNvSpPr>
                <a:spLocks noChangeAspect="1"/>
              </p:cNvSpPr>
              <p:nvPr/>
            </p:nvSpPr>
            <p:spPr bwMode="auto">
              <a:xfrm>
                <a:off x="274638" y="2790394"/>
                <a:ext cx="1506354" cy="393305"/>
              </a:xfrm>
              <a:prstGeom prst="rect">
                <a:avLst/>
              </a:prstGeom>
              <a:solidFill>
                <a:srgbClr val="77B75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r>
                  <a:rPr lang="en-US" sz="1568" dirty="0">
                    <a:solidFill>
                      <a:srgbClr val="FFFFFF"/>
                    </a:solidFill>
                  </a:rPr>
                  <a:t>Boards</a:t>
                </a:r>
              </a:p>
            </p:txBody>
          </p:sp>
          <p:sp>
            <p:nvSpPr>
              <p:cNvPr id="21" name="Rectangle 20"/>
              <p:cNvSpPr>
                <a:spLocks noChangeAspect="1"/>
              </p:cNvSpPr>
              <p:nvPr/>
            </p:nvSpPr>
            <p:spPr bwMode="auto">
              <a:xfrm>
                <a:off x="274638" y="3273709"/>
                <a:ext cx="1506354" cy="393305"/>
              </a:xfrm>
              <a:prstGeom prst="rect">
                <a:avLst/>
              </a:prstGeom>
              <a:solidFill>
                <a:srgbClr val="FF7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r>
                  <a:rPr lang="en-US" sz="1568" dirty="0">
                    <a:solidFill>
                      <a:srgbClr val="FFFFFF"/>
                    </a:solidFill>
                  </a:rPr>
                  <a:t>Blogs</a:t>
                </a:r>
              </a:p>
            </p:txBody>
          </p:sp>
          <p:sp>
            <p:nvSpPr>
              <p:cNvPr id="22" name="Rectangle 21"/>
              <p:cNvSpPr>
                <a:spLocks noChangeAspect="1"/>
              </p:cNvSpPr>
              <p:nvPr/>
            </p:nvSpPr>
            <p:spPr bwMode="auto">
              <a:xfrm>
                <a:off x="274638" y="3757023"/>
                <a:ext cx="1506354" cy="393305"/>
              </a:xfrm>
              <a:prstGeom prst="rect">
                <a:avLst/>
              </a:prstGeom>
              <a:solidFill>
                <a:srgbClr val="AC183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r>
                  <a:rPr lang="en-US" sz="1568" dirty="0">
                    <a:solidFill>
                      <a:srgbClr val="FFFFFF"/>
                    </a:solidFill>
                  </a:rPr>
                  <a:t>News</a:t>
                </a:r>
              </a:p>
            </p:txBody>
          </p:sp>
          <p:sp>
            <p:nvSpPr>
              <p:cNvPr id="23" name="Rectangle 22"/>
              <p:cNvSpPr>
                <a:spLocks noChangeAspect="1"/>
              </p:cNvSpPr>
              <p:nvPr/>
            </p:nvSpPr>
            <p:spPr bwMode="auto">
              <a:xfrm>
                <a:off x="274638" y="4231097"/>
                <a:ext cx="1506354" cy="393305"/>
              </a:xfrm>
              <a:prstGeom prst="rect">
                <a:avLst/>
              </a:prstGeom>
              <a:solidFill>
                <a:srgbClr val="9494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r>
                  <a:rPr lang="en-US" sz="1568" dirty="0">
                    <a:solidFill>
                      <a:srgbClr val="FFFFFF"/>
                    </a:solidFill>
                  </a:rPr>
                  <a:t>YouTube</a:t>
                </a:r>
              </a:p>
            </p:txBody>
          </p:sp>
          <p:sp>
            <p:nvSpPr>
              <p:cNvPr id="24" name="Rectangle 23"/>
              <p:cNvSpPr>
                <a:spLocks noChangeAspect="1"/>
              </p:cNvSpPr>
              <p:nvPr/>
            </p:nvSpPr>
            <p:spPr bwMode="auto">
              <a:xfrm>
                <a:off x="274638" y="4705171"/>
                <a:ext cx="1506354" cy="393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r>
                  <a:rPr lang="en-US" sz="1568" dirty="0">
                    <a:solidFill>
                      <a:srgbClr val="DDDDDD">
                        <a:lumMod val="10000"/>
                      </a:srgbClr>
                    </a:solidFill>
                  </a:rPr>
                  <a:t>RSS</a:t>
                </a:r>
              </a:p>
            </p:txBody>
          </p:sp>
          <p:sp>
            <p:nvSpPr>
              <p:cNvPr id="25" name="Rectangle 24"/>
              <p:cNvSpPr>
                <a:spLocks noChangeAspect="1"/>
              </p:cNvSpPr>
              <p:nvPr/>
            </p:nvSpPr>
            <p:spPr bwMode="auto">
              <a:xfrm>
                <a:off x="274638" y="5179244"/>
                <a:ext cx="1506354" cy="393305"/>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r>
                  <a:rPr lang="en-US" sz="1568" dirty="0">
                    <a:solidFill>
                      <a:srgbClr val="FFFFFF"/>
                    </a:solidFill>
                  </a:rPr>
                  <a:t>…</a:t>
                </a:r>
              </a:p>
            </p:txBody>
          </p:sp>
          <p:sp>
            <p:nvSpPr>
              <p:cNvPr id="26" name="Isosceles Triangle 25"/>
              <p:cNvSpPr/>
              <p:nvPr/>
            </p:nvSpPr>
            <p:spPr bwMode="auto">
              <a:xfrm rot="5400000">
                <a:off x="1643301" y="1963621"/>
                <a:ext cx="393305" cy="122333"/>
              </a:xfrm>
              <a:prstGeom prst="triangle">
                <a:avLst/>
              </a:prstGeom>
              <a:solidFill>
                <a:srgbClr val="00AC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7" name="Isosceles Triangle 26"/>
              <p:cNvSpPr/>
              <p:nvPr/>
            </p:nvSpPr>
            <p:spPr bwMode="auto">
              <a:xfrm rot="5400000">
                <a:off x="1643301" y="2442565"/>
                <a:ext cx="393305" cy="122333"/>
              </a:xfrm>
              <a:prstGeom prst="triangle">
                <a:avLst/>
              </a:prstGeom>
              <a:solidFill>
                <a:srgbClr val="3A56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8" name="Isosceles Triangle 27"/>
              <p:cNvSpPr/>
              <p:nvPr/>
            </p:nvSpPr>
            <p:spPr bwMode="auto">
              <a:xfrm rot="5400000">
                <a:off x="1643301" y="2925880"/>
                <a:ext cx="393305" cy="122333"/>
              </a:xfrm>
              <a:prstGeom prst="triangle">
                <a:avLst/>
              </a:prstGeom>
              <a:solidFill>
                <a:srgbClr val="77B7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9" name="Isosceles Triangle 28"/>
              <p:cNvSpPr/>
              <p:nvPr/>
            </p:nvSpPr>
            <p:spPr bwMode="auto">
              <a:xfrm rot="5400000">
                <a:off x="1643301" y="3409194"/>
                <a:ext cx="393305" cy="122333"/>
              </a:xfrm>
              <a:prstGeom prst="triangle">
                <a:avLst/>
              </a:prstGeom>
              <a:solidFill>
                <a:srgbClr val="FF7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30" name="Isosceles Triangle 29"/>
              <p:cNvSpPr/>
              <p:nvPr/>
            </p:nvSpPr>
            <p:spPr bwMode="auto">
              <a:xfrm rot="5400000">
                <a:off x="1643301" y="3888983"/>
                <a:ext cx="393305" cy="122333"/>
              </a:xfrm>
              <a:prstGeom prst="triangle">
                <a:avLst/>
              </a:prstGeom>
              <a:solidFill>
                <a:srgbClr val="AC183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31" name="Isosceles Triangle 30"/>
              <p:cNvSpPr/>
              <p:nvPr/>
            </p:nvSpPr>
            <p:spPr bwMode="auto">
              <a:xfrm rot="5400000">
                <a:off x="1643301" y="4369081"/>
                <a:ext cx="393305" cy="122333"/>
              </a:xfrm>
              <a:prstGeom prst="triangle">
                <a:avLst/>
              </a:prstGeom>
              <a:solidFill>
                <a:srgbClr val="9494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32" name="Isosceles Triangle 31"/>
              <p:cNvSpPr/>
              <p:nvPr/>
            </p:nvSpPr>
            <p:spPr bwMode="auto">
              <a:xfrm rot="5400000">
                <a:off x="1643301" y="4840657"/>
                <a:ext cx="393305" cy="122333"/>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33" name="Isosceles Triangle 32"/>
              <p:cNvSpPr/>
              <p:nvPr/>
            </p:nvSpPr>
            <p:spPr bwMode="auto">
              <a:xfrm rot="5400000">
                <a:off x="1643301" y="5312233"/>
                <a:ext cx="393305" cy="122333"/>
              </a:xfrm>
              <a:prstGeom prst="triangle">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p:cNvCxnSpPr>
                <a:stCxn id="26" idx="0"/>
                <a:endCxn id="115" idx="1"/>
              </p:cNvCxnSpPr>
              <p:nvPr/>
            </p:nvCxnSpPr>
            <p:spPr>
              <a:xfrm>
                <a:off x="1901120" y="2024788"/>
                <a:ext cx="1537242" cy="2782683"/>
              </a:xfrm>
              <a:prstGeom prst="line">
                <a:avLst/>
              </a:prstGeom>
              <a:ln w="19050">
                <a:solidFill>
                  <a:srgbClr val="00ACE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6" idx="0"/>
                <a:endCxn id="128" idx="1"/>
              </p:cNvCxnSpPr>
              <p:nvPr/>
            </p:nvCxnSpPr>
            <p:spPr>
              <a:xfrm>
                <a:off x="1901120" y="2024788"/>
                <a:ext cx="1537242" cy="1923037"/>
              </a:xfrm>
              <a:prstGeom prst="line">
                <a:avLst/>
              </a:prstGeom>
              <a:ln w="19050">
                <a:solidFill>
                  <a:srgbClr val="00ACE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6" idx="0"/>
                <a:endCxn id="141" idx="1"/>
              </p:cNvCxnSpPr>
              <p:nvPr/>
            </p:nvCxnSpPr>
            <p:spPr>
              <a:xfrm>
                <a:off x="1901120" y="2024788"/>
                <a:ext cx="1537242" cy="1052511"/>
              </a:xfrm>
              <a:prstGeom prst="line">
                <a:avLst/>
              </a:prstGeom>
              <a:ln w="19050">
                <a:solidFill>
                  <a:srgbClr val="00ACE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6" idx="0"/>
                <a:endCxn id="154" idx="1"/>
              </p:cNvCxnSpPr>
              <p:nvPr/>
            </p:nvCxnSpPr>
            <p:spPr>
              <a:xfrm>
                <a:off x="1901120" y="2024788"/>
                <a:ext cx="1537242" cy="263861"/>
              </a:xfrm>
              <a:prstGeom prst="line">
                <a:avLst/>
              </a:prstGeom>
              <a:ln w="19050">
                <a:solidFill>
                  <a:srgbClr val="00ACE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7" idx="0"/>
                <a:endCxn id="116" idx="1"/>
              </p:cNvCxnSpPr>
              <p:nvPr/>
            </p:nvCxnSpPr>
            <p:spPr>
              <a:xfrm>
                <a:off x="1901120" y="2503732"/>
                <a:ext cx="1537242" cy="2340659"/>
              </a:xfrm>
              <a:prstGeom prst="line">
                <a:avLst/>
              </a:prstGeom>
              <a:ln w="19050">
                <a:solidFill>
                  <a:srgbClr val="3A569D"/>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7" idx="0"/>
                <a:endCxn id="129" idx="1"/>
              </p:cNvCxnSpPr>
              <p:nvPr/>
            </p:nvCxnSpPr>
            <p:spPr>
              <a:xfrm>
                <a:off x="1901120" y="2503732"/>
                <a:ext cx="1537242" cy="1481013"/>
              </a:xfrm>
              <a:prstGeom prst="line">
                <a:avLst/>
              </a:prstGeom>
              <a:ln w="19050">
                <a:solidFill>
                  <a:srgbClr val="3A569D"/>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7" idx="0"/>
                <a:endCxn id="142" idx="1"/>
              </p:cNvCxnSpPr>
              <p:nvPr/>
            </p:nvCxnSpPr>
            <p:spPr>
              <a:xfrm>
                <a:off x="1901120" y="2503732"/>
                <a:ext cx="1537242" cy="610487"/>
              </a:xfrm>
              <a:prstGeom prst="line">
                <a:avLst/>
              </a:prstGeom>
              <a:ln w="19050">
                <a:solidFill>
                  <a:srgbClr val="3A569D"/>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7" idx="0"/>
                <a:endCxn id="155" idx="1"/>
              </p:cNvCxnSpPr>
              <p:nvPr/>
            </p:nvCxnSpPr>
            <p:spPr>
              <a:xfrm flipV="1">
                <a:off x="1901120" y="2325569"/>
                <a:ext cx="1537242" cy="178163"/>
              </a:xfrm>
              <a:prstGeom prst="line">
                <a:avLst/>
              </a:prstGeom>
              <a:ln w="19050">
                <a:solidFill>
                  <a:srgbClr val="3A569D"/>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8" idx="0"/>
                <a:endCxn id="117" idx="1"/>
              </p:cNvCxnSpPr>
              <p:nvPr/>
            </p:nvCxnSpPr>
            <p:spPr>
              <a:xfrm>
                <a:off x="1901120" y="2987047"/>
                <a:ext cx="1537242" cy="1894444"/>
              </a:xfrm>
              <a:prstGeom prst="line">
                <a:avLst/>
              </a:prstGeom>
              <a:ln w="19050">
                <a:solidFill>
                  <a:srgbClr val="77B75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8" idx="0"/>
                <a:endCxn id="143" idx="1"/>
              </p:cNvCxnSpPr>
              <p:nvPr/>
            </p:nvCxnSpPr>
            <p:spPr>
              <a:xfrm>
                <a:off x="1901120" y="2987047"/>
                <a:ext cx="1537242" cy="164272"/>
              </a:xfrm>
              <a:prstGeom prst="line">
                <a:avLst/>
              </a:prstGeom>
              <a:ln w="19050">
                <a:solidFill>
                  <a:srgbClr val="77B75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8" idx="0"/>
                <a:endCxn id="156" idx="1"/>
              </p:cNvCxnSpPr>
              <p:nvPr/>
            </p:nvCxnSpPr>
            <p:spPr>
              <a:xfrm flipV="1">
                <a:off x="1901120" y="2362669"/>
                <a:ext cx="1537242" cy="624378"/>
              </a:xfrm>
              <a:prstGeom prst="line">
                <a:avLst/>
              </a:prstGeom>
              <a:ln w="19050">
                <a:solidFill>
                  <a:srgbClr val="77B75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28" idx="0"/>
                <a:endCxn id="130" idx="1"/>
              </p:cNvCxnSpPr>
              <p:nvPr/>
            </p:nvCxnSpPr>
            <p:spPr>
              <a:xfrm>
                <a:off x="1901120" y="2987047"/>
                <a:ext cx="1537242" cy="1034798"/>
              </a:xfrm>
              <a:prstGeom prst="line">
                <a:avLst/>
              </a:prstGeom>
              <a:ln w="19050">
                <a:solidFill>
                  <a:srgbClr val="77B75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29" idx="0"/>
                <a:endCxn id="118" idx="1"/>
              </p:cNvCxnSpPr>
              <p:nvPr/>
            </p:nvCxnSpPr>
            <p:spPr>
              <a:xfrm>
                <a:off x="1901120" y="3470361"/>
                <a:ext cx="1537242" cy="1448308"/>
              </a:xfrm>
              <a:prstGeom prst="line">
                <a:avLst/>
              </a:prstGeom>
              <a:ln w="19050">
                <a:solidFill>
                  <a:srgbClr val="FF73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29" idx="0"/>
                <a:endCxn id="131" idx="1"/>
              </p:cNvCxnSpPr>
              <p:nvPr/>
            </p:nvCxnSpPr>
            <p:spPr>
              <a:xfrm>
                <a:off x="1901120" y="3470361"/>
                <a:ext cx="1537242" cy="588662"/>
              </a:xfrm>
              <a:prstGeom prst="line">
                <a:avLst/>
              </a:prstGeom>
              <a:ln w="19050">
                <a:solidFill>
                  <a:srgbClr val="FF73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9" idx="0"/>
                <a:endCxn id="144" idx="1"/>
              </p:cNvCxnSpPr>
              <p:nvPr/>
            </p:nvCxnSpPr>
            <p:spPr>
              <a:xfrm flipV="1">
                <a:off x="1901120" y="3188497"/>
                <a:ext cx="1537242" cy="281864"/>
              </a:xfrm>
              <a:prstGeom prst="line">
                <a:avLst/>
              </a:prstGeom>
              <a:ln w="19050">
                <a:solidFill>
                  <a:srgbClr val="FF73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9" idx="0"/>
                <a:endCxn id="157" idx="1"/>
              </p:cNvCxnSpPr>
              <p:nvPr/>
            </p:nvCxnSpPr>
            <p:spPr>
              <a:xfrm flipV="1">
                <a:off x="1901120" y="2399847"/>
                <a:ext cx="1537242" cy="1070514"/>
              </a:xfrm>
              <a:prstGeom prst="line">
                <a:avLst/>
              </a:prstGeom>
              <a:ln w="19050">
                <a:solidFill>
                  <a:srgbClr val="FF73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0" idx="0"/>
                <a:endCxn id="119" idx="1"/>
              </p:cNvCxnSpPr>
              <p:nvPr/>
            </p:nvCxnSpPr>
            <p:spPr>
              <a:xfrm>
                <a:off x="1901120" y="3950150"/>
                <a:ext cx="1537242" cy="1005697"/>
              </a:xfrm>
              <a:prstGeom prst="line">
                <a:avLst/>
              </a:prstGeom>
              <a:ln w="19050">
                <a:solidFill>
                  <a:srgbClr val="AC183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0" idx="0"/>
                <a:endCxn id="132" idx="1"/>
              </p:cNvCxnSpPr>
              <p:nvPr/>
            </p:nvCxnSpPr>
            <p:spPr>
              <a:xfrm>
                <a:off x="1901120" y="3950150"/>
                <a:ext cx="1537242" cy="146051"/>
              </a:xfrm>
              <a:prstGeom prst="line">
                <a:avLst/>
              </a:prstGeom>
              <a:ln w="19050">
                <a:solidFill>
                  <a:srgbClr val="AC183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0"/>
                <a:endCxn id="145" idx="1"/>
              </p:cNvCxnSpPr>
              <p:nvPr/>
            </p:nvCxnSpPr>
            <p:spPr>
              <a:xfrm flipV="1">
                <a:off x="1901120" y="3225675"/>
                <a:ext cx="1537242" cy="724475"/>
              </a:xfrm>
              <a:prstGeom prst="line">
                <a:avLst/>
              </a:prstGeom>
              <a:ln w="19050">
                <a:solidFill>
                  <a:srgbClr val="AC183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0" idx="0"/>
                <a:endCxn id="158" idx="1"/>
              </p:cNvCxnSpPr>
              <p:nvPr/>
            </p:nvCxnSpPr>
            <p:spPr>
              <a:xfrm flipV="1">
                <a:off x="1901120" y="2437025"/>
                <a:ext cx="1537242" cy="1513125"/>
              </a:xfrm>
              <a:prstGeom prst="line">
                <a:avLst/>
              </a:prstGeom>
              <a:ln w="19050">
                <a:solidFill>
                  <a:srgbClr val="AC183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31" idx="0"/>
                <a:endCxn id="120" idx="1"/>
              </p:cNvCxnSpPr>
              <p:nvPr/>
            </p:nvCxnSpPr>
            <p:spPr>
              <a:xfrm>
                <a:off x="1901120" y="4430248"/>
                <a:ext cx="1537242" cy="562066"/>
              </a:xfrm>
              <a:prstGeom prst="line">
                <a:avLst/>
              </a:prstGeom>
              <a:ln w="19050">
                <a:solidFill>
                  <a:srgbClr val="94949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31" idx="0"/>
                <a:endCxn id="133" idx="1"/>
              </p:cNvCxnSpPr>
              <p:nvPr/>
            </p:nvCxnSpPr>
            <p:spPr>
              <a:xfrm flipV="1">
                <a:off x="1901120" y="4132668"/>
                <a:ext cx="1537242" cy="297580"/>
              </a:xfrm>
              <a:prstGeom prst="line">
                <a:avLst/>
              </a:prstGeom>
              <a:ln w="19050">
                <a:solidFill>
                  <a:srgbClr val="94949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31" idx="0"/>
                <a:endCxn id="146" idx="1"/>
              </p:cNvCxnSpPr>
              <p:nvPr/>
            </p:nvCxnSpPr>
            <p:spPr>
              <a:xfrm flipV="1">
                <a:off x="1901120" y="3262142"/>
                <a:ext cx="1537242" cy="1168106"/>
              </a:xfrm>
              <a:prstGeom prst="line">
                <a:avLst/>
              </a:prstGeom>
              <a:ln w="19050">
                <a:solidFill>
                  <a:srgbClr val="94949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1" idx="0"/>
                <a:endCxn id="160" idx="1"/>
              </p:cNvCxnSpPr>
              <p:nvPr/>
            </p:nvCxnSpPr>
            <p:spPr>
              <a:xfrm flipV="1">
                <a:off x="1901120" y="2509960"/>
                <a:ext cx="1537242" cy="1920288"/>
              </a:xfrm>
              <a:prstGeom prst="line">
                <a:avLst/>
              </a:prstGeom>
              <a:ln w="19050">
                <a:solidFill>
                  <a:srgbClr val="94949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32" idx="0"/>
                <a:endCxn id="121" idx="1"/>
              </p:cNvCxnSpPr>
              <p:nvPr/>
            </p:nvCxnSpPr>
            <p:spPr>
              <a:xfrm>
                <a:off x="1901120" y="4901824"/>
                <a:ext cx="1537242" cy="126958"/>
              </a:xfrm>
              <a:prstGeom prst="line">
                <a:avLst/>
              </a:prstGeom>
              <a:ln w="190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32" idx="0"/>
                <a:endCxn id="134" idx="1"/>
              </p:cNvCxnSpPr>
              <p:nvPr/>
            </p:nvCxnSpPr>
            <p:spPr>
              <a:xfrm flipV="1">
                <a:off x="1901120" y="4169136"/>
                <a:ext cx="1537242" cy="732688"/>
              </a:xfrm>
              <a:prstGeom prst="line">
                <a:avLst/>
              </a:prstGeom>
              <a:ln w="190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32" idx="0"/>
                <a:endCxn id="147" idx="1"/>
              </p:cNvCxnSpPr>
              <p:nvPr/>
            </p:nvCxnSpPr>
            <p:spPr>
              <a:xfrm flipV="1">
                <a:off x="1901120" y="3298610"/>
                <a:ext cx="1537242" cy="1603214"/>
              </a:xfrm>
              <a:prstGeom prst="line">
                <a:avLst/>
              </a:prstGeom>
              <a:ln w="190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32" idx="0"/>
                <a:endCxn id="159" idx="1"/>
              </p:cNvCxnSpPr>
              <p:nvPr/>
            </p:nvCxnSpPr>
            <p:spPr>
              <a:xfrm flipV="1">
                <a:off x="1901120" y="2473492"/>
                <a:ext cx="1537242" cy="2428332"/>
              </a:xfrm>
              <a:prstGeom prst="line">
                <a:avLst/>
              </a:prstGeom>
              <a:ln w="190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33" idx="0"/>
                <a:endCxn id="122" idx="1"/>
              </p:cNvCxnSpPr>
              <p:nvPr/>
            </p:nvCxnSpPr>
            <p:spPr>
              <a:xfrm flipV="1">
                <a:off x="1901120" y="5065249"/>
                <a:ext cx="1537242" cy="308151"/>
              </a:xfrm>
              <a:prstGeom prst="line">
                <a:avLst/>
              </a:prstGeom>
              <a:ln w="19050">
                <a:solidFill>
                  <a:srgbClr val="B400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3" idx="0"/>
                <a:endCxn id="135" idx="1"/>
              </p:cNvCxnSpPr>
              <p:nvPr/>
            </p:nvCxnSpPr>
            <p:spPr>
              <a:xfrm flipV="1">
                <a:off x="1901120" y="4205603"/>
                <a:ext cx="1537242" cy="1167797"/>
              </a:xfrm>
              <a:prstGeom prst="line">
                <a:avLst/>
              </a:prstGeom>
              <a:ln w="19050">
                <a:solidFill>
                  <a:srgbClr val="B400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33" idx="0"/>
                <a:endCxn id="148" idx="1"/>
              </p:cNvCxnSpPr>
              <p:nvPr/>
            </p:nvCxnSpPr>
            <p:spPr>
              <a:xfrm flipV="1">
                <a:off x="1901120" y="3335077"/>
                <a:ext cx="1537242" cy="2038323"/>
              </a:xfrm>
              <a:prstGeom prst="line">
                <a:avLst/>
              </a:prstGeom>
              <a:ln w="19050">
                <a:solidFill>
                  <a:srgbClr val="B400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33" idx="0"/>
                <a:endCxn id="161" idx="1"/>
              </p:cNvCxnSpPr>
              <p:nvPr/>
            </p:nvCxnSpPr>
            <p:spPr>
              <a:xfrm flipV="1">
                <a:off x="1901120" y="2546427"/>
                <a:ext cx="1537242" cy="2826973"/>
              </a:xfrm>
              <a:prstGeom prst="line">
                <a:avLst/>
              </a:prstGeom>
              <a:ln w="19050">
                <a:solidFill>
                  <a:srgbClr val="B400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3438362" y="2052310"/>
                <a:ext cx="5731825" cy="648074"/>
                <a:chOff x="3593773" y="2121136"/>
                <a:chExt cx="5731825" cy="648074"/>
              </a:xfrm>
            </p:grpSpPr>
            <p:sp>
              <p:nvSpPr>
                <p:cNvPr id="149" name="Flowchart: Process 148"/>
                <p:cNvSpPr/>
                <p:nvPr/>
              </p:nvSpPr>
              <p:spPr bwMode="auto">
                <a:xfrm>
                  <a:off x="8894719" y="2394395"/>
                  <a:ext cx="430879" cy="45719"/>
                </a:xfrm>
                <a:prstGeom prst="flowChartProcess">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150" name="Flowchart: Document 149"/>
                <p:cNvSpPr/>
                <p:nvPr/>
              </p:nvSpPr>
              <p:spPr bwMode="auto">
                <a:xfrm rot="16200000">
                  <a:off x="8554424" y="2080216"/>
                  <a:ext cx="409065" cy="717382"/>
                </a:xfrm>
                <a:prstGeom prst="flowChartDocumen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grpSp>
              <p:nvGrpSpPr>
                <p:cNvPr id="151" name="Group 150"/>
                <p:cNvGrpSpPr/>
                <p:nvPr/>
              </p:nvGrpSpPr>
              <p:grpSpPr>
                <a:xfrm>
                  <a:off x="3593773" y="2350275"/>
                  <a:ext cx="414400" cy="272178"/>
                  <a:chOff x="3979444" y="2438410"/>
                  <a:chExt cx="414400" cy="272178"/>
                </a:xfrm>
              </p:grpSpPr>
              <p:sp>
                <p:nvSpPr>
                  <p:cNvPr id="154" name="Rectangle 153"/>
                  <p:cNvSpPr>
                    <a:spLocks noChangeAspect="1"/>
                  </p:cNvSpPr>
                  <p:nvPr/>
                </p:nvSpPr>
                <p:spPr bwMode="auto">
                  <a:xfrm>
                    <a:off x="3979444" y="2438410"/>
                    <a:ext cx="414400" cy="14400"/>
                  </a:xfrm>
                  <a:prstGeom prst="rect">
                    <a:avLst/>
                  </a:prstGeom>
                  <a:solidFill>
                    <a:srgbClr val="00AC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sp>
                <p:nvSpPr>
                  <p:cNvPr id="155" name="Rectangle 154"/>
                  <p:cNvSpPr>
                    <a:spLocks noChangeAspect="1"/>
                  </p:cNvSpPr>
                  <p:nvPr/>
                </p:nvSpPr>
                <p:spPr bwMode="auto">
                  <a:xfrm>
                    <a:off x="3979444" y="2475330"/>
                    <a:ext cx="414400" cy="14400"/>
                  </a:xfrm>
                  <a:prstGeom prst="rect">
                    <a:avLst/>
                  </a:prstGeom>
                  <a:solidFill>
                    <a:srgbClr val="3A56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sp>
                <p:nvSpPr>
                  <p:cNvPr id="156" name="Rectangle 155"/>
                  <p:cNvSpPr>
                    <a:spLocks noChangeAspect="1"/>
                  </p:cNvSpPr>
                  <p:nvPr/>
                </p:nvSpPr>
                <p:spPr bwMode="auto">
                  <a:xfrm>
                    <a:off x="3979444" y="2512430"/>
                    <a:ext cx="414400" cy="14400"/>
                  </a:xfrm>
                  <a:prstGeom prst="rect">
                    <a:avLst/>
                  </a:prstGeom>
                  <a:solidFill>
                    <a:srgbClr val="77B75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sp>
                <p:nvSpPr>
                  <p:cNvPr id="157" name="Rectangle 156"/>
                  <p:cNvSpPr>
                    <a:spLocks noChangeAspect="1"/>
                  </p:cNvSpPr>
                  <p:nvPr/>
                </p:nvSpPr>
                <p:spPr bwMode="auto">
                  <a:xfrm>
                    <a:off x="3979444" y="2549608"/>
                    <a:ext cx="414400" cy="14400"/>
                  </a:xfrm>
                  <a:prstGeom prst="rect">
                    <a:avLst/>
                  </a:prstGeom>
                  <a:solidFill>
                    <a:srgbClr val="FF7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sp>
                <p:nvSpPr>
                  <p:cNvPr id="158" name="Rectangle 157"/>
                  <p:cNvSpPr>
                    <a:spLocks noChangeAspect="1"/>
                  </p:cNvSpPr>
                  <p:nvPr/>
                </p:nvSpPr>
                <p:spPr bwMode="auto">
                  <a:xfrm>
                    <a:off x="3979444" y="2586786"/>
                    <a:ext cx="414400" cy="14400"/>
                  </a:xfrm>
                  <a:prstGeom prst="rect">
                    <a:avLst/>
                  </a:prstGeom>
                  <a:solidFill>
                    <a:srgbClr val="AC183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sp>
                <p:nvSpPr>
                  <p:cNvPr id="159" name="Rectangle 158"/>
                  <p:cNvSpPr>
                    <a:spLocks noChangeAspect="1"/>
                  </p:cNvSpPr>
                  <p:nvPr/>
                </p:nvSpPr>
                <p:spPr bwMode="auto">
                  <a:xfrm>
                    <a:off x="3979444" y="2623253"/>
                    <a:ext cx="414400" cy="14400"/>
                  </a:xfrm>
                  <a:prstGeom prst="rect">
                    <a:avLst/>
                  </a:prstGeom>
                  <a:solidFill>
                    <a:srgbClr val="9494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sp>
                <p:nvSpPr>
                  <p:cNvPr id="160" name="Rectangle 159"/>
                  <p:cNvSpPr>
                    <a:spLocks noChangeAspect="1"/>
                  </p:cNvSpPr>
                  <p:nvPr/>
                </p:nvSpPr>
                <p:spPr bwMode="auto">
                  <a:xfrm>
                    <a:off x="3979444" y="2659721"/>
                    <a:ext cx="414400" cy="14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292929"/>
                      </a:solidFill>
                    </a:endParaRPr>
                  </a:p>
                </p:txBody>
              </p:sp>
              <p:sp>
                <p:nvSpPr>
                  <p:cNvPr id="161" name="Rectangle 160"/>
                  <p:cNvSpPr>
                    <a:spLocks noChangeAspect="1"/>
                  </p:cNvSpPr>
                  <p:nvPr/>
                </p:nvSpPr>
                <p:spPr bwMode="auto">
                  <a:xfrm>
                    <a:off x="3979444" y="2696188"/>
                    <a:ext cx="414400" cy="1440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grpSp>
            <p:sp>
              <p:nvSpPr>
                <p:cNvPr id="152" name="Flowchart: Document 151"/>
                <p:cNvSpPr/>
                <p:nvPr/>
              </p:nvSpPr>
              <p:spPr bwMode="auto">
                <a:xfrm rot="5400000">
                  <a:off x="3883164" y="2113620"/>
                  <a:ext cx="409065" cy="717382"/>
                </a:xfrm>
                <a:prstGeom prst="flowChartDocumen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153" name="Freeform 152"/>
                <p:cNvSpPr/>
                <p:nvPr/>
              </p:nvSpPr>
              <p:spPr bwMode="auto">
                <a:xfrm>
                  <a:off x="3756041" y="2121136"/>
                  <a:ext cx="5269852" cy="648074"/>
                </a:xfrm>
                <a:custGeom>
                  <a:avLst/>
                  <a:gdLst>
                    <a:gd name="connsiteX0" fmla="*/ 105187 w 5269852"/>
                    <a:gd name="connsiteY0" fmla="*/ 0 h 648074"/>
                    <a:gd name="connsiteX1" fmla="*/ 670227 w 5269852"/>
                    <a:gd name="connsiteY1" fmla="*/ 0 h 648074"/>
                    <a:gd name="connsiteX2" fmla="*/ 762718 w 5269852"/>
                    <a:gd name="connsiteY2" fmla="*/ 0 h 648074"/>
                    <a:gd name="connsiteX3" fmla="*/ 906734 w 5269852"/>
                    <a:gd name="connsiteY3" fmla="*/ 0 h 648074"/>
                    <a:gd name="connsiteX4" fmla="*/ 4363118 w 5269852"/>
                    <a:gd name="connsiteY4" fmla="*/ 0 h 648074"/>
                    <a:gd name="connsiteX5" fmla="*/ 4507134 w 5269852"/>
                    <a:gd name="connsiteY5" fmla="*/ 0 h 648074"/>
                    <a:gd name="connsiteX6" fmla="*/ 4599625 w 5269852"/>
                    <a:gd name="connsiteY6" fmla="*/ 0 h 648074"/>
                    <a:gd name="connsiteX7" fmla="*/ 4599625 w 5269852"/>
                    <a:gd name="connsiteY7" fmla="*/ 1 h 648074"/>
                    <a:gd name="connsiteX8" fmla="*/ 5017397 w 5269852"/>
                    <a:gd name="connsiteY8" fmla="*/ 1 h 648074"/>
                    <a:gd name="connsiteX9" fmla="*/ 5017417 w 5269852"/>
                    <a:gd name="connsiteY9" fmla="*/ 306 h 648074"/>
                    <a:gd name="connsiteX10" fmla="*/ 5202505 w 5269852"/>
                    <a:gd name="connsiteY10" fmla="*/ 306 h 648074"/>
                    <a:gd name="connsiteX11" fmla="*/ 5202505 w 5269852"/>
                    <a:gd name="connsiteY11" fmla="*/ 1209 h 648074"/>
                    <a:gd name="connsiteX12" fmla="*/ 5186896 w 5269852"/>
                    <a:gd name="connsiteY12" fmla="*/ 4361 h 648074"/>
                    <a:gd name="connsiteX13" fmla="*/ 5208334 w 5269852"/>
                    <a:gd name="connsiteY13" fmla="*/ 4361 h 648074"/>
                    <a:gd name="connsiteX14" fmla="*/ 5226887 w 5269852"/>
                    <a:gd name="connsiteY14" fmla="*/ 11953 h 648074"/>
                    <a:gd name="connsiteX15" fmla="*/ 5269852 w 5269852"/>
                    <a:gd name="connsiteY15" fmla="*/ 143318 h 648074"/>
                    <a:gd name="connsiteX16" fmla="*/ 5264573 w 5269852"/>
                    <a:gd name="connsiteY16" fmla="*/ 196310 h 648074"/>
                    <a:gd name="connsiteX17" fmla="*/ 5242641 w 5269852"/>
                    <a:gd name="connsiteY17" fmla="*/ 261554 h 648074"/>
                    <a:gd name="connsiteX18" fmla="*/ 5220076 w 5269852"/>
                    <a:gd name="connsiteY18" fmla="*/ 319779 h 648074"/>
                    <a:gd name="connsiteX19" fmla="*/ 5212376 w 5269852"/>
                    <a:gd name="connsiteY19" fmla="*/ 343329 h 648074"/>
                    <a:gd name="connsiteX20" fmla="*/ 5198886 w 5269852"/>
                    <a:gd name="connsiteY20" fmla="*/ 314392 h 648074"/>
                    <a:gd name="connsiteX21" fmla="*/ 5218066 w 5269852"/>
                    <a:gd name="connsiteY21" fmla="*/ 266492 h 648074"/>
                    <a:gd name="connsiteX22" fmla="*/ 5239997 w 5269852"/>
                    <a:gd name="connsiteY22" fmla="*/ 203347 h 648074"/>
                    <a:gd name="connsiteX23" fmla="*/ 5245277 w 5269852"/>
                    <a:gd name="connsiteY23" fmla="*/ 152060 h 648074"/>
                    <a:gd name="connsiteX24" fmla="*/ 5202312 w 5269852"/>
                    <a:gd name="connsiteY24" fmla="*/ 24921 h 648074"/>
                    <a:gd name="connsiteX25" fmla="*/ 5183759 w 5269852"/>
                    <a:gd name="connsiteY25" fmla="*/ 17573 h 648074"/>
                    <a:gd name="connsiteX26" fmla="*/ 5138509 w 5269852"/>
                    <a:gd name="connsiteY26" fmla="*/ 17573 h 648074"/>
                    <a:gd name="connsiteX27" fmla="*/ 5111819 w 5269852"/>
                    <a:gd name="connsiteY27" fmla="*/ 33765 h 648074"/>
                    <a:gd name="connsiteX28" fmla="*/ 5059937 w 5269852"/>
                    <a:gd name="connsiteY28" fmla="*/ 143778 h 648074"/>
                    <a:gd name="connsiteX29" fmla="*/ 5070637 w 5269852"/>
                    <a:gd name="connsiteY29" fmla="*/ 196770 h 648074"/>
                    <a:gd name="connsiteX30" fmla="*/ 5115085 w 5269852"/>
                    <a:gd name="connsiteY30" fmla="*/ 262014 h 648074"/>
                    <a:gd name="connsiteX31" fmla="*/ 5164665 w 5269852"/>
                    <a:gd name="connsiteY31" fmla="*/ 648074 h 648074"/>
                    <a:gd name="connsiteX32" fmla="*/ 4599625 w 5269852"/>
                    <a:gd name="connsiteY32" fmla="*/ 648074 h 648074"/>
                    <a:gd name="connsiteX33" fmla="*/ 4507134 w 5269852"/>
                    <a:gd name="connsiteY33" fmla="*/ 648074 h 648074"/>
                    <a:gd name="connsiteX34" fmla="*/ 4363118 w 5269852"/>
                    <a:gd name="connsiteY34" fmla="*/ 648074 h 648074"/>
                    <a:gd name="connsiteX35" fmla="*/ 906734 w 5269852"/>
                    <a:gd name="connsiteY35" fmla="*/ 648074 h 648074"/>
                    <a:gd name="connsiteX36" fmla="*/ 762718 w 5269852"/>
                    <a:gd name="connsiteY36" fmla="*/ 648074 h 648074"/>
                    <a:gd name="connsiteX37" fmla="*/ 670227 w 5269852"/>
                    <a:gd name="connsiteY37" fmla="*/ 648074 h 648074"/>
                    <a:gd name="connsiteX38" fmla="*/ 670227 w 5269852"/>
                    <a:gd name="connsiteY38" fmla="*/ 648073 h 648074"/>
                    <a:gd name="connsiteX39" fmla="*/ 252455 w 5269852"/>
                    <a:gd name="connsiteY39" fmla="*/ 648073 h 648074"/>
                    <a:gd name="connsiteX40" fmla="*/ 252435 w 5269852"/>
                    <a:gd name="connsiteY40" fmla="*/ 647768 h 648074"/>
                    <a:gd name="connsiteX41" fmla="*/ 67347 w 5269852"/>
                    <a:gd name="connsiteY41" fmla="*/ 647768 h 648074"/>
                    <a:gd name="connsiteX42" fmla="*/ 67347 w 5269852"/>
                    <a:gd name="connsiteY42" fmla="*/ 646865 h 648074"/>
                    <a:gd name="connsiteX43" fmla="*/ 82956 w 5269852"/>
                    <a:gd name="connsiteY43" fmla="*/ 643713 h 648074"/>
                    <a:gd name="connsiteX44" fmla="*/ 61518 w 5269852"/>
                    <a:gd name="connsiteY44" fmla="*/ 643713 h 648074"/>
                    <a:gd name="connsiteX45" fmla="*/ 42965 w 5269852"/>
                    <a:gd name="connsiteY45" fmla="*/ 636121 h 648074"/>
                    <a:gd name="connsiteX46" fmla="*/ 0 w 5269852"/>
                    <a:gd name="connsiteY46" fmla="*/ 504756 h 648074"/>
                    <a:gd name="connsiteX47" fmla="*/ 5279 w 5269852"/>
                    <a:gd name="connsiteY47" fmla="*/ 451764 h 648074"/>
                    <a:gd name="connsiteX48" fmla="*/ 27211 w 5269852"/>
                    <a:gd name="connsiteY48" fmla="*/ 386520 h 648074"/>
                    <a:gd name="connsiteX49" fmla="*/ 49776 w 5269852"/>
                    <a:gd name="connsiteY49" fmla="*/ 328295 h 648074"/>
                    <a:gd name="connsiteX50" fmla="*/ 57476 w 5269852"/>
                    <a:gd name="connsiteY50" fmla="*/ 304745 h 648074"/>
                    <a:gd name="connsiteX51" fmla="*/ 70966 w 5269852"/>
                    <a:gd name="connsiteY51" fmla="*/ 333682 h 648074"/>
                    <a:gd name="connsiteX52" fmla="*/ 51786 w 5269852"/>
                    <a:gd name="connsiteY52" fmla="*/ 381582 h 648074"/>
                    <a:gd name="connsiteX53" fmla="*/ 29855 w 5269852"/>
                    <a:gd name="connsiteY53" fmla="*/ 444727 h 648074"/>
                    <a:gd name="connsiteX54" fmla="*/ 24575 w 5269852"/>
                    <a:gd name="connsiteY54" fmla="*/ 496014 h 648074"/>
                    <a:gd name="connsiteX55" fmla="*/ 67540 w 5269852"/>
                    <a:gd name="connsiteY55" fmla="*/ 623153 h 648074"/>
                    <a:gd name="connsiteX56" fmla="*/ 86093 w 5269852"/>
                    <a:gd name="connsiteY56" fmla="*/ 630501 h 648074"/>
                    <a:gd name="connsiteX57" fmla="*/ 131343 w 5269852"/>
                    <a:gd name="connsiteY57" fmla="*/ 630501 h 648074"/>
                    <a:gd name="connsiteX58" fmla="*/ 158033 w 5269852"/>
                    <a:gd name="connsiteY58" fmla="*/ 614309 h 648074"/>
                    <a:gd name="connsiteX59" fmla="*/ 209915 w 5269852"/>
                    <a:gd name="connsiteY59" fmla="*/ 504296 h 648074"/>
                    <a:gd name="connsiteX60" fmla="*/ 199215 w 5269852"/>
                    <a:gd name="connsiteY60" fmla="*/ 451304 h 648074"/>
                    <a:gd name="connsiteX61" fmla="*/ 154767 w 5269852"/>
                    <a:gd name="connsiteY61" fmla="*/ 386060 h 648074"/>
                    <a:gd name="connsiteX62" fmla="*/ 105187 w 5269852"/>
                    <a:gd name="connsiteY62" fmla="*/ 0 h 64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69852" h="648074">
                      <a:moveTo>
                        <a:pt x="105187" y="0"/>
                      </a:moveTo>
                      <a:lnTo>
                        <a:pt x="670227" y="0"/>
                      </a:lnTo>
                      <a:lnTo>
                        <a:pt x="762718" y="0"/>
                      </a:lnTo>
                      <a:lnTo>
                        <a:pt x="906734" y="0"/>
                      </a:lnTo>
                      <a:lnTo>
                        <a:pt x="4363118" y="0"/>
                      </a:lnTo>
                      <a:lnTo>
                        <a:pt x="4507134" y="0"/>
                      </a:lnTo>
                      <a:lnTo>
                        <a:pt x="4599625" y="0"/>
                      </a:lnTo>
                      <a:lnTo>
                        <a:pt x="4599625" y="1"/>
                      </a:lnTo>
                      <a:lnTo>
                        <a:pt x="5017397" y="1"/>
                      </a:lnTo>
                      <a:lnTo>
                        <a:pt x="5017417" y="306"/>
                      </a:lnTo>
                      <a:lnTo>
                        <a:pt x="5202505" y="306"/>
                      </a:lnTo>
                      <a:lnTo>
                        <a:pt x="5202505" y="1209"/>
                      </a:lnTo>
                      <a:lnTo>
                        <a:pt x="5186896" y="4361"/>
                      </a:lnTo>
                      <a:lnTo>
                        <a:pt x="5208334" y="4361"/>
                      </a:lnTo>
                      <a:lnTo>
                        <a:pt x="5226887" y="11953"/>
                      </a:lnTo>
                      <a:cubicBezTo>
                        <a:pt x="5252137" y="33596"/>
                        <a:pt x="5269852" y="84264"/>
                        <a:pt x="5269852" y="143318"/>
                      </a:cubicBezTo>
                      <a:lnTo>
                        <a:pt x="5264573" y="196310"/>
                      </a:lnTo>
                      <a:lnTo>
                        <a:pt x="5242641" y="261554"/>
                      </a:lnTo>
                      <a:cubicBezTo>
                        <a:pt x="5234973" y="281727"/>
                        <a:pt x="5227220" y="300788"/>
                        <a:pt x="5220076" y="319779"/>
                      </a:cubicBezTo>
                      <a:lnTo>
                        <a:pt x="5212376" y="343329"/>
                      </a:lnTo>
                      <a:lnTo>
                        <a:pt x="5198886" y="314392"/>
                      </a:lnTo>
                      <a:lnTo>
                        <a:pt x="5218066" y="266492"/>
                      </a:lnTo>
                      <a:lnTo>
                        <a:pt x="5239997" y="203347"/>
                      </a:lnTo>
                      <a:lnTo>
                        <a:pt x="5245277" y="152060"/>
                      </a:lnTo>
                      <a:cubicBezTo>
                        <a:pt x="5245277" y="94906"/>
                        <a:pt x="5227561" y="45867"/>
                        <a:pt x="5202312" y="24921"/>
                      </a:cubicBezTo>
                      <a:lnTo>
                        <a:pt x="5183759" y="17573"/>
                      </a:lnTo>
                      <a:lnTo>
                        <a:pt x="5138509" y="17573"/>
                      </a:lnTo>
                      <a:lnTo>
                        <a:pt x="5111819" y="33765"/>
                      </a:lnTo>
                      <a:cubicBezTo>
                        <a:pt x="5080133" y="59915"/>
                        <a:pt x="5059937" y="99488"/>
                        <a:pt x="5059937" y="143778"/>
                      </a:cubicBezTo>
                      <a:lnTo>
                        <a:pt x="5070637" y="196770"/>
                      </a:lnTo>
                      <a:lnTo>
                        <a:pt x="5115085" y="262014"/>
                      </a:lnTo>
                      <a:cubicBezTo>
                        <a:pt x="5197969" y="369605"/>
                        <a:pt x="5285771" y="445551"/>
                        <a:pt x="5164665" y="648074"/>
                      </a:cubicBezTo>
                      <a:lnTo>
                        <a:pt x="4599625" y="648074"/>
                      </a:lnTo>
                      <a:lnTo>
                        <a:pt x="4507134" y="648074"/>
                      </a:lnTo>
                      <a:lnTo>
                        <a:pt x="4363118" y="648074"/>
                      </a:lnTo>
                      <a:lnTo>
                        <a:pt x="906734" y="648074"/>
                      </a:lnTo>
                      <a:lnTo>
                        <a:pt x="762718" y="648074"/>
                      </a:lnTo>
                      <a:lnTo>
                        <a:pt x="670227" y="648074"/>
                      </a:lnTo>
                      <a:lnTo>
                        <a:pt x="670227" y="648073"/>
                      </a:lnTo>
                      <a:lnTo>
                        <a:pt x="252455" y="648073"/>
                      </a:lnTo>
                      <a:lnTo>
                        <a:pt x="252435" y="647768"/>
                      </a:lnTo>
                      <a:lnTo>
                        <a:pt x="67347" y="647768"/>
                      </a:lnTo>
                      <a:lnTo>
                        <a:pt x="67347" y="646865"/>
                      </a:lnTo>
                      <a:lnTo>
                        <a:pt x="82956" y="643713"/>
                      </a:lnTo>
                      <a:lnTo>
                        <a:pt x="61518" y="643713"/>
                      </a:lnTo>
                      <a:lnTo>
                        <a:pt x="42965" y="636121"/>
                      </a:lnTo>
                      <a:cubicBezTo>
                        <a:pt x="17715" y="614478"/>
                        <a:pt x="0" y="563810"/>
                        <a:pt x="0" y="504756"/>
                      </a:cubicBezTo>
                      <a:lnTo>
                        <a:pt x="5279" y="451764"/>
                      </a:lnTo>
                      <a:lnTo>
                        <a:pt x="27211" y="386520"/>
                      </a:lnTo>
                      <a:cubicBezTo>
                        <a:pt x="34879" y="366347"/>
                        <a:pt x="42632" y="347286"/>
                        <a:pt x="49776" y="328295"/>
                      </a:cubicBezTo>
                      <a:lnTo>
                        <a:pt x="57476" y="304745"/>
                      </a:lnTo>
                      <a:lnTo>
                        <a:pt x="70966" y="333682"/>
                      </a:lnTo>
                      <a:lnTo>
                        <a:pt x="51786" y="381582"/>
                      </a:lnTo>
                      <a:lnTo>
                        <a:pt x="29855" y="444727"/>
                      </a:lnTo>
                      <a:lnTo>
                        <a:pt x="24575" y="496014"/>
                      </a:lnTo>
                      <a:cubicBezTo>
                        <a:pt x="24575" y="553168"/>
                        <a:pt x="42291" y="602207"/>
                        <a:pt x="67540" y="623153"/>
                      </a:cubicBezTo>
                      <a:lnTo>
                        <a:pt x="86093" y="630501"/>
                      </a:lnTo>
                      <a:lnTo>
                        <a:pt x="131343" y="630501"/>
                      </a:lnTo>
                      <a:lnTo>
                        <a:pt x="158033" y="614309"/>
                      </a:lnTo>
                      <a:cubicBezTo>
                        <a:pt x="189719" y="588159"/>
                        <a:pt x="209915" y="548586"/>
                        <a:pt x="209915" y="504296"/>
                      </a:cubicBezTo>
                      <a:lnTo>
                        <a:pt x="199215" y="451304"/>
                      </a:lnTo>
                      <a:lnTo>
                        <a:pt x="154767" y="386060"/>
                      </a:lnTo>
                      <a:cubicBezTo>
                        <a:pt x="71883" y="278469"/>
                        <a:pt x="-15919" y="202523"/>
                        <a:pt x="105187" y="0"/>
                      </a:cubicBezTo>
                      <a:close/>
                    </a:path>
                  </a:pathLst>
                </a:cu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1764" dirty="0">
                      <a:solidFill>
                        <a:srgbClr val="FFFFFF"/>
                      </a:solidFill>
                      <a:ea typeface="Segoe UI" pitchFamily="34" charset="0"/>
                      <a:cs typeface="Segoe UI" pitchFamily="34" charset="0"/>
                    </a:rPr>
                    <a:t>Content extraction / sentiment / storage</a:t>
                  </a:r>
                </a:p>
              </p:txBody>
            </p:sp>
          </p:grpSp>
          <p:grpSp>
            <p:nvGrpSpPr>
              <p:cNvPr id="67" name="Group 66"/>
              <p:cNvGrpSpPr/>
              <p:nvPr/>
            </p:nvGrpSpPr>
            <p:grpSpPr>
              <a:xfrm>
                <a:off x="3438362" y="2890542"/>
                <a:ext cx="5731825" cy="648074"/>
                <a:chOff x="3593773" y="2959368"/>
                <a:chExt cx="5731825" cy="648074"/>
              </a:xfrm>
            </p:grpSpPr>
            <p:sp>
              <p:nvSpPr>
                <p:cNvPr id="136" name="Flowchart: Process 135"/>
                <p:cNvSpPr/>
                <p:nvPr/>
              </p:nvSpPr>
              <p:spPr bwMode="auto">
                <a:xfrm>
                  <a:off x="8894719" y="3230639"/>
                  <a:ext cx="430879" cy="45719"/>
                </a:xfrm>
                <a:prstGeom prst="flowChartProcess">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137" name="Flowchart: Document 136"/>
                <p:cNvSpPr/>
                <p:nvPr/>
              </p:nvSpPr>
              <p:spPr bwMode="auto">
                <a:xfrm rot="16200000">
                  <a:off x="8530393" y="2871476"/>
                  <a:ext cx="409065" cy="717382"/>
                </a:xfrm>
                <a:prstGeom prst="flowChartDocumen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grpSp>
              <p:nvGrpSpPr>
                <p:cNvPr id="138" name="Group 137"/>
                <p:cNvGrpSpPr/>
                <p:nvPr/>
              </p:nvGrpSpPr>
              <p:grpSpPr>
                <a:xfrm>
                  <a:off x="3593773" y="3138925"/>
                  <a:ext cx="414400" cy="272178"/>
                  <a:chOff x="3979444" y="3227060"/>
                  <a:chExt cx="414400" cy="272178"/>
                </a:xfrm>
              </p:grpSpPr>
              <p:sp>
                <p:nvSpPr>
                  <p:cNvPr id="141" name="Rectangle 140"/>
                  <p:cNvSpPr>
                    <a:spLocks noChangeAspect="1"/>
                  </p:cNvSpPr>
                  <p:nvPr/>
                </p:nvSpPr>
                <p:spPr bwMode="auto">
                  <a:xfrm>
                    <a:off x="3979444" y="3227060"/>
                    <a:ext cx="414400" cy="14400"/>
                  </a:xfrm>
                  <a:prstGeom prst="rect">
                    <a:avLst/>
                  </a:prstGeom>
                  <a:solidFill>
                    <a:srgbClr val="00AC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sp>
                <p:nvSpPr>
                  <p:cNvPr id="142" name="Rectangle 141"/>
                  <p:cNvSpPr>
                    <a:spLocks noChangeAspect="1"/>
                  </p:cNvSpPr>
                  <p:nvPr/>
                </p:nvSpPr>
                <p:spPr bwMode="auto">
                  <a:xfrm>
                    <a:off x="3979444" y="3263980"/>
                    <a:ext cx="414400" cy="14400"/>
                  </a:xfrm>
                  <a:prstGeom prst="rect">
                    <a:avLst/>
                  </a:prstGeom>
                  <a:solidFill>
                    <a:srgbClr val="3A56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sp>
                <p:nvSpPr>
                  <p:cNvPr id="143" name="Rectangle 142"/>
                  <p:cNvSpPr>
                    <a:spLocks noChangeAspect="1"/>
                  </p:cNvSpPr>
                  <p:nvPr/>
                </p:nvSpPr>
                <p:spPr bwMode="auto">
                  <a:xfrm>
                    <a:off x="3979444" y="3301080"/>
                    <a:ext cx="414400" cy="14400"/>
                  </a:xfrm>
                  <a:prstGeom prst="rect">
                    <a:avLst/>
                  </a:prstGeom>
                  <a:solidFill>
                    <a:srgbClr val="77B75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sp>
                <p:nvSpPr>
                  <p:cNvPr id="144" name="Rectangle 143"/>
                  <p:cNvSpPr>
                    <a:spLocks noChangeAspect="1"/>
                  </p:cNvSpPr>
                  <p:nvPr/>
                </p:nvSpPr>
                <p:spPr bwMode="auto">
                  <a:xfrm>
                    <a:off x="3979444" y="3338258"/>
                    <a:ext cx="414400" cy="14400"/>
                  </a:xfrm>
                  <a:prstGeom prst="rect">
                    <a:avLst/>
                  </a:prstGeom>
                  <a:solidFill>
                    <a:srgbClr val="FF7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sp>
                <p:nvSpPr>
                  <p:cNvPr id="145" name="Rectangle 144"/>
                  <p:cNvSpPr>
                    <a:spLocks noChangeAspect="1"/>
                  </p:cNvSpPr>
                  <p:nvPr/>
                </p:nvSpPr>
                <p:spPr bwMode="auto">
                  <a:xfrm>
                    <a:off x="3979444" y="3375436"/>
                    <a:ext cx="414400" cy="14400"/>
                  </a:xfrm>
                  <a:prstGeom prst="rect">
                    <a:avLst/>
                  </a:prstGeom>
                  <a:solidFill>
                    <a:srgbClr val="AC183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sp>
                <p:nvSpPr>
                  <p:cNvPr id="146" name="Rectangle 145"/>
                  <p:cNvSpPr>
                    <a:spLocks noChangeAspect="1"/>
                  </p:cNvSpPr>
                  <p:nvPr/>
                </p:nvSpPr>
                <p:spPr bwMode="auto">
                  <a:xfrm>
                    <a:off x="3979444" y="3411903"/>
                    <a:ext cx="414400" cy="14400"/>
                  </a:xfrm>
                  <a:prstGeom prst="rect">
                    <a:avLst/>
                  </a:prstGeom>
                  <a:solidFill>
                    <a:srgbClr val="9494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sp>
                <p:nvSpPr>
                  <p:cNvPr id="147" name="Rectangle 146"/>
                  <p:cNvSpPr>
                    <a:spLocks noChangeAspect="1"/>
                  </p:cNvSpPr>
                  <p:nvPr/>
                </p:nvSpPr>
                <p:spPr bwMode="auto">
                  <a:xfrm>
                    <a:off x="3979444" y="3448371"/>
                    <a:ext cx="414400" cy="14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292929"/>
                      </a:solidFill>
                    </a:endParaRPr>
                  </a:p>
                </p:txBody>
              </p:sp>
              <p:sp>
                <p:nvSpPr>
                  <p:cNvPr id="148" name="Rectangle 147"/>
                  <p:cNvSpPr>
                    <a:spLocks noChangeAspect="1"/>
                  </p:cNvSpPr>
                  <p:nvPr/>
                </p:nvSpPr>
                <p:spPr bwMode="auto">
                  <a:xfrm>
                    <a:off x="3979444" y="3484838"/>
                    <a:ext cx="414400" cy="1440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grpSp>
            <p:sp>
              <p:nvSpPr>
                <p:cNvPr id="139" name="Flowchart: Document 138"/>
                <p:cNvSpPr/>
                <p:nvPr/>
              </p:nvSpPr>
              <p:spPr bwMode="auto">
                <a:xfrm rot="5400000">
                  <a:off x="3883164" y="2930858"/>
                  <a:ext cx="409065" cy="717382"/>
                </a:xfrm>
                <a:prstGeom prst="flowChartDocumen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139"/>
                <p:cNvSpPr/>
                <p:nvPr/>
              </p:nvSpPr>
              <p:spPr bwMode="auto">
                <a:xfrm>
                  <a:off x="3756041" y="2959368"/>
                  <a:ext cx="5269852" cy="648074"/>
                </a:xfrm>
                <a:custGeom>
                  <a:avLst/>
                  <a:gdLst>
                    <a:gd name="connsiteX0" fmla="*/ 105187 w 5269852"/>
                    <a:gd name="connsiteY0" fmla="*/ 0 h 648074"/>
                    <a:gd name="connsiteX1" fmla="*/ 670227 w 5269852"/>
                    <a:gd name="connsiteY1" fmla="*/ 0 h 648074"/>
                    <a:gd name="connsiteX2" fmla="*/ 762718 w 5269852"/>
                    <a:gd name="connsiteY2" fmla="*/ 0 h 648074"/>
                    <a:gd name="connsiteX3" fmla="*/ 906734 w 5269852"/>
                    <a:gd name="connsiteY3" fmla="*/ 0 h 648074"/>
                    <a:gd name="connsiteX4" fmla="*/ 4363118 w 5269852"/>
                    <a:gd name="connsiteY4" fmla="*/ 0 h 648074"/>
                    <a:gd name="connsiteX5" fmla="*/ 4507134 w 5269852"/>
                    <a:gd name="connsiteY5" fmla="*/ 0 h 648074"/>
                    <a:gd name="connsiteX6" fmla="*/ 4599625 w 5269852"/>
                    <a:gd name="connsiteY6" fmla="*/ 0 h 648074"/>
                    <a:gd name="connsiteX7" fmla="*/ 4599625 w 5269852"/>
                    <a:gd name="connsiteY7" fmla="*/ 1 h 648074"/>
                    <a:gd name="connsiteX8" fmla="*/ 5017397 w 5269852"/>
                    <a:gd name="connsiteY8" fmla="*/ 1 h 648074"/>
                    <a:gd name="connsiteX9" fmla="*/ 5017417 w 5269852"/>
                    <a:gd name="connsiteY9" fmla="*/ 306 h 648074"/>
                    <a:gd name="connsiteX10" fmla="*/ 5202505 w 5269852"/>
                    <a:gd name="connsiteY10" fmla="*/ 306 h 648074"/>
                    <a:gd name="connsiteX11" fmla="*/ 5202505 w 5269852"/>
                    <a:gd name="connsiteY11" fmla="*/ 1209 h 648074"/>
                    <a:gd name="connsiteX12" fmla="*/ 5186896 w 5269852"/>
                    <a:gd name="connsiteY12" fmla="*/ 4361 h 648074"/>
                    <a:gd name="connsiteX13" fmla="*/ 5208334 w 5269852"/>
                    <a:gd name="connsiteY13" fmla="*/ 4361 h 648074"/>
                    <a:gd name="connsiteX14" fmla="*/ 5226887 w 5269852"/>
                    <a:gd name="connsiteY14" fmla="*/ 11953 h 648074"/>
                    <a:gd name="connsiteX15" fmla="*/ 5269852 w 5269852"/>
                    <a:gd name="connsiteY15" fmla="*/ 143318 h 648074"/>
                    <a:gd name="connsiteX16" fmla="*/ 5264573 w 5269852"/>
                    <a:gd name="connsiteY16" fmla="*/ 196310 h 648074"/>
                    <a:gd name="connsiteX17" fmla="*/ 5242641 w 5269852"/>
                    <a:gd name="connsiteY17" fmla="*/ 261554 h 648074"/>
                    <a:gd name="connsiteX18" fmla="*/ 5220076 w 5269852"/>
                    <a:gd name="connsiteY18" fmla="*/ 319779 h 648074"/>
                    <a:gd name="connsiteX19" fmla="*/ 5212376 w 5269852"/>
                    <a:gd name="connsiteY19" fmla="*/ 343329 h 648074"/>
                    <a:gd name="connsiteX20" fmla="*/ 5198886 w 5269852"/>
                    <a:gd name="connsiteY20" fmla="*/ 314392 h 648074"/>
                    <a:gd name="connsiteX21" fmla="*/ 5218066 w 5269852"/>
                    <a:gd name="connsiteY21" fmla="*/ 266492 h 648074"/>
                    <a:gd name="connsiteX22" fmla="*/ 5239997 w 5269852"/>
                    <a:gd name="connsiteY22" fmla="*/ 203347 h 648074"/>
                    <a:gd name="connsiteX23" fmla="*/ 5245277 w 5269852"/>
                    <a:gd name="connsiteY23" fmla="*/ 152060 h 648074"/>
                    <a:gd name="connsiteX24" fmla="*/ 5202312 w 5269852"/>
                    <a:gd name="connsiteY24" fmla="*/ 24921 h 648074"/>
                    <a:gd name="connsiteX25" fmla="*/ 5183759 w 5269852"/>
                    <a:gd name="connsiteY25" fmla="*/ 17573 h 648074"/>
                    <a:gd name="connsiteX26" fmla="*/ 5138509 w 5269852"/>
                    <a:gd name="connsiteY26" fmla="*/ 17573 h 648074"/>
                    <a:gd name="connsiteX27" fmla="*/ 5111819 w 5269852"/>
                    <a:gd name="connsiteY27" fmla="*/ 33765 h 648074"/>
                    <a:gd name="connsiteX28" fmla="*/ 5059937 w 5269852"/>
                    <a:gd name="connsiteY28" fmla="*/ 143778 h 648074"/>
                    <a:gd name="connsiteX29" fmla="*/ 5070637 w 5269852"/>
                    <a:gd name="connsiteY29" fmla="*/ 196770 h 648074"/>
                    <a:gd name="connsiteX30" fmla="*/ 5115085 w 5269852"/>
                    <a:gd name="connsiteY30" fmla="*/ 262014 h 648074"/>
                    <a:gd name="connsiteX31" fmla="*/ 5164665 w 5269852"/>
                    <a:gd name="connsiteY31" fmla="*/ 648074 h 648074"/>
                    <a:gd name="connsiteX32" fmla="*/ 4599625 w 5269852"/>
                    <a:gd name="connsiteY32" fmla="*/ 648074 h 648074"/>
                    <a:gd name="connsiteX33" fmla="*/ 4507134 w 5269852"/>
                    <a:gd name="connsiteY33" fmla="*/ 648074 h 648074"/>
                    <a:gd name="connsiteX34" fmla="*/ 4363118 w 5269852"/>
                    <a:gd name="connsiteY34" fmla="*/ 648074 h 648074"/>
                    <a:gd name="connsiteX35" fmla="*/ 906734 w 5269852"/>
                    <a:gd name="connsiteY35" fmla="*/ 648074 h 648074"/>
                    <a:gd name="connsiteX36" fmla="*/ 762718 w 5269852"/>
                    <a:gd name="connsiteY36" fmla="*/ 648074 h 648074"/>
                    <a:gd name="connsiteX37" fmla="*/ 670227 w 5269852"/>
                    <a:gd name="connsiteY37" fmla="*/ 648074 h 648074"/>
                    <a:gd name="connsiteX38" fmla="*/ 670227 w 5269852"/>
                    <a:gd name="connsiteY38" fmla="*/ 648073 h 648074"/>
                    <a:gd name="connsiteX39" fmla="*/ 252455 w 5269852"/>
                    <a:gd name="connsiteY39" fmla="*/ 648073 h 648074"/>
                    <a:gd name="connsiteX40" fmla="*/ 252435 w 5269852"/>
                    <a:gd name="connsiteY40" fmla="*/ 647768 h 648074"/>
                    <a:gd name="connsiteX41" fmla="*/ 67347 w 5269852"/>
                    <a:gd name="connsiteY41" fmla="*/ 647768 h 648074"/>
                    <a:gd name="connsiteX42" fmla="*/ 67347 w 5269852"/>
                    <a:gd name="connsiteY42" fmla="*/ 646865 h 648074"/>
                    <a:gd name="connsiteX43" fmla="*/ 82956 w 5269852"/>
                    <a:gd name="connsiteY43" fmla="*/ 643713 h 648074"/>
                    <a:gd name="connsiteX44" fmla="*/ 61518 w 5269852"/>
                    <a:gd name="connsiteY44" fmla="*/ 643713 h 648074"/>
                    <a:gd name="connsiteX45" fmla="*/ 42965 w 5269852"/>
                    <a:gd name="connsiteY45" fmla="*/ 636121 h 648074"/>
                    <a:gd name="connsiteX46" fmla="*/ 0 w 5269852"/>
                    <a:gd name="connsiteY46" fmla="*/ 504756 h 648074"/>
                    <a:gd name="connsiteX47" fmla="*/ 5279 w 5269852"/>
                    <a:gd name="connsiteY47" fmla="*/ 451764 h 648074"/>
                    <a:gd name="connsiteX48" fmla="*/ 27211 w 5269852"/>
                    <a:gd name="connsiteY48" fmla="*/ 386520 h 648074"/>
                    <a:gd name="connsiteX49" fmla="*/ 49776 w 5269852"/>
                    <a:gd name="connsiteY49" fmla="*/ 328295 h 648074"/>
                    <a:gd name="connsiteX50" fmla="*/ 57476 w 5269852"/>
                    <a:gd name="connsiteY50" fmla="*/ 304745 h 648074"/>
                    <a:gd name="connsiteX51" fmla="*/ 70966 w 5269852"/>
                    <a:gd name="connsiteY51" fmla="*/ 333682 h 648074"/>
                    <a:gd name="connsiteX52" fmla="*/ 51786 w 5269852"/>
                    <a:gd name="connsiteY52" fmla="*/ 381582 h 648074"/>
                    <a:gd name="connsiteX53" fmla="*/ 29855 w 5269852"/>
                    <a:gd name="connsiteY53" fmla="*/ 444727 h 648074"/>
                    <a:gd name="connsiteX54" fmla="*/ 24575 w 5269852"/>
                    <a:gd name="connsiteY54" fmla="*/ 496014 h 648074"/>
                    <a:gd name="connsiteX55" fmla="*/ 67540 w 5269852"/>
                    <a:gd name="connsiteY55" fmla="*/ 623153 h 648074"/>
                    <a:gd name="connsiteX56" fmla="*/ 86093 w 5269852"/>
                    <a:gd name="connsiteY56" fmla="*/ 630501 h 648074"/>
                    <a:gd name="connsiteX57" fmla="*/ 131343 w 5269852"/>
                    <a:gd name="connsiteY57" fmla="*/ 630501 h 648074"/>
                    <a:gd name="connsiteX58" fmla="*/ 158033 w 5269852"/>
                    <a:gd name="connsiteY58" fmla="*/ 614309 h 648074"/>
                    <a:gd name="connsiteX59" fmla="*/ 209915 w 5269852"/>
                    <a:gd name="connsiteY59" fmla="*/ 504296 h 648074"/>
                    <a:gd name="connsiteX60" fmla="*/ 199215 w 5269852"/>
                    <a:gd name="connsiteY60" fmla="*/ 451304 h 648074"/>
                    <a:gd name="connsiteX61" fmla="*/ 154767 w 5269852"/>
                    <a:gd name="connsiteY61" fmla="*/ 386060 h 648074"/>
                    <a:gd name="connsiteX62" fmla="*/ 105187 w 5269852"/>
                    <a:gd name="connsiteY62" fmla="*/ 0 h 64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69852" h="648074">
                      <a:moveTo>
                        <a:pt x="105187" y="0"/>
                      </a:moveTo>
                      <a:lnTo>
                        <a:pt x="670227" y="0"/>
                      </a:lnTo>
                      <a:lnTo>
                        <a:pt x="762718" y="0"/>
                      </a:lnTo>
                      <a:lnTo>
                        <a:pt x="906734" y="0"/>
                      </a:lnTo>
                      <a:lnTo>
                        <a:pt x="4363118" y="0"/>
                      </a:lnTo>
                      <a:lnTo>
                        <a:pt x="4507134" y="0"/>
                      </a:lnTo>
                      <a:lnTo>
                        <a:pt x="4599625" y="0"/>
                      </a:lnTo>
                      <a:lnTo>
                        <a:pt x="4599625" y="1"/>
                      </a:lnTo>
                      <a:lnTo>
                        <a:pt x="5017397" y="1"/>
                      </a:lnTo>
                      <a:lnTo>
                        <a:pt x="5017417" y="306"/>
                      </a:lnTo>
                      <a:lnTo>
                        <a:pt x="5202505" y="306"/>
                      </a:lnTo>
                      <a:lnTo>
                        <a:pt x="5202505" y="1209"/>
                      </a:lnTo>
                      <a:lnTo>
                        <a:pt x="5186896" y="4361"/>
                      </a:lnTo>
                      <a:lnTo>
                        <a:pt x="5208334" y="4361"/>
                      </a:lnTo>
                      <a:lnTo>
                        <a:pt x="5226887" y="11953"/>
                      </a:lnTo>
                      <a:cubicBezTo>
                        <a:pt x="5252137" y="33596"/>
                        <a:pt x="5269852" y="84264"/>
                        <a:pt x="5269852" y="143318"/>
                      </a:cubicBezTo>
                      <a:lnTo>
                        <a:pt x="5264573" y="196310"/>
                      </a:lnTo>
                      <a:lnTo>
                        <a:pt x="5242641" y="261554"/>
                      </a:lnTo>
                      <a:cubicBezTo>
                        <a:pt x="5234973" y="281727"/>
                        <a:pt x="5227220" y="300788"/>
                        <a:pt x="5220076" y="319779"/>
                      </a:cubicBezTo>
                      <a:lnTo>
                        <a:pt x="5212376" y="343329"/>
                      </a:lnTo>
                      <a:lnTo>
                        <a:pt x="5198886" y="314392"/>
                      </a:lnTo>
                      <a:lnTo>
                        <a:pt x="5218066" y="266492"/>
                      </a:lnTo>
                      <a:lnTo>
                        <a:pt x="5239997" y="203347"/>
                      </a:lnTo>
                      <a:lnTo>
                        <a:pt x="5245277" y="152060"/>
                      </a:lnTo>
                      <a:cubicBezTo>
                        <a:pt x="5245277" y="94906"/>
                        <a:pt x="5227561" y="45867"/>
                        <a:pt x="5202312" y="24921"/>
                      </a:cubicBezTo>
                      <a:lnTo>
                        <a:pt x="5183759" y="17573"/>
                      </a:lnTo>
                      <a:lnTo>
                        <a:pt x="5138509" y="17573"/>
                      </a:lnTo>
                      <a:lnTo>
                        <a:pt x="5111819" y="33765"/>
                      </a:lnTo>
                      <a:cubicBezTo>
                        <a:pt x="5080133" y="59915"/>
                        <a:pt x="5059937" y="99488"/>
                        <a:pt x="5059937" y="143778"/>
                      </a:cubicBezTo>
                      <a:lnTo>
                        <a:pt x="5070637" y="196770"/>
                      </a:lnTo>
                      <a:lnTo>
                        <a:pt x="5115085" y="262014"/>
                      </a:lnTo>
                      <a:cubicBezTo>
                        <a:pt x="5197969" y="369605"/>
                        <a:pt x="5285771" y="445551"/>
                        <a:pt x="5164665" y="648074"/>
                      </a:cubicBezTo>
                      <a:lnTo>
                        <a:pt x="4599625" y="648074"/>
                      </a:lnTo>
                      <a:lnTo>
                        <a:pt x="4507134" y="648074"/>
                      </a:lnTo>
                      <a:lnTo>
                        <a:pt x="4363118" y="648074"/>
                      </a:lnTo>
                      <a:lnTo>
                        <a:pt x="906734" y="648074"/>
                      </a:lnTo>
                      <a:lnTo>
                        <a:pt x="762718" y="648074"/>
                      </a:lnTo>
                      <a:lnTo>
                        <a:pt x="670227" y="648074"/>
                      </a:lnTo>
                      <a:lnTo>
                        <a:pt x="670227" y="648073"/>
                      </a:lnTo>
                      <a:lnTo>
                        <a:pt x="252455" y="648073"/>
                      </a:lnTo>
                      <a:lnTo>
                        <a:pt x="252435" y="647768"/>
                      </a:lnTo>
                      <a:lnTo>
                        <a:pt x="67347" y="647768"/>
                      </a:lnTo>
                      <a:lnTo>
                        <a:pt x="67347" y="646865"/>
                      </a:lnTo>
                      <a:lnTo>
                        <a:pt x="82956" y="643713"/>
                      </a:lnTo>
                      <a:lnTo>
                        <a:pt x="61518" y="643713"/>
                      </a:lnTo>
                      <a:lnTo>
                        <a:pt x="42965" y="636121"/>
                      </a:lnTo>
                      <a:cubicBezTo>
                        <a:pt x="17715" y="614478"/>
                        <a:pt x="0" y="563810"/>
                        <a:pt x="0" y="504756"/>
                      </a:cubicBezTo>
                      <a:lnTo>
                        <a:pt x="5279" y="451764"/>
                      </a:lnTo>
                      <a:lnTo>
                        <a:pt x="27211" y="386520"/>
                      </a:lnTo>
                      <a:cubicBezTo>
                        <a:pt x="34879" y="366347"/>
                        <a:pt x="42632" y="347286"/>
                        <a:pt x="49776" y="328295"/>
                      </a:cubicBezTo>
                      <a:lnTo>
                        <a:pt x="57476" y="304745"/>
                      </a:lnTo>
                      <a:lnTo>
                        <a:pt x="70966" y="333682"/>
                      </a:lnTo>
                      <a:lnTo>
                        <a:pt x="51786" y="381582"/>
                      </a:lnTo>
                      <a:lnTo>
                        <a:pt x="29855" y="444727"/>
                      </a:lnTo>
                      <a:lnTo>
                        <a:pt x="24575" y="496014"/>
                      </a:lnTo>
                      <a:cubicBezTo>
                        <a:pt x="24575" y="553168"/>
                        <a:pt x="42291" y="602207"/>
                        <a:pt x="67540" y="623153"/>
                      </a:cubicBezTo>
                      <a:lnTo>
                        <a:pt x="86093" y="630501"/>
                      </a:lnTo>
                      <a:lnTo>
                        <a:pt x="131343" y="630501"/>
                      </a:lnTo>
                      <a:lnTo>
                        <a:pt x="158033" y="614309"/>
                      </a:lnTo>
                      <a:cubicBezTo>
                        <a:pt x="189719" y="588159"/>
                        <a:pt x="209915" y="548586"/>
                        <a:pt x="209915" y="504296"/>
                      </a:cubicBezTo>
                      <a:lnTo>
                        <a:pt x="199215" y="451304"/>
                      </a:lnTo>
                      <a:lnTo>
                        <a:pt x="154767" y="386060"/>
                      </a:lnTo>
                      <a:cubicBezTo>
                        <a:pt x="71883" y="278469"/>
                        <a:pt x="-15919" y="202523"/>
                        <a:pt x="105187" y="0"/>
                      </a:cubicBezTo>
                      <a:close/>
                    </a:path>
                  </a:pathLst>
                </a:cu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1764" dirty="0">
                      <a:solidFill>
                        <a:srgbClr val="FFFFFF"/>
                      </a:solidFill>
                      <a:ea typeface="Segoe UI" pitchFamily="34" charset="0"/>
                      <a:cs typeface="Segoe UI" pitchFamily="34" charset="0"/>
                    </a:rPr>
                    <a:t>Content extraction / sentiment / storage</a:t>
                  </a:r>
                </a:p>
              </p:txBody>
            </p:sp>
          </p:grpSp>
          <p:grpSp>
            <p:nvGrpSpPr>
              <p:cNvPr id="68" name="Group 67"/>
              <p:cNvGrpSpPr/>
              <p:nvPr/>
            </p:nvGrpSpPr>
            <p:grpSpPr>
              <a:xfrm>
                <a:off x="3438362" y="3728774"/>
                <a:ext cx="5731825" cy="648074"/>
                <a:chOff x="3593773" y="3797600"/>
                <a:chExt cx="5731825" cy="648074"/>
              </a:xfrm>
            </p:grpSpPr>
            <p:sp>
              <p:nvSpPr>
                <p:cNvPr id="123" name="Flowchart: Process 122"/>
                <p:cNvSpPr/>
                <p:nvPr/>
              </p:nvSpPr>
              <p:spPr bwMode="auto">
                <a:xfrm>
                  <a:off x="8894719" y="4077071"/>
                  <a:ext cx="430879" cy="45719"/>
                </a:xfrm>
                <a:prstGeom prst="flowChartProcess">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lowchart: Document 123"/>
                <p:cNvSpPr/>
                <p:nvPr/>
              </p:nvSpPr>
              <p:spPr bwMode="auto">
                <a:xfrm rot="16200000">
                  <a:off x="8554424" y="3797846"/>
                  <a:ext cx="409065" cy="717382"/>
                </a:xfrm>
                <a:prstGeom prst="flowChartDocumen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3593773" y="4009451"/>
                  <a:ext cx="414400" cy="272178"/>
                  <a:chOff x="3961187" y="4097586"/>
                  <a:chExt cx="414400" cy="272178"/>
                </a:xfrm>
              </p:grpSpPr>
              <p:sp>
                <p:nvSpPr>
                  <p:cNvPr id="128" name="Rectangle 127"/>
                  <p:cNvSpPr>
                    <a:spLocks noChangeAspect="1"/>
                  </p:cNvSpPr>
                  <p:nvPr/>
                </p:nvSpPr>
                <p:spPr bwMode="auto">
                  <a:xfrm>
                    <a:off x="3961187" y="4097586"/>
                    <a:ext cx="414400" cy="14400"/>
                  </a:xfrm>
                  <a:prstGeom prst="rect">
                    <a:avLst/>
                  </a:prstGeom>
                  <a:solidFill>
                    <a:srgbClr val="00AC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sp>
                <p:nvSpPr>
                  <p:cNvPr id="129" name="Rectangle 128"/>
                  <p:cNvSpPr>
                    <a:spLocks noChangeAspect="1"/>
                  </p:cNvSpPr>
                  <p:nvPr/>
                </p:nvSpPr>
                <p:spPr bwMode="auto">
                  <a:xfrm>
                    <a:off x="3961187" y="4134506"/>
                    <a:ext cx="414400" cy="14400"/>
                  </a:xfrm>
                  <a:prstGeom prst="rect">
                    <a:avLst/>
                  </a:prstGeom>
                  <a:solidFill>
                    <a:srgbClr val="3A56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sp>
                <p:nvSpPr>
                  <p:cNvPr id="130" name="Rectangle 129"/>
                  <p:cNvSpPr>
                    <a:spLocks noChangeAspect="1"/>
                  </p:cNvSpPr>
                  <p:nvPr/>
                </p:nvSpPr>
                <p:spPr bwMode="auto">
                  <a:xfrm>
                    <a:off x="3961187" y="4171606"/>
                    <a:ext cx="414400" cy="14400"/>
                  </a:xfrm>
                  <a:prstGeom prst="rect">
                    <a:avLst/>
                  </a:prstGeom>
                  <a:solidFill>
                    <a:srgbClr val="77B75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sp>
                <p:nvSpPr>
                  <p:cNvPr id="131" name="Rectangle 130"/>
                  <p:cNvSpPr>
                    <a:spLocks noChangeAspect="1"/>
                  </p:cNvSpPr>
                  <p:nvPr/>
                </p:nvSpPr>
                <p:spPr bwMode="auto">
                  <a:xfrm>
                    <a:off x="3961187" y="4208784"/>
                    <a:ext cx="414400" cy="14400"/>
                  </a:xfrm>
                  <a:prstGeom prst="rect">
                    <a:avLst/>
                  </a:prstGeom>
                  <a:solidFill>
                    <a:srgbClr val="FF7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sp>
                <p:nvSpPr>
                  <p:cNvPr id="132" name="Rectangle 131"/>
                  <p:cNvSpPr>
                    <a:spLocks noChangeAspect="1"/>
                  </p:cNvSpPr>
                  <p:nvPr/>
                </p:nvSpPr>
                <p:spPr bwMode="auto">
                  <a:xfrm>
                    <a:off x="3961187" y="4245962"/>
                    <a:ext cx="414400" cy="14400"/>
                  </a:xfrm>
                  <a:prstGeom prst="rect">
                    <a:avLst/>
                  </a:prstGeom>
                  <a:solidFill>
                    <a:srgbClr val="AC183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sp>
                <p:nvSpPr>
                  <p:cNvPr id="133" name="Rectangle 132"/>
                  <p:cNvSpPr>
                    <a:spLocks noChangeAspect="1"/>
                  </p:cNvSpPr>
                  <p:nvPr/>
                </p:nvSpPr>
                <p:spPr bwMode="auto">
                  <a:xfrm>
                    <a:off x="3961187" y="4282429"/>
                    <a:ext cx="414400" cy="14400"/>
                  </a:xfrm>
                  <a:prstGeom prst="rect">
                    <a:avLst/>
                  </a:prstGeom>
                  <a:solidFill>
                    <a:srgbClr val="9494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sp>
                <p:nvSpPr>
                  <p:cNvPr id="134" name="Rectangle 133"/>
                  <p:cNvSpPr>
                    <a:spLocks noChangeAspect="1"/>
                  </p:cNvSpPr>
                  <p:nvPr/>
                </p:nvSpPr>
                <p:spPr bwMode="auto">
                  <a:xfrm>
                    <a:off x="3961187" y="4318897"/>
                    <a:ext cx="414400" cy="14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292929"/>
                      </a:solidFill>
                    </a:endParaRPr>
                  </a:p>
                </p:txBody>
              </p:sp>
              <p:sp>
                <p:nvSpPr>
                  <p:cNvPr id="135" name="Rectangle 134"/>
                  <p:cNvSpPr>
                    <a:spLocks noChangeAspect="1"/>
                  </p:cNvSpPr>
                  <p:nvPr/>
                </p:nvSpPr>
                <p:spPr bwMode="auto">
                  <a:xfrm>
                    <a:off x="3961187" y="4355364"/>
                    <a:ext cx="414400" cy="1440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grpSp>
            <p:sp>
              <p:nvSpPr>
                <p:cNvPr id="126" name="Flowchart: Document 125"/>
                <p:cNvSpPr/>
                <p:nvPr/>
              </p:nvSpPr>
              <p:spPr bwMode="auto">
                <a:xfrm rot="5400000">
                  <a:off x="3883164" y="3769158"/>
                  <a:ext cx="409065" cy="717382"/>
                </a:xfrm>
                <a:prstGeom prst="flowChartDocumen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126"/>
                <p:cNvSpPr/>
                <p:nvPr/>
              </p:nvSpPr>
              <p:spPr bwMode="auto">
                <a:xfrm>
                  <a:off x="3756041" y="3797600"/>
                  <a:ext cx="5269852" cy="648074"/>
                </a:xfrm>
                <a:custGeom>
                  <a:avLst/>
                  <a:gdLst>
                    <a:gd name="connsiteX0" fmla="*/ 105187 w 5269852"/>
                    <a:gd name="connsiteY0" fmla="*/ 0 h 648074"/>
                    <a:gd name="connsiteX1" fmla="*/ 670227 w 5269852"/>
                    <a:gd name="connsiteY1" fmla="*/ 0 h 648074"/>
                    <a:gd name="connsiteX2" fmla="*/ 762718 w 5269852"/>
                    <a:gd name="connsiteY2" fmla="*/ 0 h 648074"/>
                    <a:gd name="connsiteX3" fmla="*/ 906734 w 5269852"/>
                    <a:gd name="connsiteY3" fmla="*/ 0 h 648074"/>
                    <a:gd name="connsiteX4" fmla="*/ 4363118 w 5269852"/>
                    <a:gd name="connsiteY4" fmla="*/ 0 h 648074"/>
                    <a:gd name="connsiteX5" fmla="*/ 4507134 w 5269852"/>
                    <a:gd name="connsiteY5" fmla="*/ 0 h 648074"/>
                    <a:gd name="connsiteX6" fmla="*/ 4599625 w 5269852"/>
                    <a:gd name="connsiteY6" fmla="*/ 0 h 648074"/>
                    <a:gd name="connsiteX7" fmla="*/ 4599625 w 5269852"/>
                    <a:gd name="connsiteY7" fmla="*/ 1 h 648074"/>
                    <a:gd name="connsiteX8" fmla="*/ 5017397 w 5269852"/>
                    <a:gd name="connsiteY8" fmla="*/ 1 h 648074"/>
                    <a:gd name="connsiteX9" fmla="*/ 5017417 w 5269852"/>
                    <a:gd name="connsiteY9" fmla="*/ 306 h 648074"/>
                    <a:gd name="connsiteX10" fmla="*/ 5202505 w 5269852"/>
                    <a:gd name="connsiteY10" fmla="*/ 306 h 648074"/>
                    <a:gd name="connsiteX11" fmla="*/ 5202505 w 5269852"/>
                    <a:gd name="connsiteY11" fmla="*/ 1209 h 648074"/>
                    <a:gd name="connsiteX12" fmla="*/ 5186896 w 5269852"/>
                    <a:gd name="connsiteY12" fmla="*/ 4361 h 648074"/>
                    <a:gd name="connsiteX13" fmla="*/ 5208334 w 5269852"/>
                    <a:gd name="connsiteY13" fmla="*/ 4361 h 648074"/>
                    <a:gd name="connsiteX14" fmla="*/ 5226887 w 5269852"/>
                    <a:gd name="connsiteY14" fmla="*/ 11953 h 648074"/>
                    <a:gd name="connsiteX15" fmla="*/ 5269852 w 5269852"/>
                    <a:gd name="connsiteY15" fmla="*/ 143318 h 648074"/>
                    <a:gd name="connsiteX16" fmla="*/ 5264573 w 5269852"/>
                    <a:gd name="connsiteY16" fmla="*/ 196310 h 648074"/>
                    <a:gd name="connsiteX17" fmla="*/ 5242641 w 5269852"/>
                    <a:gd name="connsiteY17" fmla="*/ 261554 h 648074"/>
                    <a:gd name="connsiteX18" fmla="*/ 5220076 w 5269852"/>
                    <a:gd name="connsiteY18" fmla="*/ 319779 h 648074"/>
                    <a:gd name="connsiteX19" fmla="*/ 5212376 w 5269852"/>
                    <a:gd name="connsiteY19" fmla="*/ 343329 h 648074"/>
                    <a:gd name="connsiteX20" fmla="*/ 5198886 w 5269852"/>
                    <a:gd name="connsiteY20" fmla="*/ 314392 h 648074"/>
                    <a:gd name="connsiteX21" fmla="*/ 5218066 w 5269852"/>
                    <a:gd name="connsiteY21" fmla="*/ 266492 h 648074"/>
                    <a:gd name="connsiteX22" fmla="*/ 5239997 w 5269852"/>
                    <a:gd name="connsiteY22" fmla="*/ 203347 h 648074"/>
                    <a:gd name="connsiteX23" fmla="*/ 5245277 w 5269852"/>
                    <a:gd name="connsiteY23" fmla="*/ 152060 h 648074"/>
                    <a:gd name="connsiteX24" fmla="*/ 5202312 w 5269852"/>
                    <a:gd name="connsiteY24" fmla="*/ 24921 h 648074"/>
                    <a:gd name="connsiteX25" fmla="*/ 5183759 w 5269852"/>
                    <a:gd name="connsiteY25" fmla="*/ 17573 h 648074"/>
                    <a:gd name="connsiteX26" fmla="*/ 5138509 w 5269852"/>
                    <a:gd name="connsiteY26" fmla="*/ 17573 h 648074"/>
                    <a:gd name="connsiteX27" fmla="*/ 5111819 w 5269852"/>
                    <a:gd name="connsiteY27" fmla="*/ 33765 h 648074"/>
                    <a:gd name="connsiteX28" fmla="*/ 5059937 w 5269852"/>
                    <a:gd name="connsiteY28" fmla="*/ 143778 h 648074"/>
                    <a:gd name="connsiteX29" fmla="*/ 5070637 w 5269852"/>
                    <a:gd name="connsiteY29" fmla="*/ 196770 h 648074"/>
                    <a:gd name="connsiteX30" fmla="*/ 5115085 w 5269852"/>
                    <a:gd name="connsiteY30" fmla="*/ 262014 h 648074"/>
                    <a:gd name="connsiteX31" fmla="*/ 5164665 w 5269852"/>
                    <a:gd name="connsiteY31" fmla="*/ 648074 h 648074"/>
                    <a:gd name="connsiteX32" fmla="*/ 4599625 w 5269852"/>
                    <a:gd name="connsiteY32" fmla="*/ 648074 h 648074"/>
                    <a:gd name="connsiteX33" fmla="*/ 4507134 w 5269852"/>
                    <a:gd name="connsiteY33" fmla="*/ 648074 h 648074"/>
                    <a:gd name="connsiteX34" fmla="*/ 4363118 w 5269852"/>
                    <a:gd name="connsiteY34" fmla="*/ 648074 h 648074"/>
                    <a:gd name="connsiteX35" fmla="*/ 906734 w 5269852"/>
                    <a:gd name="connsiteY35" fmla="*/ 648074 h 648074"/>
                    <a:gd name="connsiteX36" fmla="*/ 762718 w 5269852"/>
                    <a:gd name="connsiteY36" fmla="*/ 648074 h 648074"/>
                    <a:gd name="connsiteX37" fmla="*/ 670227 w 5269852"/>
                    <a:gd name="connsiteY37" fmla="*/ 648074 h 648074"/>
                    <a:gd name="connsiteX38" fmla="*/ 670227 w 5269852"/>
                    <a:gd name="connsiteY38" fmla="*/ 648073 h 648074"/>
                    <a:gd name="connsiteX39" fmla="*/ 252455 w 5269852"/>
                    <a:gd name="connsiteY39" fmla="*/ 648073 h 648074"/>
                    <a:gd name="connsiteX40" fmla="*/ 252435 w 5269852"/>
                    <a:gd name="connsiteY40" fmla="*/ 647768 h 648074"/>
                    <a:gd name="connsiteX41" fmla="*/ 67347 w 5269852"/>
                    <a:gd name="connsiteY41" fmla="*/ 647768 h 648074"/>
                    <a:gd name="connsiteX42" fmla="*/ 67347 w 5269852"/>
                    <a:gd name="connsiteY42" fmla="*/ 646865 h 648074"/>
                    <a:gd name="connsiteX43" fmla="*/ 82956 w 5269852"/>
                    <a:gd name="connsiteY43" fmla="*/ 643713 h 648074"/>
                    <a:gd name="connsiteX44" fmla="*/ 61518 w 5269852"/>
                    <a:gd name="connsiteY44" fmla="*/ 643713 h 648074"/>
                    <a:gd name="connsiteX45" fmla="*/ 42965 w 5269852"/>
                    <a:gd name="connsiteY45" fmla="*/ 636121 h 648074"/>
                    <a:gd name="connsiteX46" fmla="*/ 0 w 5269852"/>
                    <a:gd name="connsiteY46" fmla="*/ 504756 h 648074"/>
                    <a:gd name="connsiteX47" fmla="*/ 5279 w 5269852"/>
                    <a:gd name="connsiteY47" fmla="*/ 451764 h 648074"/>
                    <a:gd name="connsiteX48" fmla="*/ 27211 w 5269852"/>
                    <a:gd name="connsiteY48" fmla="*/ 386520 h 648074"/>
                    <a:gd name="connsiteX49" fmla="*/ 49776 w 5269852"/>
                    <a:gd name="connsiteY49" fmla="*/ 328295 h 648074"/>
                    <a:gd name="connsiteX50" fmla="*/ 57476 w 5269852"/>
                    <a:gd name="connsiteY50" fmla="*/ 304745 h 648074"/>
                    <a:gd name="connsiteX51" fmla="*/ 70966 w 5269852"/>
                    <a:gd name="connsiteY51" fmla="*/ 333682 h 648074"/>
                    <a:gd name="connsiteX52" fmla="*/ 51786 w 5269852"/>
                    <a:gd name="connsiteY52" fmla="*/ 381582 h 648074"/>
                    <a:gd name="connsiteX53" fmla="*/ 29855 w 5269852"/>
                    <a:gd name="connsiteY53" fmla="*/ 444727 h 648074"/>
                    <a:gd name="connsiteX54" fmla="*/ 24575 w 5269852"/>
                    <a:gd name="connsiteY54" fmla="*/ 496014 h 648074"/>
                    <a:gd name="connsiteX55" fmla="*/ 67540 w 5269852"/>
                    <a:gd name="connsiteY55" fmla="*/ 623153 h 648074"/>
                    <a:gd name="connsiteX56" fmla="*/ 86093 w 5269852"/>
                    <a:gd name="connsiteY56" fmla="*/ 630501 h 648074"/>
                    <a:gd name="connsiteX57" fmla="*/ 131343 w 5269852"/>
                    <a:gd name="connsiteY57" fmla="*/ 630501 h 648074"/>
                    <a:gd name="connsiteX58" fmla="*/ 158033 w 5269852"/>
                    <a:gd name="connsiteY58" fmla="*/ 614309 h 648074"/>
                    <a:gd name="connsiteX59" fmla="*/ 209915 w 5269852"/>
                    <a:gd name="connsiteY59" fmla="*/ 504296 h 648074"/>
                    <a:gd name="connsiteX60" fmla="*/ 199215 w 5269852"/>
                    <a:gd name="connsiteY60" fmla="*/ 451304 h 648074"/>
                    <a:gd name="connsiteX61" fmla="*/ 154767 w 5269852"/>
                    <a:gd name="connsiteY61" fmla="*/ 386060 h 648074"/>
                    <a:gd name="connsiteX62" fmla="*/ 105187 w 5269852"/>
                    <a:gd name="connsiteY62" fmla="*/ 0 h 64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69852" h="648074">
                      <a:moveTo>
                        <a:pt x="105187" y="0"/>
                      </a:moveTo>
                      <a:lnTo>
                        <a:pt x="670227" y="0"/>
                      </a:lnTo>
                      <a:lnTo>
                        <a:pt x="762718" y="0"/>
                      </a:lnTo>
                      <a:lnTo>
                        <a:pt x="906734" y="0"/>
                      </a:lnTo>
                      <a:lnTo>
                        <a:pt x="4363118" y="0"/>
                      </a:lnTo>
                      <a:lnTo>
                        <a:pt x="4507134" y="0"/>
                      </a:lnTo>
                      <a:lnTo>
                        <a:pt x="4599625" y="0"/>
                      </a:lnTo>
                      <a:lnTo>
                        <a:pt x="4599625" y="1"/>
                      </a:lnTo>
                      <a:lnTo>
                        <a:pt x="5017397" y="1"/>
                      </a:lnTo>
                      <a:lnTo>
                        <a:pt x="5017417" y="306"/>
                      </a:lnTo>
                      <a:lnTo>
                        <a:pt x="5202505" y="306"/>
                      </a:lnTo>
                      <a:lnTo>
                        <a:pt x="5202505" y="1209"/>
                      </a:lnTo>
                      <a:lnTo>
                        <a:pt x="5186896" y="4361"/>
                      </a:lnTo>
                      <a:lnTo>
                        <a:pt x="5208334" y="4361"/>
                      </a:lnTo>
                      <a:lnTo>
                        <a:pt x="5226887" y="11953"/>
                      </a:lnTo>
                      <a:cubicBezTo>
                        <a:pt x="5252137" y="33596"/>
                        <a:pt x="5269852" y="84264"/>
                        <a:pt x="5269852" y="143318"/>
                      </a:cubicBezTo>
                      <a:lnTo>
                        <a:pt x="5264573" y="196310"/>
                      </a:lnTo>
                      <a:lnTo>
                        <a:pt x="5242641" y="261554"/>
                      </a:lnTo>
                      <a:cubicBezTo>
                        <a:pt x="5234973" y="281727"/>
                        <a:pt x="5227220" y="300788"/>
                        <a:pt x="5220076" y="319779"/>
                      </a:cubicBezTo>
                      <a:lnTo>
                        <a:pt x="5212376" y="343329"/>
                      </a:lnTo>
                      <a:lnTo>
                        <a:pt x="5198886" y="314392"/>
                      </a:lnTo>
                      <a:lnTo>
                        <a:pt x="5218066" y="266492"/>
                      </a:lnTo>
                      <a:lnTo>
                        <a:pt x="5239997" y="203347"/>
                      </a:lnTo>
                      <a:lnTo>
                        <a:pt x="5245277" y="152060"/>
                      </a:lnTo>
                      <a:cubicBezTo>
                        <a:pt x="5245277" y="94906"/>
                        <a:pt x="5227561" y="45867"/>
                        <a:pt x="5202312" y="24921"/>
                      </a:cubicBezTo>
                      <a:lnTo>
                        <a:pt x="5183759" y="17573"/>
                      </a:lnTo>
                      <a:lnTo>
                        <a:pt x="5138509" y="17573"/>
                      </a:lnTo>
                      <a:lnTo>
                        <a:pt x="5111819" y="33765"/>
                      </a:lnTo>
                      <a:cubicBezTo>
                        <a:pt x="5080133" y="59915"/>
                        <a:pt x="5059937" y="99488"/>
                        <a:pt x="5059937" y="143778"/>
                      </a:cubicBezTo>
                      <a:lnTo>
                        <a:pt x="5070637" y="196770"/>
                      </a:lnTo>
                      <a:lnTo>
                        <a:pt x="5115085" y="262014"/>
                      </a:lnTo>
                      <a:cubicBezTo>
                        <a:pt x="5197969" y="369605"/>
                        <a:pt x="5285771" y="445551"/>
                        <a:pt x="5164665" y="648074"/>
                      </a:cubicBezTo>
                      <a:lnTo>
                        <a:pt x="4599625" y="648074"/>
                      </a:lnTo>
                      <a:lnTo>
                        <a:pt x="4507134" y="648074"/>
                      </a:lnTo>
                      <a:lnTo>
                        <a:pt x="4363118" y="648074"/>
                      </a:lnTo>
                      <a:lnTo>
                        <a:pt x="906734" y="648074"/>
                      </a:lnTo>
                      <a:lnTo>
                        <a:pt x="762718" y="648074"/>
                      </a:lnTo>
                      <a:lnTo>
                        <a:pt x="670227" y="648074"/>
                      </a:lnTo>
                      <a:lnTo>
                        <a:pt x="670227" y="648073"/>
                      </a:lnTo>
                      <a:lnTo>
                        <a:pt x="252455" y="648073"/>
                      </a:lnTo>
                      <a:lnTo>
                        <a:pt x="252435" y="647768"/>
                      </a:lnTo>
                      <a:lnTo>
                        <a:pt x="67347" y="647768"/>
                      </a:lnTo>
                      <a:lnTo>
                        <a:pt x="67347" y="646865"/>
                      </a:lnTo>
                      <a:lnTo>
                        <a:pt x="82956" y="643713"/>
                      </a:lnTo>
                      <a:lnTo>
                        <a:pt x="61518" y="643713"/>
                      </a:lnTo>
                      <a:lnTo>
                        <a:pt x="42965" y="636121"/>
                      </a:lnTo>
                      <a:cubicBezTo>
                        <a:pt x="17715" y="614478"/>
                        <a:pt x="0" y="563810"/>
                        <a:pt x="0" y="504756"/>
                      </a:cubicBezTo>
                      <a:lnTo>
                        <a:pt x="5279" y="451764"/>
                      </a:lnTo>
                      <a:lnTo>
                        <a:pt x="27211" y="386520"/>
                      </a:lnTo>
                      <a:cubicBezTo>
                        <a:pt x="34879" y="366347"/>
                        <a:pt x="42632" y="347286"/>
                        <a:pt x="49776" y="328295"/>
                      </a:cubicBezTo>
                      <a:lnTo>
                        <a:pt x="57476" y="304745"/>
                      </a:lnTo>
                      <a:lnTo>
                        <a:pt x="70966" y="333682"/>
                      </a:lnTo>
                      <a:lnTo>
                        <a:pt x="51786" y="381582"/>
                      </a:lnTo>
                      <a:lnTo>
                        <a:pt x="29855" y="444727"/>
                      </a:lnTo>
                      <a:lnTo>
                        <a:pt x="24575" y="496014"/>
                      </a:lnTo>
                      <a:cubicBezTo>
                        <a:pt x="24575" y="553168"/>
                        <a:pt x="42291" y="602207"/>
                        <a:pt x="67540" y="623153"/>
                      </a:cubicBezTo>
                      <a:lnTo>
                        <a:pt x="86093" y="630501"/>
                      </a:lnTo>
                      <a:lnTo>
                        <a:pt x="131343" y="630501"/>
                      </a:lnTo>
                      <a:lnTo>
                        <a:pt x="158033" y="614309"/>
                      </a:lnTo>
                      <a:cubicBezTo>
                        <a:pt x="189719" y="588159"/>
                        <a:pt x="209915" y="548586"/>
                        <a:pt x="209915" y="504296"/>
                      </a:cubicBezTo>
                      <a:lnTo>
                        <a:pt x="199215" y="451304"/>
                      </a:lnTo>
                      <a:lnTo>
                        <a:pt x="154767" y="386060"/>
                      </a:lnTo>
                      <a:cubicBezTo>
                        <a:pt x="71883" y="278469"/>
                        <a:pt x="-15919" y="202523"/>
                        <a:pt x="105187" y="0"/>
                      </a:cubicBezTo>
                      <a:close/>
                    </a:path>
                  </a:pathLst>
                </a:cu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1764" dirty="0">
                      <a:solidFill>
                        <a:srgbClr val="FFFFFF"/>
                      </a:solidFill>
                      <a:ea typeface="Segoe UI" pitchFamily="34" charset="0"/>
                      <a:cs typeface="Segoe UI" pitchFamily="34" charset="0"/>
                    </a:rPr>
                    <a:t>Content extraction / sentiment / storage</a:t>
                  </a:r>
                </a:p>
              </p:txBody>
            </p:sp>
          </p:grpSp>
          <p:grpSp>
            <p:nvGrpSpPr>
              <p:cNvPr id="69" name="Group 68"/>
              <p:cNvGrpSpPr/>
              <p:nvPr/>
            </p:nvGrpSpPr>
            <p:grpSpPr>
              <a:xfrm>
                <a:off x="3438362" y="4567006"/>
                <a:ext cx="5731825" cy="648074"/>
                <a:chOff x="3593773" y="4635832"/>
                <a:chExt cx="5731825" cy="648074"/>
              </a:xfrm>
            </p:grpSpPr>
            <p:sp>
              <p:nvSpPr>
                <p:cNvPr id="110" name="Flowchart: Process 109"/>
                <p:cNvSpPr/>
                <p:nvPr/>
              </p:nvSpPr>
              <p:spPr bwMode="auto">
                <a:xfrm>
                  <a:off x="8894719" y="4892339"/>
                  <a:ext cx="430879" cy="45719"/>
                </a:xfrm>
                <a:prstGeom prst="flowChartProcess">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111" name="Flowchart: Document 110"/>
                <p:cNvSpPr/>
                <p:nvPr/>
              </p:nvSpPr>
              <p:spPr bwMode="auto">
                <a:xfrm rot="16200000">
                  <a:off x="8554424" y="4615084"/>
                  <a:ext cx="409065" cy="717382"/>
                </a:xfrm>
                <a:prstGeom prst="flowChartDocumen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grpSp>
              <p:nvGrpSpPr>
                <p:cNvPr id="112" name="Group 111"/>
                <p:cNvGrpSpPr/>
                <p:nvPr/>
              </p:nvGrpSpPr>
              <p:grpSpPr>
                <a:xfrm>
                  <a:off x="3593773" y="4869097"/>
                  <a:ext cx="414400" cy="272178"/>
                  <a:chOff x="3952058" y="4957232"/>
                  <a:chExt cx="414400" cy="272178"/>
                </a:xfrm>
              </p:grpSpPr>
              <p:sp>
                <p:nvSpPr>
                  <p:cNvPr id="115" name="Rectangle 114"/>
                  <p:cNvSpPr>
                    <a:spLocks noChangeAspect="1"/>
                  </p:cNvSpPr>
                  <p:nvPr/>
                </p:nvSpPr>
                <p:spPr bwMode="auto">
                  <a:xfrm>
                    <a:off x="3952058" y="4957232"/>
                    <a:ext cx="414400" cy="14400"/>
                  </a:xfrm>
                  <a:prstGeom prst="rect">
                    <a:avLst/>
                  </a:prstGeom>
                  <a:solidFill>
                    <a:srgbClr val="00AC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sp>
                <p:nvSpPr>
                  <p:cNvPr id="116" name="Rectangle 115"/>
                  <p:cNvSpPr>
                    <a:spLocks noChangeAspect="1"/>
                  </p:cNvSpPr>
                  <p:nvPr/>
                </p:nvSpPr>
                <p:spPr bwMode="auto">
                  <a:xfrm>
                    <a:off x="3952058" y="4994152"/>
                    <a:ext cx="414400" cy="14400"/>
                  </a:xfrm>
                  <a:prstGeom prst="rect">
                    <a:avLst/>
                  </a:prstGeom>
                  <a:solidFill>
                    <a:srgbClr val="3A56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sp>
                <p:nvSpPr>
                  <p:cNvPr id="117" name="Rectangle 116"/>
                  <p:cNvSpPr>
                    <a:spLocks noChangeAspect="1"/>
                  </p:cNvSpPr>
                  <p:nvPr/>
                </p:nvSpPr>
                <p:spPr bwMode="auto">
                  <a:xfrm>
                    <a:off x="3952058" y="5031252"/>
                    <a:ext cx="414400" cy="14400"/>
                  </a:xfrm>
                  <a:prstGeom prst="rect">
                    <a:avLst/>
                  </a:prstGeom>
                  <a:solidFill>
                    <a:srgbClr val="77B75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sp>
                <p:nvSpPr>
                  <p:cNvPr id="118" name="Rectangle 117"/>
                  <p:cNvSpPr>
                    <a:spLocks noChangeAspect="1"/>
                  </p:cNvSpPr>
                  <p:nvPr/>
                </p:nvSpPr>
                <p:spPr bwMode="auto">
                  <a:xfrm>
                    <a:off x="3952058" y="5068430"/>
                    <a:ext cx="414400" cy="14400"/>
                  </a:xfrm>
                  <a:prstGeom prst="rect">
                    <a:avLst/>
                  </a:prstGeom>
                  <a:solidFill>
                    <a:srgbClr val="FF7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sp>
                <p:nvSpPr>
                  <p:cNvPr id="119" name="Rectangle 118"/>
                  <p:cNvSpPr>
                    <a:spLocks noChangeAspect="1"/>
                  </p:cNvSpPr>
                  <p:nvPr/>
                </p:nvSpPr>
                <p:spPr bwMode="auto">
                  <a:xfrm>
                    <a:off x="3952058" y="5105608"/>
                    <a:ext cx="414400" cy="14400"/>
                  </a:xfrm>
                  <a:prstGeom prst="rect">
                    <a:avLst/>
                  </a:prstGeom>
                  <a:solidFill>
                    <a:srgbClr val="AC183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sp>
                <p:nvSpPr>
                  <p:cNvPr id="120" name="Rectangle 119"/>
                  <p:cNvSpPr>
                    <a:spLocks noChangeAspect="1"/>
                  </p:cNvSpPr>
                  <p:nvPr/>
                </p:nvSpPr>
                <p:spPr bwMode="auto">
                  <a:xfrm>
                    <a:off x="3952058" y="5142075"/>
                    <a:ext cx="414400" cy="14400"/>
                  </a:xfrm>
                  <a:prstGeom prst="rect">
                    <a:avLst/>
                  </a:prstGeom>
                  <a:solidFill>
                    <a:srgbClr val="9494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sp>
                <p:nvSpPr>
                  <p:cNvPr id="121" name="Rectangle 120"/>
                  <p:cNvSpPr>
                    <a:spLocks noChangeAspect="1"/>
                  </p:cNvSpPr>
                  <p:nvPr/>
                </p:nvSpPr>
                <p:spPr bwMode="auto">
                  <a:xfrm>
                    <a:off x="3952058" y="5178543"/>
                    <a:ext cx="414400" cy="14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292929"/>
                      </a:solidFill>
                    </a:endParaRPr>
                  </a:p>
                </p:txBody>
              </p:sp>
              <p:sp>
                <p:nvSpPr>
                  <p:cNvPr id="122" name="Rectangle 121"/>
                  <p:cNvSpPr>
                    <a:spLocks noChangeAspect="1"/>
                  </p:cNvSpPr>
                  <p:nvPr/>
                </p:nvSpPr>
                <p:spPr bwMode="auto">
                  <a:xfrm>
                    <a:off x="3952058" y="5215010"/>
                    <a:ext cx="414400" cy="1440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6416" tIns="176416" rIns="176416" bIns="176416" numCol="1" spcCol="0" rtlCol="0" fromWordArt="0" anchor="ctr" anchorCtr="0" forceAA="0" compatLnSpc="1">
                    <a:prstTxWarp prst="textNoShape">
                      <a:avLst/>
                    </a:prstTxWarp>
                    <a:noAutofit/>
                  </a:bodyPr>
                  <a:lstStyle/>
                  <a:p>
                    <a:pPr defTabSz="914091"/>
                    <a:endParaRPr lang="en-US" sz="1960" dirty="0">
                      <a:solidFill>
                        <a:srgbClr val="FFFFFF"/>
                      </a:solidFill>
                    </a:endParaRPr>
                  </a:p>
                </p:txBody>
              </p:sp>
            </p:grpSp>
            <p:sp>
              <p:nvSpPr>
                <p:cNvPr id="113" name="Flowchart: Document 112"/>
                <p:cNvSpPr/>
                <p:nvPr/>
              </p:nvSpPr>
              <p:spPr bwMode="auto">
                <a:xfrm rot="5400000">
                  <a:off x="3883164" y="4648488"/>
                  <a:ext cx="409065" cy="717382"/>
                </a:xfrm>
                <a:prstGeom prst="flowChartDocumen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114" name="Freeform 113"/>
                <p:cNvSpPr/>
                <p:nvPr/>
              </p:nvSpPr>
              <p:spPr bwMode="auto">
                <a:xfrm>
                  <a:off x="3756041" y="4635832"/>
                  <a:ext cx="5269852" cy="648074"/>
                </a:xfrm>
                <a:custGeom>
                  <a:avLst/>
                  <a:gdLst>
                    <a:gd name="connsiteX0" fmla="*/ 105187 w 5269852"/>
                    <a:gd name="connsiteY0" fmla="*/ 0 h 648074"/>
                    <a:gd name="connsiteX1" fmla="*/ 670227 w 5269852"/>
                    <a:gd name="connsiteY1" fmla="*/ 0 h 648074"/>
                    <a:gd name="connsiteX2" fmla="*/ 762718 w 5269852"/>
                    <a:gd name="connsiteY2" fmla="*/ 0 h 648074"/>
                    <a:gd name="connsiteX3" fmla="*/ 906734 w 5269852"/>
                    <a:gd name="connsiteY3" fmla="*/ 0 h 648074"/>
                    <a:gd name="connsiteX4" fmla="*/ 4363118 w 5269852"/>
                    <a:gd name="connsiteY4" fmla="*/ 0 h 648074"/>
                    <a:gd name="connsiteX5" fmla="*/ 4507134 w 5269852"/>
                    <a:gd name="connsiteY5" fmla="*/ 0 h 648074"/>
                    <a:gd name="connsiteX6" fmla="*/ 4599625 w 5269852"/>
                    <a:gd name="connsiteY6" fmla="*/ 0 h 648074"/>
                    <a:gd name="connsiteX7" fmla="*/ 4599625 w 5269852"/>
                    <a:gd name="connsiteY7" fmla="*/ 1 h 648074"/>
                    <a:gd name="connsiteX8" fmla="*/ 5017397 w 5269852"/>
                    <a:gd name="connsiteY8" fmla="*/ 1 h 648074"/>
                    <a:gd name="connsiteX9" fmla="*/ 5017417 w 5269852"/>
                    <a:gd name="connsiteY9" fmla="*/ 306 h 648074"/>
                    <a:gd name="connsiteX10" fmla="*/ 5202505 w 5269852"/>
                    <a:gd name="connsiteY10" fmla="*/ 306 h 648074"/>
                    <a:gd name="connsiteX11" fmla="*/ 5202505 w 5269852"/>
                    <a:gd name="connsiteY11" fmla="*/ 1209 h 648074"/>
                    <a:gd name="connsiteX12" fmla="*/ 5186896 w 5269852"/>
                    <a:gd name="connsiteY12" fmla="*/ 4361 h 648074"/>
                    <a:gd name="connsiteX13" fmla="*/ 5208334 w 5269852"/>
                    <a:gd name="connsiteY13" fmla="*/ 4361 h 648074"/>
                    <a:gd name="connsiteX14" fmla="*/ 5226887 w 5269852"/>
                    <a:gd name="connsiteY14" fmla="*/ 11953 h 648074"/>
                    <a:gd name="connsiteX15" fmla="*/ 5269852 w 5269852"/>
                    <a:gd name="connsiteY15" fmla="*/ 143318 h 648074"/>
                    <a:gd name="connsiteX16" fmla="*/ 5264573 w 5269852"/>
                    <a:gd name="connsiteY16" fmla="*/ 196310 h 648074"/>
                    <a:gd name="connsiteX17" fmla="*/ 5242641 w 5269852"/>
                    <a:gd name="connsiteY17" fmla="*/ 261554 h 648074"/>
                    <a:gd name="connsiteX18" fmla="*/ 5220076 w 5269852"/>
                    <a:gd name="connsiteY18" fmla="*/ 319779 h 648074"/>
                    <a:gd name="connsiteX19" fmla="*/ 5212376 w 5269852"/>
                    <a:gd name="connsiteY19" fmla="*/ 343329 h 648074"/>
                    <a:gd name="connsiteX20" fmla="*/ 5198886 w 5269852"/>
                    <a:gd name="connsiteY20" fmla="*/ 314392 h 648074"/>
                    <a:gd name="connsiteX21" fmla="*/ 5218066 w 5269852"/>
                    <a:gd name="connsiteY21" fmla="*/ 266492 h 648074"/>
                    <a:gd name="connsiteX22" fmla="*/ 5239997 w 5269852"/>
                    <a:gd name="connsiteY22" fmla="*/ 203347 h 648074"/>
                    <a:gd name="connsiteX23" fmla="*/ 5245277 w 5269852"/>
                    <a:gd name="connsiteY23" fmla="*/ 152060 h 648074"/>
                    <a:gd name="connsiteX24" fmla="*/ 5202312 w 5269852"/>
                    <a:gd name="connsiteY24" fmla="*/ 24921 h 648074"/>
                    <a:gd name="connsiteX25" fmla="*/ 5183759 w 5269852"/>
                    <a:gd name="connsiteY25" fmla="*/ 17573 h 648074"/>
                    <a:gd name="connsiteX26" fmla="*/ 5138509 w 5269852"/>
                    <a:gd name="connsiteY26" fmla="*/ 17573 h 648074"/>
                    <a:gd name="connsiteX27" fmla="*/ 5111819 w 5269852"/>
                    <a:gd name="connsiteY27" fmla="*/ 33765 h 648074"/>
                    <a:gd name="connsiteX28" fmla="*/ 5059937 w 5269852"/>
                    <a:gd name="connsiteY28" fmla="*/ 143778 h 648074"/>
                    <a:gd name="connsiteX29" fmla="*/ 5070637 w 5269852"/>
                    <a:gd name="connsiteY29" fmla="*/ 196770 h 648074"/>
                    <a:gd name="connsiteX30" fmla="*/ 5115085 w 5269852"/>
                    <a:gd name="connsiteY30" fmla="*/ 262014 h 648074"/>
                    <a:gd name="connsiteX31" fmla="*/ 5164665 w 5269852"/>
                    <a:gd name="connsiteY31" fmla="*/ 648074 h 648074"/>
                    <a:gd name="connsiteX32" fmla="*/ 4599625 w 5269852"/>
                    <a:gd name="connsiteY32" fmla="*/ 648074 h 648074"/>
                    <a:gd name="connsiteX33" fmla="*/ 4507134 w 5269852"/>
                    <a:gd name="connsiteY33" fmla="*/ 648074 h 648074"/>
                    <a:gd name="connsiteX34" fmla="*/ 4363118 w 5269852"/>
                    <a:gd name="connsiteY34" fmla="*/ 648074 h 648074"/>
                    <a:gd name="connsiteX35" fmla="*/ 906734 w 5269852"/>
                    <a:gd name="connsiteY35" fmla="*/ 648074 h 648074"/>
                    <a:gd name="connsiteX36" fmla="*/ 762718 w 5269852"/>
                    <a:gd name="connsiteY36" fmla="*/ 648074 h 648074"/>
                    <a:gd name="connsiteX37" fmla="*/ 670227 w 5269852"/>
                    <a:gd name="connsiteY37" fmla="*/ 648074 h 648074"/>
                    <a:gd name="connsiteX38" fmla="*/ 670227 w 5269852"/>
                    <a:gd name="connsiteY38" fmla="*/ 648073 h 648074"/>
                    <a:gd name="connsiteX39" fmla="*/ 252455 w 5269852"/>
                    <a:gd name="connsiteY39" fmla="*/ 648073 h 648074"/>
                    <a:gd name="connsiteX40" fmla="*/ 252435 w 5269852"/>
                    <a:gd name="connsiteY40" fmla="*/ 647768 h 648074"/>
                    <a:gd name="connsiteX41" fmla="*/ 67347 w 5269852"/>
                    <a:gd name="connsiteY41" fmla="*/ 647768 h 648074"/>
                    <a:gd name="connsiteX42" fmla="*/ 67347 w 5269852"/>
                    <a:gd name="connsiteY42" fmla="*/ 646865 h 648074"/>
                    <a:gd name="connsiteX43" fmla="*/ 82956 w 5269852"/>
                    <a:gd name="connsiteY43" fmla="*/ 643713 h 648074"/>
                    <a:gd name="connsiteX44" fmla="*/ 61518 w 5269852"/>
                    <a:gd name="connsiteY44" fmla="*/ 643713 h 648074"/>
                    <a:gd name="connsiteX45" fmla="*/ 42965 w 5269852"/>
                    <a:gd name="connsiteY45" fmla="*/ 636121 h 648074"/>
                    <a:gd name="connsiteX46" fmla="*/ 0 w 5269852"/>
                    <a:gd name="connsiteY46" fmla="*/ 504756 h 648074"/>
                    <a:gd name="connsiteX47" fmla="*/ 5279 w 5269852"/>
                    <a:gd name="connsiteY47" fmla="*/ 451764 h 648074"/>
                    <a:gd name="connsiteX48" fmla="*/ 27211 w 5269852"/>
                    <a:gd name="connsiteY48" fmla="*/ 386520 h 648074"/>
                    <a:gd name="connsiteX49" fmla="*/ 49776 w 5269852"/>
                    <a:gd name="connsiteY49" fmla="*/ 328295 h 648074"/>
                    <a:gd name="connsiteX50" fmla="*/ 57476 w 5269852"/>
                    <a:gd name="connsiteY50" fmla="*/ 304745 h 648074"/>
                    <a:gd name="connsiteX51" fmla="*/ 70966 w 5269852"/>
                    <a:gd name="connsiteY51" fmla="*/ 333682 h 648074"/>
                    <a:gd name="connsiteX52" fmla="*/ 51786 w 5269852"/>
                    <a:gd name="connsiteY52" fmla="*/ 381582 h 648074"/>
                    <a:gd name="connsiteX53" fmla="*/ 29855 w 5269852"/>
                    <a:gd name="connsiteY53" fmla="*/ 444727 h 648074"/>
                    <a:gd name="connsiteX54" fmla="*/ 24575 w 5269852"/>
                    <a:gd name="connsiteY54" fmla="*/ 496014 h 648074"/>
                    <a:gd name="connsiteX55" fmla="*/ 67540 w 5269852"/>
                    <a:gd name="connsiteY55" fmla="*/ 623153 h 648074"/>
                    <a:gd name="connsiteX56" fmla="*/ 86093 w 5269852"/>
                    <a:gd name="connsiteY56" fmla="*/ 630501 h 648074"/>
                    <a:gd name="connsiteX57" fmla="*/ 131343 w 5269852"/>
                    <a:gd name="connsiteY57" fmla="*/ 630501 h 648074"/>
                    <a:gd name="connsiteX58" fmla="*/ 158033 w 5269852"/>
                    <a:gd name="connsiteY58" fmla="*/ 614309 h 648074"/>
                    <a:gd name="connsiteX59" fmla="*/ 209915 w 5269852"/>
                    <a:gd name="connsiteY59" fmla="*/ 504296 h 648074"/>
                    <a:gd name="connsiteX60" fmla="*/ 199215 w 5269852"/>
                    <a:gd name="connsiteY60" fmla="*/ 451304 h 648074"/>
                    <a:gd name="connsiteX61" fmla="*/ 154767 w 5269852"/>
                    <a:gd name="connsiteY61" fmla="*/ 386060 h 648074"/>
                    <a:gd name="connsiteX62" fmla="*/ 105187 w 5269852"/>
                    <a:gd name="connsiteY62" fmla="*/ 0 h 64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269852" h="648074">
                      <a:moveTo>
                        <a:pt x="105187" y="0"/>
                      </a:moveTo>
                      <a:lnTo>
                        <a:pt x="670227" y="0"/>
                      </a:lnTo>
                      <a:lnTo>
                        <a:pt x="762718" y="0"/>
                      </a:lnTo>
                      <a:lnTo>
                        <a:pt x="906734" y="0"/>
                      </a:lnTo>
                      <a:lnTo>
                        <a:pt x="4363118" y="0"/>
                      </a:lnTo>
                      <a:lnTo>
                        <a:pt x="4507134" y="0"/>
                      </a:lnTo>
                      <a:lnTo>
                        <a:pt x="4599625" y="0"/>
                      </a:lnTo>
                      <a:lnTo>
                        <a:pt x="4599625" y="1"/>
                      </a:lnTo>
                      <a:lnTo>
                        <a:pt x="5017397" y="1"/>
                      </a:lnTo>
                      <a:lnTo>
                        <a:pt x="5017417" y="306"/>
                      </a:lnTo>
                      <a:lnTo>
                        <a:pt x="5202505" y="306"/>
                      </a:lnTo>
                      <a:lnTo>
                        <a:pt x="5202505" y="1209"/>
                      </a:lnTo>
                      <a:lnTo>
                        <a:pt x="5186896" y="4361"/>
                      </a:lnTo>
                      <a:lnTo>
                        <a:pt x="5208334" y="4361"/>
                      </a:lnTo>
                      <a:lnTo>
                        <a:pt x="5226887" y="11953"/>
                      </a:lnTo>
                      <a:cubicBezTo>
                        <a:pt x="5252137" y="33596"/>
                        <a:pt x="5269852" y="84264"/>
                        <a:pt x="5269852" y="143318"/>
                      </a:cubicBezTo>
                      <a:lnTo>
                        <a:pt x="5264573" y="196310"/>
                      </a:lnTo>
                      <a:lnTo>
                        <a:pt x="5242641" y="261554"/>
                      </a:lnTo>
                      <a:cubicBezTo>
                        <a:pt x="5234973" y="281727"/>
                        <a:pt x="5227220" y="300788"/>
                        <a:pt x="5220076" y="319779"/>
                      </a:cubicBezTo>
                      <a:lnTo>
                        <a:pt x="5212376" y="343329"/>
                      </a:lnTo>
                      <a:lnTo>
                        <a:pt x="5198886" y="314392"/>
                      </a:lnTo>
                      <a:lnTo>
                        <a:pt x="5218066" y="266492"/>
                      </a:lnTo>
                      <a:lnTo>
                        <a:pt x="5239997" y="203347"/>
                      </a:lnTo>
                      <a:lnTo>
                        <a:pt x="5245277" y="152060"/>
                      </a:lnTo>
                      <a:cubicBezTo>
                        <a:pt x="5245277" y="94906"/>
                        <a:pt x="5227561" y="45867"/>
                        <a:pt x="5202312" y="24921"/>
                      </a:cubicBezTo>
                      <a:lnTo>
                        <a:pt x="5183759" y="17573"/>
                      </a:lnTo>
                      <a:lnTo>
                        <a:pt x="5138509" y="17573"/>
                      </a:lnTo>
                      <a:lnTo>
                        <a:pt x="5111819" y="33765"/>
                      </a:lnTo>
                      <a:cubicBezTo>
                        <a:pt x="5080133" y="59915"/>
                        <a:pt x="5059937" y="99488"/>
                        <a:pt x="5059937" y="143778"/>
                      </a:cubicBezTo>
                      <a:lnTo>
                        <a:pt x="5070637" y="196770"/>
                      </a:lnTo>
                      <a:lnTo>
                        <a:pt x="5115085" y="262014"/>
                      </a:lnTo>
                      <a:cubicBezTo>
                        <a:pt x="5197969" y="369605"/>
                        <a:pt x="5285771" y="445551"/>
                        <a:pt x="5164665" y="648074"/>
                      </a:cubicBezTo>
                      <a:lnTo>
                        <a:pt x="4599625" y="648074"/>
                      </a:lnTo>
                      <a:lnTo>
                        <a:pt x="4507134" y="648074"/>
                      </a:lnTo>
                      <a:lnTo>
                        <a:pt x="4363118" y="648074"/>
                      </a:lnTo>
                      <a:lnTo>
                        <a:pt x="906734" y="648074"/>
                      </a:lnTo>
                      <a:lnTo>
                        <a:pt x="762718" y="648074"/>
                      </a:lnTo>
                      <a:lnTo>
                        <a:pt x="670227" y="648074"/>
                      </a:lnTo>
                      <a:lnTo>
                        <a:pt x="670227" y="648073"/>
                      </a:lnTo>
                      <a:lnTo>
                        <a:pt x="252455" y="648073"/>
                      </a:lnTo>
                      <a:lnTo>
                        <a:pt x="252435" y="647768"/>
                      </a:lnTo>
                      <a:lnTo>
                        <a:pt x="67347" y="647768"/>
                      </a:lnTo>
                      <a:lnTo>
                        <a:pt x="67347" y="646865"/>
                      </a:lnTo>
                      <a:lnTo>
                        <a:pt x="82956" y="643713"/>
                      </a:lnTo>
                      <a:lnTo>
                        <a:pt x="61518" y="643713"/>
                      </a:lnTo>
                      <a:lnTo>
                        <a:pt x="42965" y="636121"/>
                      </a:lnTo>
                      <a:cubicBezTo>
                        <a:pt x="17715" y="614478"/>
                        <a:pt x="0" y="563810"/>
                        <a:pt x="0" y="504756"/>
                      </a:cubicBezTo>
                      <a:lnTo>
                        <a:pt x="5279" y="451764"/>
                      </a:lnTo>
                      <a:lnTo>
                        <a:pt x="27211" y="386520"/>
                      </a:lnTo>
                      <a:cubicBezTo>
                        <a:pt x="34879" y="366347"/>
                        <a:pt x="42632" y="347286"/>
                        <a:pt x="49776" y="328295"/>
                      </a:cubicBezTo>
                      <a:lnTo>
                        <a:pt x="57476" y="304745"/>
                      </a:lnTo>
                      <a:lnTo>
                        <a:pt x="70966" y="333682"/>
                      </a:lnTo>
                      <a:lnTo>
                        <a:pt x="51786" y="381582"/>
                      </a:lnTo>
                      <a:lnTo>
                        <a:pt x="29855" y="444727"/>
                      </a:lnTo>
                      <a:lnTo>
                        <a:pt x="24575" y="496014"/>
                      </a:lnTo>
                      <a:cubicBezTo>
                        <a:pt x="24575" y="553168"/>
                        <a:pt x="42291" y="602207"/>
                        <a:pt x="67540" y="623153"/>
                      </a:cubicBezTo>
                      <a:lnTo>
                        <a:pt x="86093" y="630501"/>
                      </a:lnTo>
                      <a:lnTo>
                        <a:pt x="131343" y="630501"/>
                      </a:lnTo>
                      <a:lnTo>
                        <a:pt x="158033" y="614309"/>
                      </a:lnTo>
                      <a:cubicBezTo>
                        <a:pt x="189719" y="588159"/>
                        <a:pt x="209915" y="548586"/>
                        <a:pt x="209915" y="504296"/>
                      </a:cubicBezTo>
                      <a:lnTo>
                        <a:pt x="199215" y="451304"/>
                      </a:lnTo>
                      <a:lnTo>
                        <a:pt x="154767" y="386060"/>
                      </a:lnTo>
                      <a:cubicBezTo>
                        <a:pt x="71883" y="278469"/>
                        <a:pt x="-15919" y="202523"/>
                        <a:pt x="105187" y="0"/>
                      </a:cubicBezTo>
                      <a:close/>
                    </a:path>
                  </a:pathLst>
                </a:cu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1764" dirty="0">
                      <a:solidFill>
                        <a:srgbClr val="FFFFFF"/>
                      </a:solidFill>
                      <a:ea typeface="Segoe UI" pitchFamily="34" charset="0"/>
                      <a:cs typeface="Segoe UI" pitchFamily="34" charset="0"/>
                    </a:rPr>
                    <a:t>Content extraction / sentiment / storage</a:t>
                  </a:r>
                </a:p>
              </p:txBody>
            </p:sp>
          </p:grpSp>
          <p:grpSp>
            <p:nvGrpSpPr>
              <p:cNvPr id="70" name="Group 69"/>
              <p:cNvGrpSpPr/>
              <p:nvPr/>
            </p:nvGrpSpPr>
            <p:grpSpPr>
              <a:xfrm>
                <a:off x="10394701" y="1799468"/>
                <a:ext cx="1563014" cy="3770584"/>
                <a:chOff x="10466709" y="1868294"/>
                <a:chExt cx="1058663" cy="4042024"/>
              </a:xfrm>
            </p:grpSpPr>
            <p:sp>
              <p:nvSpPr>
                <p:cNvPr id="105" name="Flowchart: Process 104"/>
                <p:cNvSpPr/>
                <p:nvPr/>
              </p:nvSpPr>
              <p:spPr bwMode="auto">
                <a:xfrm>
                  <a:off x="10466709" y="1868294"/>
                  <a:ext cx="1058663" cy="611152"/>
                </a:xfrm>
                <a:prstGeom prst="flowChartProcess">
                  <a:avLst/>
                </a:prstGeom>
                <a:solidFill>
                  <a:schemeClr val="bg1"/>
                </a:solidFill>
                <a:ln w="44450">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32" tIns="105849" rIns="141132" bIns="105849"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1568" dirty="0">
                      <a:solidFill>
                        <a:srgbClr val="292929"/>
                      </a:solidFill>
                      <a:ea typeface="Segoe UI" pitchFamily="34" charset="0"/>
                      <a:cs typeface="Segoe UI" pitchFamily="34" charset="0"/>
                    </a:rPr>
                    <a:t>ORG 1</a:t>
                  </a:r>
                </a:p>
              </p:txBody>
            </p:sp>
            <p:sp>
              <p:nvSpPr>
                <p:cNvPr id="106" name="Flowchart: Process 105"/>
                <p:cNvSpPr/>
                <p:nvPr/>
              </p:nvSpPr>
              <p:spPr bwMode="auto">
                <a:xfrm>
                  <a:off x="10466709" y="2634140"/>
                  <a:ext cx="1058663" cy="611152"/>
                </a:xfrm>
                <a:prstGeom prst="flowChartProcess">
                  <a:avLst/>
                </a:prstGeom>
                <a:solidFill>
                  <a:schemeClr val="bg1"/>
                </a:solidFill>
                <a:ln w="44450">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32" tIns="105849" rIns="141132" bIns="105849"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1568" dirty="0">
                      <a:solidFill>
                        <a:srgbClr val="292929"/>
                      </a:solidFill>
                      <a:ea typeface="Segoe UI" pitchFamily="34" charset="0"/>
                      <a:cs typeface="Segoe UI" pitchFamily="34" charset="0"/>
                    </a:rPr>
                    <a:t>ORG 2</a:t>
                  </a:r>
                </a:p>
              </p:txBody>
            </p:sp>
            <p:sp>
              <p:nvSpPr>
                <p:cNvPr id="107" name="Flowchart: Process 106"/>
                <p:cNvSpPr/>
                <p:nvPr/>
              </p:nvSpPr>
              <p:spPr bwMode="auto">
                <a:xfrm>
                  <a:off x="10466709" y="3408303"/>
                  <a:ext cx="1058663" cy="611152"/>
                </a:xfrm>
                <a:prstGeom prst="flowChartProcess">
                  <a:avLst/>
                </a:prstGeom>
                <a:solidFill>
                  <a:schemeClr val="bg1"/>
                </a:solidFill>
                <a:ln w="44450">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32" tIns="105849" rIns="141132" bIns="105849"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1568" dirty="0">
                      <a:solidFill>
                        <a:srgbClr val="292929"/>
                      </a:solidFill>
                      <a:ea typeface="Segoe UI" pitchFamily="34" charset="0"/>
                      <a:cs typeface="Segoe UI" pitchFamily="34" charset="0"/>
                    </a:rPr>
                    <a:t>ORG 3</a:t>
                  </a:r>
                </a:p>
              </p:txBody>
            </p:sp>
            <p:sp>
              <p:nvSpPr>
                <p:cNvPr id="108" name="Flowchart: Process 107"/>
                <p:cNvSpPr/>
                <p:nvPr/>
              </p:nvSpPr>
              <p:spPr bwMode="auto">
                <a:xfrm>
                  <a:off x="10466709" y="4185979"/>
                  <a:ext cx="1058663" cy="611152"/>
                </a:xfrm>
                <a:prstGeom prst="flowChartProcess">
                  <a:avLst/>
                </a:prstGeom>
                <a:solidFill>
                  <a:schemeClr val="bg1"/>
                </a:solidFill>
                <a:ln w="44450">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32" tIns="105849" rIns="141132" bIns="105849"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1568" dirty="0">
                      <a:solidFill>
                        <a:srgbClr val="292929"/>
                      </a:solidFill>
                      <a:ea typeface="Segoe UI" pitchFamily="34" charset="0"/>
                      <a:cs typeface="Segoe UI" pitchFamily="34" charset="0"/>
                    </a:rPr>
                    <a:t>ORG 4</a:t>
                  </a:r>
                </a:p>
              </p:txBody>
            </p:sp>
            <p:sp>
              <p:nvSpPr>
                <p:cNvPr id="109" name="Flowchart: Process 108"/>
                <p:cNvSpPr/>
                <p:nvPr/>
              </p:nvSpPr>
              <p:spPr bwMode="auto">
                <a:xfrm>
                  <a:off x="10466709" y="5299166"/>
                  <a:ext cx="1058663" cy="611152"/>
                </a:xfrm>
                <a:prstGeom prst="flowChartProcess">
                  <a:avLst/>
                </a:prstGeom>
                <a:solidFill>
                  <a:schemeClr val="bg1"/>
                </a:solidFill>
                <a:ln w="44450">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32" tIns="105849" rIns="141132" bIns="105849"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1568" dirty="0">
                      <a:solidFill>
                        <a:srgbClr val="292929"/>
                      </a:solidFill>
                      <a:ea typeface="Segoe UI" pitchFamily="34" charset="0"/>
                      <a:cs typeface="Segoe UI" pitchFamily="34" charset="0"/>
                    </a:rPr>
                    <a:t>ORG N</a:t>
                  </a:r>
                </a:p>
              </p:txBody>
            </p:sp>
          </p:grpSp>
          <p:grpSp>
            <p:nvGrpSpPr>
              <p:cNvPr id="71" name="Group 70"/>
              <p:cNvGrpSpPr/>
              <p:nvPr/>
            </p:nvGrpSpPr>
            <p:grpSpPr>
              <a:xfrm>
                <a:off x="9170187" y="2084523"/>
                <a:ext cx="1224514" cy="3200474"/>
                <a:chOff x="9159170" y="2241484"/>
                <a:chExt cx="1224514" cy="3200474"/>
              </a:xfrm>
            </p:grpSpPr>
            <p:cxnSp>
              <p:nvCxnSpPr>
                <p:cNvPr id="100" name="Straight Connector 99"/>
                <p:cNvCxnSpPr>
                  <a:stCxn id="149" idx="3"/>
                  <a:endCxn id="105" idx="1"/>
                </p:cNvCxnSpPr>
                <p:nvPr/>
              </p:nvCxnSpPr>
              <p:spPr>
                <a:xfrm flipV="1">
                  <a:off x="9159170" y="2241484"/>
                  <a:ext cx="1224514" cy="263906"/>
                </a:xfrm>
                <a:prstGeom prst="line">
                  <a:avLst/>
                </a:prstGeom>
                <a:ln w="1905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149" idx="3"/>
                  <a:endCxn id="106" idx="1"/>
                </p:cNvCxnSpPr>
                <p:nvPr/>
              </p:nvCxnSpPr>
              <p:spPr>
                <a:xfrm>
                  <a:off x="9159170" y="2505390"/>
                  <a:ext cx="1224514" cy="450510"/>
                </a:xfrm>
                <a:prstGeom prst="line">
                  <a:avLst/>
                </a:prstGeom>
                <a:ln w="1905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49" idx="3"/>
                  <a:endCxn id="107" idx="1"/>
                </p:cNvCxnSpPr>
                <p:nvPr/>
              </p:nvCxnSpPr>
              <p:spPr>
                <a:xfrm>
                  <a:off x="9159170" y="2505390"/>
                  <a:ext cx="1224514" cy="1172685"/>
                </a:xfrm>
                <a:prstGeom prst="line">
                  <a:avLst/>
                </a:prstGeom>
                <a:ln w="1905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49" idx="3"/>
                  <a:endCxn id="108" idx="1"/>
                </p:cNvCxnSpPr>
                <p:nvPr/>
              </p:nvCxnSpPr>
              <p:spPr>
                <a:xfrm>
                  <a:off x="9159170" y="2505390"/>
                  <a:ext cx="1224514" cy="1898136"/>
                </a:xfrm>
                <a:prstGeom prst="line">
                  <a:avLst/>
                </a:prstGeom>
                <a:ln w="1905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149" idx="3"/>
                  <a:endCxn id="109" idx="1"/>
                </p:cNvCxnSpPr>
                <p:nvPr/>
              </p:nvCxnSpPr>
              <p:spPr>
                <a:xfrm>
                  <a:off x="9159170" y="2505390"/>
                  <a:ext cx="1224514" cy="2936568"/>
                </a:xfrm>
                <a:prstGeom prst="line">
                  <a:avLst/>
                </a:prstGeom>
                <a:ln w="19050">
                  <a:solidFill>
                    <a:schemeClr val="bg2">
                      <a:lumMod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9170187" y="2084523"/>
                <a:ext cx="1224514" cy="3200474"/>
                <a:chOff x="9159170" y="2241484"/>
                <a:chExt cx="1224514" cy="3200474"/>
              </a:xfrm>
            </p:grpSpPr>
            <p:cxnSp>
              <p:nvCxnSpPr>
                <p:cNvPr id="95" name="Straight Connector 94"/>
                <p:cNvCxnSpPr>
                  <a:stCxn id="136" idx="3"/>
                  <a:endCxn id="108" idx="1"/>
                </p:cNvCxnSpPr>
                <p:nvPr/>
              </p:nvCxnSpPr>
              <p:spPr>
                <a:xfrm>
                  <a:off x="9159170" y="3341634"/>
                  <a:ext cx="1224514" cy="1061892"/>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136" idx="3"/>
                  <a:endCxn id="105" idx="1"/>
                </p:cNvCxnSpPr>
                <p:nvPr/>
              </p:nvCxnSpPr>
              <p:spPr>
                <a:xfrm flipV="1">
                  <a:off x="9159170" y="2241484"/>
                  <a:ext cx="1224514" cy="110015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136" idx="3"/>
                  <a:endCxn id="106" idx="1"/>
                </p:cNvCxnSpPr>
                <p:nvPr/>
              </p:nvCxnSpPr>
              <p:spPr>
                <a:xfrm flipV="1">
                  <a:off x="9159170" y="2955900"/>
                  <a:ext cx="1224514" cy="38573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136" idx="3"/>
                  <a:endCxn id="107" idx="1"/>
                </p:cNvCxnSpPr>
                <p:nvPr/>
              </p:nvCxnSpPr>
              <p:spPr>
                <a:xfrm>
                  <a:off x="9159170" y="3341634"/>
                  <a:ext cx="1224514" cy="33644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136" idx="3"/>
                  <a:endCxn id="109" idx="1"/>
                </p:cNvCxnSpPr>
                <p:nvPr/>
              </p:nvCxnSpPr>
              <p:spPr>
                <a:xfrm>
                  <a:off x="9159170" y="3341634"/>
                  <a:ext cx="1224514" cy="210032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9170187" y="2084523"/>
                <a:ext cx="1224514" cy="3200474"/>
                <a:chOff x="9159170" y="2241484"/>
                <a:chExt cx="1224514" cy="3200474"/>
              </a:xfrm>
            </p:grpSpPr>
            <p:cxnSp>
              <p:nvCxnSpPr>
                <p:cNvPr id="90" name="Straight Connector 89"/>
                <p:cNvCxnSpPr>
                  <a:stCxn id="123" idx="3"/>
                  <a:endCxn id="105" idx="1"/>
                </p:cNvCxnSpPr>
                <p:nvPr/>
              </p:nvCxnSpPr>
              <p:spPr>
                <a:xfrm flipV="1">
                  <a:off x="9159170" y="2241484"/>
                  <a:ext cx="1224514" cy="1946582"/>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123" idx="3"/>
                  <a:endCxn id="107" idx="1"/>
                </p:cNvCxnSpPr>
                <p:nvPr/>
              </p:nvCxnSpPr>
              <p:spPr>
                <a:xfrm flipV="1">
                  <a:off x="9159170" y="3678075"/>
                  <a:ext cx="1224514" cy="50999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23" idx="3"/>
                  <a:endCxn id="108" idx="1"/>
                </p:cNvCxnSpPr>
                <p:nvPr/>
              </p:nvCxnSpPr>
              <p:spPr>
                <a:xfrm>
                  <a:off x="9159170" y="4188066"/>
                  <a:ext cx="1224514" cy="21546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23" idx="3"/>
                  <a:endCxn id="109" idx="1"/>
                </p:cNvCxnSpPr>
                <p:nvPr/>
              </p:nvCxnSpPr>
              <p:spPr>
                <a:xfrm>
                  <a:off x="9159170" y="4188066"/>
                  <a:ext cx="1224514" cy="1253892"/>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123" idx="3"/>
                  <a:endCxn id="106" idx="1"/>
                </p:cNvCxnSpPr>
                <p:nvPr/>
              </p:nvCxnSpPr>
              <p:spPr>
                <a:xfrm flipV="1">
                  <a:off x="9159170" y="2955900"/>
                  <a:ext cx="1224514" cy="123216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9170187" y="2084523"/>
                <a:ext cx="1224514" cy="3200474"/>
                <a:chOff x="9159170" y="2241484"/>
                <a:chExt cx="1224514" cy="3200474"/>
              </a:xfrm>
            </p:grpSpPr>
            <p:cxnSp>
              <p:nvCxnSpPr>
                <p:cNvPr id="85" name="Straight Connector 84"/>
                <p:cNvCxnSpPr>
                  <a:stCxn id="110" idx="3"/>
                  <a:endCxn id="107" idx="1"/>
                </p:cNvCxnSpPr>
                <p:nvPr/>
              </p:nvCxnSpPr>
              <p:spPr>
                <a:xfrm flipV="1">
                  <a:off x="9159170" y="3678075"/>
                  <a:ext cx="1224514" cy="132525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10" idx="3"/>
                  <a:endCxn id="105" idx="1"/>
                </p:cNvCxnSpPr>
                <p:nvPr/>
              </p:nvCxnSpPr>
              <p:spPr>
                <a:xfrm flipV="1">
                  <a:off x="9159170" y="2241484"/>
                  <a:ext cx="1224514" cy="276185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10" idx="3"/>
                  <a:endCxn id="106" idx="1"/>
                </p:cNvCxnSpPr>
                <p:nvPr/>
              </p:nvCxnSpPr>
              <p:spPr>
                <a:xfrm flipV="1">
                  <a:off x="9159170" y="2955900"/>
                  <a:ext cx="1224514" cy="204743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110" idx="3"/>
                  <a:endCxn id="108" idx="1"/>
                </p:cNvCxnSpPr>
                <p:nvPr/>
              </p:nvCxnSpPr>
              <p:spPr>
                <a:xfrm flipV="1">
                  <a:off x="9159170" y="4403526"/>
                  <a:ext cx="1224514" cy="59980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10" idx="3"/>
                  <a:endCxn id="109" idx="1"/>
                </p:cNvCxnSpPr>
                <p:nvPr/>
              </p:nvCxnSpPr>
              <p:spPr>
                <a:xfrm>
                  <a:off x="9159170" y="5003334"/>
                  <a:ext cx="1224514" cy="43862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5" name="TextBox 74"/>
              <p:cNvSpPr txBox="1"/>
              <p:nvPr/>
            </p:nvSpPr>
            <p:spPr>
              <a:xfrm>
                <a:off x="10778657" y="4405920"/>
                <a:ext cx="701746" cy="627864"/>
              </a:xfrm>
              <a:prstGeom prst="rect">
                <a:avLst/>
              </a:prstGeom>
              <a:noFill/>
            </p:spPr>
            <p:txBody>
              <a:bodyPr vert="vert270" wrap="square" lIns="179238" tIns="143391" rIns="179238" bIns="143391" rtlCol="0">
                <a:spAutoFit/>
              </a:bodyPr>
              <a:lstStyle/>
              <a:p>
                <a:pPr defTabSz="914091">
                  <a:lnSpc>
                    <a:spcPct val="90000"/>
                  </a:lnSpc>
                  <a:spcAft>
                    <a:spcPts val="588"/>
                  </a:spcAft>
                </a:pPr>
                <a:r>
                  <a:rPr lang="en-US" sz="2352" dirty="0">
                    <a:gradFill>
                      <a:gsLst>
                        <a:gs pos="2917">
                          <a:srgbClr val="292929"/>
                        </a:gs>
                        <a:gs pos="30000">
                          <a:srgbClr val="292929"/>
                        </a:gs>
                      </a:gsLst>
                      <a:lin ang="5400000" scaled="0"/>
                    </a:gradFill>
                  </a:rPr>
                  <a:t>…</a:t>
                </a:r>
              </a:p>
            </p:txBody>
          </p:sp>
          <p:grpSp>
            <p:nvGrpSpPr>
              <p:cNvPr id="76" name="Group 75"/>
              <p:cNvGrpSpPr/>
              <p:nvPr/>
            </p:nvGrpSpPr>
            <p:grpSpPr>
              <a:xfrm>
                <a:off x="3128357" y="1582642"/>
                <a:ext cx="6216445" cy="533530"/>
                <a:chOff x="3128357" y="1582641"/>
                <a:chExt cx="6216445" cy="4138891"/>
              </a:xfrm>
            </p:grpSpPr>
            <p:cxnSp>
              <p:nvCxnSpPr>
                <p:cNvPr id="83" name="Straight Connector 82"/>
                <p:cNvCxnSpPr/>
                <p:nvPr/>
              </p:nvCxnSpPr>
              <p:spPr>
                <a:xfrm>
                  <a:off x="3128357" y="1582641"/>
                  <a:ext cx="0" cy="4138891"/>
                </a:xfrm>
                <a:prstGeom prst="line">
                  <a:avLst/>
                </a:prstGeom>
                <a:ln>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344802" y="1582641"/>
                  <a:ext cx="0" cy="4138891"/>
                </a:xfrm>
                <a:prstGeom prst="line">
                  <a:avLst/>
                </a:prstGeom>
                <a:ln>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3128357" y="5765776"/>
                <a:ext cx="6216445" cy="1016555"/>
                <a:chOff x="3128357" y="2643440"/>
                <a:chExt cx="6216445" cy="4138891"/>
              </a:xfrm>
            </p:grpSpPr>
            <p:cxnSp>
              <p:nvCxnSpPr>
                <p:cNvPr id="81" name="Straight Connector 80"/>
                <p:cNvCxnSpPr/>
                <p:nvPr/>
              </p:nvCxnSpPr>
              <p:spPr>
                <a:xfrm>
                  <a:off x="3128357" y="2643440"/>
                  <a:ext cx="0" cy="4138891"/>
                </a:xfrm>
                <a:prstGeom prst="line">
                  <a:avLst/>
                </a:prstGeom>
                <a:ln>
                  <a:solidFill>
                    <a:schemeClr val="bg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344802" y="2643440"/>
                  <a:ext cx="0" cy="4138891"/>
                </a:xfrm>
                <a:prstGeom prst="line">
                  <a:avLst/>
                </a:prstGeom>
                <a:ln>
                  <a:solidFill>
                    <a:schemeClr val="bg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a:xfrm>
                <a:off x="3128357" y="5297039"/>
                <a:ext cx="6216445" cy="368084"/>
                <a:chOff x="3128357" y="1582641"/>
                <a:chExt cx="6216445" cy="4138891"/>
              </a:xfrm>
            </p:grpSpPr>
            <p:cxnSp>
              <p:nvCxnSpPr>
                <p:cNvPr id="79" name="Straight Connector 78"/>
                <p:cNvCxnSpPr/>
                <p:nvPr/>
              </p:nvCxnSpPr>
              <p:spPr>
                <a:xfrm>
                  <a:off x="3128357" y="1582641"/>
                  <a:ext cx="0" cy="4138891"/>
                </a:xfrm>
                <a:prstGeom prst="line">
                  <a:avLst/>
                </a:prstGeom>
                <a:ln>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9344802" y="1582641"/>
                  <a:ext cx="0" cy="4138891"/>
                </a:xfrm>
                <a:prstGeom prst="line">
                  <a:avLst/>
                </a:prstGeom>
                <a:ln>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66" name="Group 165"/>
            <p:cNvGrpSpPr/>
            <p:nvPr/>
          </p:nvGrpSpPr>
          <p:grpSpPr>
            <a:xfrm>
              <a:off x="11900264" y="1209402"/>
              <a:ext cx="9318726" cy="5588016"/>
              <a:chOff x="11900264" y="1209402"/>
              <a:chExt cx="9318726" cy="5588016"/>
            </a:xfrm>
          </p:grpSpPr>
          <p:sp>
            <p:nvSpPr>
              <p:cNvPr id="167" name="Rectangle 166"/>
              <p:cNvSpPr>
                <a:spLocks noChangeAspect="1"/>
              </p:cNvSpPr>
              <p:nvPr/>
            </p:nvSpPr>
            <p:spPr bwMode="auto">
              <a:xfrm>
                <a:off x="12257963" y="1211263"/>
                <a:ext cx="6077070" cy="3713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7548" tIns="176416" rIns="176416" bIns="176416" numCol="1" spcCol="0" rtlCol="0" fromWordArt="0" anchor="ctr" anchorCtr="0" forceAA="0" compatLnSpc="1">
                <a:prstTxWarp prst="textNoShape">
                  <a:avLst/>
                </a:prstTxWarp>
                <a:noAutofit/>
              </a:bodyPr>
              <a:lstStyle/>
              <a:p>
                <a:pPr defTabSz="914091">
                  <a:lnSpc>
                    <a:spcPct val="90000"/>
                  </a:lnSpc>
                  <a:spcAft>
                    <a:spcPts val="588"/>
                  </a:spcAft>
                </a:pPr>
                <a:r>
                  <a:rPr lang="en-US" sz="1568" dirty="0">
                    <a:solidFill>
                      <a:schemeClr val="bg1"/>
                    </a:solidFill>
                  </a:rPr>
                  <a:t>APPLICATION, ANALYSIS DATA</a:t>
                </a:r>
              </a:p>
            </p:txBody>
          </p:sp>
          <p:sp>
            <p:nvSpPr>
              <p:cNvPr id="168" name="Rectangle 167"/>
              <p:cNvSpPr>
                <a:spLocks noChangeAspect="1"/>
              </p:cNvSpPr>
              <p:nvPr/>
            </p:nvSpPr>
            <p:spPr bwMode="auto">
              <a:xfrm>
                <a:off x="18511094" y="1211263"/>
                <a:ext cx="2707896" cy="3713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17548" tIns="176416" rIns="176416" bIns="176416" numCol="1" spcCol="0" rtlCol="0" fromWordArt="0" anchor="ctr" anchorCtr="0" forceAA="0" compatLnSpc="1">
                <a:prstTxWarp prst="textNoShape">
                  <a:avLst/>
                </a:prstTxWarp>
                <a:noAutofit/>
              </a:bodyPr>
              <a:lstStyle/>
              <a:p>
                <a:pPr defTabSz="914091"/>
                <a:r>
                  <a:rPr lang="en-US" sz="1568" dirty="0">
                    <a:solidFill>
                      <a:schemeClr val="bg1"/>
                    </a:solidFill>
                  </a:rPr>
                  <a:t>BROWSER</a:t>
                </a:r>
              </a:p>
            </p:txBody>
          </p:sp>
          <p:grpSp>
            <p:nvGrpSpPr>
              <p:cNvPr id="169" name="Group 168"/>
              <p:cNvGrpSpPr/>
              <p:nvPr/>
            </p:nvGrpSpPr>
            <p:grpSpPr>
              <a:xfrm rot="10800000">
                <a:off x="11900264" y="1209402"/>
                <a:ext cx="363274" cy="375099"/>
                <a:chOff x="3017836" y="1211264"/>
                <a:chExt cx="363274" cy="485799"/>
              </a:xfrm>
            </p:grpSpPr>
            <p:sp>
              <p:nvSpPr>
                <p:cNvPr id="204" name="Isosceles Triangle 203"/>
                <p:cNvSpPr/>
                <p:nvPr/>
              </p:nvSpPr>
              <p:spPr bwMode="auto">
                <a:xfrm rot="5400000">
                  <a:off x="3044605" y="1360559"/>
                  <a:ext cx="485797" cy="187212"/>
                </a:xfrm>
                <a:prstGeom prst="triangle">
                  <a:avLst>
                    <a:gd name="adj" fmla="val 52183"/>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05" name="Isosceles Triangle 204"/>
                <p:cNvSpPr/>
                <p:nvPr/>
              </p:nvSpPr>
              <p:spPr bwMode="auto">
                <a:xfrm rot="5400000">
                  <a:off x="2868543" y="1360557"/>
                  <a:ext cx="485797" cy="187212"/>
                </a:xfrm>
                <a:prstGeom prst="triangle">
                  <a:avLst>
                    <a:gd name="adj" fmla="val 5218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solidFill>
                      <a:schemeClr val="bg1"/>
                    </a:solidFill>
                    <a:ea typeface="Segoe UI" pitchFamily="34" charset="0"/>
                    <a:cs typeface="Segoe UI" pitchFamily="34" charset="0"/>
                  </a:endParaRPr>
                </a:p>
              </p:txBody>
            </p:sp>
          </p:grpSp>
          <p:sp>
            <p:nvSpPr>
              <p:cNvPr id="170" name="Flowchart: Process 169"/>
              <p:cNvSpPr/>
              <p:nvPr/>
            </p:nvSpPr>
            <p:spPr bwMode="auto">
              <a:xfrm>
                <a:off x="13172028" y="2675355"/>
                <a:ext cx="2193340" cy="997662"/>
              </a:xfrm>
              <a:prstGeom prst="flowChartProcess">
                <a:avLst/>
              </a:prstGeom>
              <a:solidFill>
                <a:srgbClr val="0072C6"/>
              </a:solidFill>
              <a:ln w="444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32" tIns="105849" rIns="141132" bIns="105849"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1568" dirty="0">
                    <a:solidFill>
                      <a:srgbClr val="FFFFFF"/>
                    </a:solidFill>
                    <a:ea typeface="Segoe UI" pitchFamily="34" charset="0"/>
                    <a:cs typeface="Segoe UI" pitchFamily="34" charset="0"/>
                  </a:rPr>
                  <a:t>WEB SERVICE</a:t>
                </a:r>
              </a:p>
            </p:txBody>
          </p:sp>
          <p:sp>
            <p:nvSpPr>
              <p:cNvPr id="171" name="Flowchart: Process 170"/>
              <p:cNvSpPr/>
              <p:nvPr/>
            </p:nvSpPr>
            <p:spPr bwMode="auto">
              <a:xfrm>
                <a:off x="13172028" y="3909243"/>
                <a:ext cx="2193340" cy="997662"/>
              </a:xfrm>
              <a:prstGeom prst="flowChartProcess">
                <a:avLst/>
              </a:prstGeom>
              <a:solidFill>
                <a:srgbClr val="0072C6"/>
              </a:solidFill>
              <a:ln w="444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32" tIns="105849" rIns="141132" bIns="105849"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1568" dirty="0">
                    <a:solidFill>
                      <a:srgbClr val="FFFFFF"/>
                    </a:solidFill>
                    <a:ea typeface="Segoe UI" pitchFamily="34" charset="0"/>
                    <a:cs typeface="Segoe UI" pitchFamily="34" charset="0"/>
                  </a:rPr>
                  <a:t>WEB SERVICE</a:t>
                </a:r>
              </a:p>
            </p:txBody>
          </p:sp>
          <p:sp>
            <p:nvSpPr>
              <p:cNvPr id="172" name="Flowchart: Process 171"/>
              <p:cNvSpPr/>
              <p:nvPr/>
            </p:nvSpPr>
            <p:spPr bwMode="auto">
              <a:xfrm>
                <a:off x="16837909" y="1914030"/>
                <a:ext cx="991356" cy="3633580"/>
              </a:xfrm>
              <a:prstGeom prst="flowChartProcess">
                <a:avLst/>
              </a:prstGeom>
              <a:solidFill>
                <a:schemeClr val="tx2"/>
              </a:solidFill>
              <a:ln w="444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32" tIns="105849" rIns="141132" bIns="105849"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endParaRPr lang="en-US" sz="1568" dirty="0">
                  <a:solidFill>
                    <a:srgbClr val="FFFFFF"/>
                  </a:solidFill>
                  <a:ea typeface="Segoe UI" pitchFamily="34" charset="0"/>
                  <a:cs typeface="Segoe UI" pitchFamily="34" charset="0"/>
                </a:endParaRPr>
              </a:p>
            </p:txBody>
          </p:sp>
          <p:sp>
            <p:nvSpPr>
              <p:cNvPr id="173" name="Freeform 21"/>
              <p:cNvSpPr>
                <a:spLocks noEditPoints="1"/>
              </p:cNvSpPr>
              <p:nvPr/>
            </p:nvSpPr>
            <p:spPr bwMode="black">
              <a:xfrm>
                <a:off x="17059196" y="3438183"/>
                <a:ext cx="548782" cy="548639"/>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66" tIns="40334" rIns="80666" bIns="40334" numCol="1" anchor="t" anchorCtr="0" compatLnSpc="1">
                <a:prstTxWarp prst="textNoShape">
                  <a:avLst/>
                </a:prstTxWarp>
              </a:bodyPr>
              <a:lstStyle/>
              <a:p>
                <a:pPr defTabSz="896167"/>
                <a:endParaRPr lang="en-US" sz="1568" dirty="0">
                  <a:solidFill>
                    <a:srgbClr val="FFFFFF"/>
                  </a:solidFill>
                </a:endParaRPr>
              </a:p>
            </p:txBody>
          </p:sp>
          <p:cxnSp>
            <p:nvCxnSpPr>
              <p:cNvPr id="174" name="Straight Arrow Connector 173"/>
              <p:cNvCxnSpPr>
                <a:stCxn id="199" idx="1"/>
              </p:cNvCxnSpPr>
              <p:nvPr/>
            </p:nvCxnSpPr>
            <p:spPr>
              <a:xfrm flipH="1">
                <a:off x="17829265" y="2553938"/>
                <a:ext cx="1396362" cy="391177"/>
              </a:xfrm>
              <a:prstGeom prst="straightConnector1">
                <a:avLst/>
              </a:prstGeom>
              <a:ln w="31750">
                <a:solidFill>
                  <a:srgbClr val="30884B"/>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stCxn id="195" idx="1"/>
                <a:endCxn id="172" idx="3"/>
              </p:cNvCxnSpPr>
              <p:nvPr/>
            </p:nvCxnSpPr>
            <p:spPr>
              <a:xfrm flipH="1">
                <a:off x="17829265" y="3726413"/>
                <a:ext cx="361504" cy="4407"/>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p:nvPr/>
            </p:nvCxnSpPr>
            <p:spPr>
              <a:xfrm flipH="1" flipV="1">
                <a:off x="17829266" y="4577382"/>
                <a:ext cx="1341466" cy="144016"/>
              </a:xfrm>
              <a:prstGeom prst="straightConnector1">
                <a:avLst/>
              </a:prstGeom>
              <a:ln w="31750">
                <a:solidFill>
                  <a:srgbClr val="C00000"/>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p:nvPr/>
            </p:nvCxnSpPr>
            <p:spPr>
              <a:xfrm flipH="1">
                <a:off x="15365368" y="3322055"/>
                <a:ext cx="1472540" cy="10932"/>
              </a:xfrm>
              <a:prstGeom prst="straightConnector1">
                <a:avLst/>
              </a:prstGeom>
              <a:ln w="31750">
                <a:solidFill>
                  <a:srgbClr val="30884B"/>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flipH="1">
                <a:off x="15361932" y="2945115"/>
                <a:ext cx="1475976" cy="0"/>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a:endCxn id="171" idx="3"/>
              </p:cNvCxnSpPr>
              <p:nvPr/>
            </p:nvCxnSpPr>
            <p:spPr>
              <a:xfrm flipH="1">
                <a:off x="15365368" y="4408074"/>
                <a:ext cx="1472540" cy="0"/>
              </a:xfrm>
              <a:prstGeom prst="straightConnector1">
                <a:avLst/>
              </a:prstGeom>
              <a:ln w="31750">
                <a:solidFill>
                  <a:srgbClr val="C00000"/>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a:stCxn id="171" idx="1"/>
              </p:cNvCxnSpPr>
              <p:nvPr/>
            </p:nvCxnSpPr>
            <p:spPr>
              <a:xfrm flipH="1" flipV="1">
                <a:off x="12023608" y="2890542"/>
                <a:ext cx="1148420" cy="1517532"/>
              </a:xfrm>
              <a:prstGeom prst="straightConnector1">
                <a:avLst/>
              </a:prstGeom>
              <a:ln w="31750">
                <a:solidFill>
                  <a:srgbClr val="C00000"/>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a:stCxn id="170" idx="1"/>
              </p:cNvCxnSpPr>
              <p:nvPr/>
            </p:nvCxnSpPr>
            <p:spPr>
              <a:xfrm flipH="1">
                <a:off x="12023608" y="3174186"/>
                <a:ext cx="1148420" cy="346928"/>
              </a:xfrm>
              <a:prstGeom prst="straightConnector1">
                <a:avLst/>
              </a:prstGeom>
              <a:ln w="31750">
                <a:solidFill>
                  <a:srgbClr val="30884B"/>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a:stCxn id="170" idx="1"/>
              </p:cNvCxnSpPr>
              <p:nvPr/>
            </p:nvCxnSpPr>
            <p:spPr>
              <a:xfrm flipH="1" flipV="1">
                <a:off x="12023608" y="2116172"/>
                <a:ext cx="1148420" cy="1058014"/>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183" name="Group 182"/>
              <p:cNvGrpSpPr/>
              <p:nvPr/>
            </p:nvGrpSpPr>
            <p:grpSpPr>
              <a:xfrm rot="10800000">
                <a:off x="18147820" y="1211264"/>
                <a:ext cx="363274" cy="375099"/>
                <a:chOff x="3017836" y="1211264"/>
                <a:chExt cx="363274" cy="485799"/>
              </a:xfrm>
            </p:grpSpPr>
            <p:sp>
              <p:nvSpPr>
                <p:cNvPr id="202" name="Isosceles Triangle 201"/>
                <p:cNvSpPr/>
                <p:nvPr/>
              </p:nvSpPr>
              <p:spPr bwMode="auto">
                <a:xfrm rot="5400000">
                  <a:off x="3044605" y="1360559"/>
                  <a:ext cx="485797" cy="187212"/>
                </a:xfrm>
                <a:prstGeom prst="triangle">
                  <a:avLst>
                    <a:gd name="adj" fmla="val 52183"/>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03" name="Isosceles Triangle 202"/>
                <p:cNvSpPr/>
                <p:nvPr/>
              </p:nvSpPr>
              <p:spPr bwMode="auto">
                <a:xfrm rot="5400000">
                  <a:off x="2868543" y="1360557"/>
                  <a:ext cx="485797" cy="187212"/>
                </a:xfrm>
                <a:prstGeom prst="triangle">
                  <a:avLst>
                    <a:gd name="adj" fmla="val 5218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endParaRPr lang="en-US" sz="1764" dirty="0">
                    <a:solidFill>
                      <a:schemeClr val="bg1"/>
                    </a:solidFill>
                    <a:ea typeface="Segoe UI" pitchFamily="34" charset="0"/>
                    <a:cs typeface="Segoe UI" pitchFamily="34" charset="0"/>
                  </a:endParaRPr>
                </a:p>
              </p:txBody>
            </p:sp>
          </p:grpSp>
          <p:sp>
            <p:nvSpPr>
              <p:cNvPr id="184" name="Rectangle 183"/>
              <p:cNvSpPr/>
              <p:nvPr/>
            </p:nvSpPr>
            <p:spPr bwMode="auto">
              <a:xfrm>
                <a:off x="12134131" y="5747658"/>
                <a:ext cx="6274734" cy="1049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5849" tIns="105849" rIns="105849" bIns="105849"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1960" dirty="0">
                    <a:gradFill>
                      <a:gsLst>
                        <a:gs pos="0">
                          <a:srgbClr val="FFFFFF"/>
                        </a:gs>
                        <a:gs pos="100000">
                          <a:srgbClr val="FFFFFF"/>
                        </a:gs>
                      </a:gsLst>
                      <a:lin ang="5400000" scaled="0"/>
                    </a:gradFill>
                    <a:ea typeface="Segoe UI" pitchFamily="34" charset="0"/>
                    <a:cs typeface="Segoe UI" pitchFamily="34" charset="0"/>
                  </a:rPr>
                  <a:t>AZURE SERVICE</a:t>
                </a:r>
              </a:p>
            </p:txBody>
          </p:sp>
          <p:sp>
            <p:nvSpPr>
              <p:cNvPr id="185" name="Rectangle 184"/>
              <p:cNvSpPr/>
              <p:nvPr/>
            </p:nvSpPr>
            <p:spPr bwMode="auto">
              <a:xfrm>
                <a:off x="16360538" y="6217920"/>
                <a:ext cx="1946098" cy="4530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5849" tIns="105849" rIns="105849" bIns="105849"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1568" dirty="0">
                    <a:solidFill>
                      <a:schemeClr val="accent1"/>
                    </a:solidFill>
                    <a:ea typeface="Segoe UI" pitchFamily="34" charset="0"/>
                    <a:cs typeface="Segoe UI" pitchFamily="34" charset="0"/>
                  </a:rPr>
                  <a:t>Traffic manager</a:t>
                </a:r>
              </a:p>
            </p:txBody>
          </p:sp>
          <p:cxnSp>
            <p:nvCxnSpPr>
              <p:cNvPr id="186" name="Straight Connector 185"/>
              <p:cNvCxnSpPr/>
              <p:nvPr/>
            </p:nvCxnSpPr>
            <p:spPr>
              <a:xfrm>
                <a:off x="12192419" y="5765776"/>
                <a:ext cx="0" cy="1016555"/>
              </a:xfrm>
              <a:prstGeom prst="line">
                <a:avLst/>
              </a:prstGeom>
              <a:ln>
                <a:solidFill>
                  <a:schemeClr val="bg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192419" y="5297039"/>
                <a:ext cx="0" cy="368084"/>
              </a:xfrm>
              <a:prstGeom prst="line">
                <a:avLst/>
              </a:prstGeom>
              <a:ln>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88" name="Rectangle 187"/>
              <p:cNvSpPr/>
              <p:nvPr/>
            </p:nvSpPr>
            <p:spPr bwMode="auto">
              <a:xfrm>
                <a:off x="12300963" y="6217920"/>
                <a:ext cx="3956338" cy="4530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5849" tIns="105849" rIns="105849" bIns="105849"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1568" dirty="0">
                    <a:solidFill>
                      <a:schemeClr val="accent1"/>
                    </a:solidFill>
                    <a:ea typeface="Segoe UI" pitchFamily="34" charset="0"/>
                    <a:cs typeface="Segoe UI" pitchFamily="34" charset="0"/>
                  </a:rPr>
                  <a:t>Platform-as-a-Service (PaaS)</a:t>
                </a:r>
              </a:p>
            </p:txBody>
          </p:sp>
          <p:grpSp>
            <p:nvGrpSpPr>
              <p:cNvPr id="189" name="Group 188"/>
              <p:cNvGrpSpPr/>
              <p:nvPr/>
            </p:nvGrpSpPr>
            <p:grpSpPr>
              <a:xfrm>
                <a:off x="18988464" y="1914030"/>
                <a:ext cx="2204564" cy="1532690"/>
                <a:chOff x="9942413" y="1908783"/>
                <a:chExt cx="1717134" cy="1193812"/>
              </a:xfrm>
            </p:grpSpPr>
            <p:pic>
              <p:nvPicPr>
                <p:cNvPr id="199" name="Picture 198"/>
                <p:cNvPicPr>
                  <a:picLocks noChangeAspect="1"/>
                </p:cNvPicPr>
                <p:nvPr/>
              </p:nvPicPr>
              <p:blipFill rotWithShape="1">
                <a:blip r:embed="rId3" cstate="print">
                  <a:extLst>
                    <a:ext uri="{28A0092B-C50C-407E-A947-70E740481C1C}">
                      <a14:useLocalDpi xmlns:a14="http://schemas.microsoft.com/office/drawing/2010/main" val="0"/>
                    </a:ext>
                  </a:extLst>
                </a:blip>
                <a:srcRect t="-1" b="52305"/>
                <a:stretch/>
              </p:blipFill>
              <p:spPr>
                <a:xfrm>
                  <a:off x="10127139" y="1943375"/>
                  <a:ext cx="1347682" cy="927664"/>
                </a:xfrm>
                <a:prstGeom prst="rect">
                  <a:avLst/>
                </a:prstGeom>
              </p:spPr>
            </p:pic>
            <p:pic>
              <p:nvPicPr>
                <p:cNvPr id="200" name="Picture 199"/>
                <p:cNvPicPr>
                  <a:picLocks noChangeAspect="1"/>
                </p:cNvPicPr>
                <p:nvPr/>
              </p:nvPicPr>
              <p:blipFill rotWithShape="1">
                <a:blip r:embed="rId4" cstate="print">
                  <a:extLst>
                    <a:ext uri="{28A0092B-C50C-407E-A947-70E740481C1C}">
                      <a14:useLocalDpi xmlns:a14="http://schemas.microsoft.com/office/drawing/2010/main" val="0"/>
                    </a:ext>
                  </a:extLst>
                </a:blip>
                <a:srcRect t="97735"/>
                <a:stretch/>
              </p:blipFill>
              <p:spPr>
                <a:xfrm>
                  <a:off x="10145106" y="2793679"/>
                  <a:ext cx="1311748" cy="42883"/>
                </a:xfrm>
                <a:prstGeom prst="rect">
                  <a:avLst/>
                </a:prstGeom>
              </p:spPr>
            </p:pic>
            <p:sp>
              <p:nvSpPr>
                <p:cNvPr id="201" name="Freeform 20"/>
                <p:cNvSpPr>
                  <a:spLocks noEditPoints="1"/>
                </p:cNvSpPr>
                <p:nvPr/>
              </p:nvSpPr>
              <p:spPr bwMode="black">
                <a:xfrm>
                  <a:off x="9942413" y="1908783"/>
                  <a:ext cx="1717134" cy="1193812"/>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bg2">
                    <a:lumMod val="25000"/>
                  </a:schemeClr>
                </a:solidFill>
                <a:extLst/>
              </p:spPr>
              <p:txBody>
                <a:bodyPr vert="horz" wrap="square" lIns="80666" tIns="40334" rIns="80666" bIns="40334" numCol="1" anchor="t" anchorCtr="0" compatLnSpc="1">
                  <a:prstTxWarp prst="textNoShape">
                    <a:avLst/>
                  </a:prstTxWarp>
                </a:bodyPr>
                <a:lstStyle/>
                <a:p>
                  <a:pPr defTabSz="896167"/>
                  <a:endParaRPr lang="en-US" sz="882" dirty="0">
                    <a:solidFill>
                      <a:srgbClr val="FFFFFF"/>
                    </a:solidFill>
                  </a:endParaRPr>
                </a:p>
              </p:txBody>
            </p:sp>
          </p:grpSp>
          <p:grpSp>
            <p:nvGrpSpPr>
              <p:cNvPr id="190" name="Group 189"/>
              <p:cNvGrpSpPr/>
              <p:nvPr/>
            </p:nvGrpSpPr>
            <p:grpSpPr>
              <a:xfrm>
                <a:off x="18988464" y="4014920"/>
                <a:ext cx="2204564" cy="1532690"/>
                <a:chOff x="9942413" y="4503881"/>
                <a:chExt cx="1717134" cy="1193812"/>
              </a:xfrm>
            </p:grpSpPr>
            <p:pic>
              <p:nvPicPr>
                <p:cNvPr id="197" name="Picture 196"/>
                <p:cNvPicPr>
                  <a:picLocks noChangeAspect="1"/>
                </p:cNvPicPr>
                <p:nvPr/>
              </p:nvPicPr>
              <p:blipFill rotWithShape="1">
                <a:blip r:embed="rId5"/>
                <a:srcRect l="13636"/>
                <a:stretch/>
              </p:blipFill>
              <p:spPr>
                <a:xfrm>
                  <a:off x="10106668" y="4534052"/>
                  <a:ext cx="1368153" cy="875981"/>
                </a:xfrm>
                <a:prstGeom prst="rect">
                  <a:avLst/>
                </a:prstGeom>
                <a:effectLst/>
              </p:spPr>
            </p:pic>
            <p:sp>
              <p:nvSpPr>
                <p:cNvPr id="198" name="Freeform 20"/>
                <p:cNvSpPr>
                  <a:spLocks noEditPoints="1"/>
                </p:cNvSpPr>
                <p:nvPr/>
              </p:nvSpPr>
              <p:spPr bwMode="black">
                <a:xfrm>
                  <a:off x="9942413" y="4503881"/>
                  <a:ext cx="1717134" cy="1193812"/>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bg2">
                    <a:lumMod val="25000"/>
                  </a:schemeClr>
                </a:solidFill>
                <a:extLst/>
              </p:spPr>
              <p:txBody>
                <a:bodyPr vert="horz" wrap="square" lIns="80666" tIns="40334" rIns="80666" bIns="40334" numCol="1" anchor="t" anchorCtr="0" compatLnSpc="1">
                  <a:prstTxWarp prst="textNoShape">
                    <a:avLst/>
                  </a:prstTxWarp>
                </a:bodyPr>
                <a:lstStyle/>
                <a:p>
                  <a:pPr defTabSz="896167"/>
                  <a:endParaRPr lang="en-US" sz="882" dirty="0">
                    <a:solidFill>
                      <a:srgbClr val="FFFFFF"/>
                    </a:solidFill>
                  </a:endParaRPr>
                </a:p>
              </p:txBody>
            </p:sp>
          </p:grpSp>
          <p:grpSp>
            <p:nvGrpSpPr>
              <p:cNvPr id="191" name="Group 190"/>
              <p:cNvGrpSpPr/>
              <p:nvPr/>
            </p:nvGrpSpPr>
            <p:grpSpPr>
              <a:xfrm>
                <a:off x="18170775" y="3213346"/>
                <a:ext cx="650498" cy="1077200"/>
                <a:chOff x="10611466" y="3428188"/>
                <a:chExt cx="455842" cy="754856"/>
              </a:xfrm>
            </p:grpSpPr>
            <p:pic>
              <p:nvPicPr>
                <p:cNvPr id="195" name="Picture 194"/>
                <p:cNvPicPr>
                  <a:picLocks noChangeAspect="1"/>
                </p:cNvPicPr>
                <p:nvPr/>
              </p:nvPicPr>
              <p:blipFill rotWithShape="1">
                <a:blip r:embed="rId6" cstate="print">
                  <a:extLst>
                    <a:ext uri="{28A0092B-C50C-407E-A947-70E740481C1C}">
                      <a14:useLocalDpi xmlns:a14="http://schemas.microsoft.com/office/drawing/2010/main" val="0"/>
                    </a:ext>
                  </a:extLst>
                </a:blip>
                <a:srcRect b="79509"/>
                <a:stretch/>
              </p:blipFill>
              <p:spPr>
                <a:xfrm>
                  <a:off x="10625477" y="3459167"/>
                  <a:ext cx="423240" cy="657113"/>
                </a:xfrm>
                <a:prstGeom prst="rect">
                  <a:avLst/>
                </a:prstGeom>
              </p:spPr>
            </p:pic>
            <p:sp>
              <p:nvSpPr>
                <p:cNvPr id="196" name="Rounded Rectangle 6"/>
                <p:cNvSpPr/>
                <p:nvPr/>
              </p:nvSpPr>
              <p:spPr bwMode="black">
                <a:xfrm>
                  <a:off x="10611466" y="3428188"/>
                  <a:ext cx="455842" cy="75485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2">
                    <a:lumMod val="2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0663" tIns="40332" rIns="80663" bIns="40332" numCol="1" rtlCol="0" anchor="ctr" anchorCtr="0" compatLnSpc="1">
                  <a:prstTxWarp prst="textNoShape">
                    <a:avLst/>
                  </a:prstTxWarp>
                </a:bodyPr>
                <a:lstStyle/>
                <a:p>
                  <a:pPr defTabSz="725999"/>
                  <a:endParaRPr lang="en-US" sz="1764" spc="-120" dirty="0">
                    <a:solidFill>
                      <a:srgbClr val="FFFFFF">
                        <a:lumMod val="50000"/>
                      </a:srgbClr>
                    </a:solidFill>
                    <a:latin typeface="Segoe Light" pitchFamily="34" charset="0"/>
                  </a:endParaRPr>
                </a:p>
              </p:txBody>
            </p:sp>
          </p:grpSp>
          <p:grpSp>
            <p:nvGrpSpPr>
              <p:cNvPr id="192" name="Group 191"/>
              <p:cNvGrpSpPr/>
              <p:nvPr/>
            </p:nvGrpSpPr>
            <p:grpSpPr>
              <a:xfrm>
                <a:off x="12192419" y="1734787"/>
                <a:ext cx="6216445" cy="368084"/>
                <a:chOff x="3128357" y="1582641"/>
                <a:chExt cx="6216445" cy="4138891"/>
              </a:xfrm>
            </p:grpSpPr>
            <p:cxnSp>
              <p:nvCxnSpPr>
                <p:cNvPr id="193" name="Straight Connector 192"/>
                <p:cNvCxnSpPr/>
                <p:nvPr/>
              </p:nvCxnSpPr>
              <p:spPr>
                <a:xfrm>
                  <a:off x="3128357" y="1582641"/>
                  <a:ext cx="0" cy="4138891"/>
                </a:xfrm>
                <a:prstGeom prst="line">
                  <a:avLst/>
                </a:prstGeom>
                <a:ln>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9344802" y="1582641"/>
                  <a:ext cx="0" cy="4138891"/>
                </a:xfrm>
                <a:prstGeom prst="line">
                  <a:avLst/>
                </a:prstGeom>
                <a:ln>
                  <a:solidFill>
                    <a:schemeClr val="bg1">
                      <a:lumMod val="6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10" name="Group 209"/>
          <p:cNvGrpSpPr/>
          <p:nvPr/>
        </p:nvGrpSpPr>
        <p:grpSpPr>
          <a:xfrm>
            <a:off x="11764100" y="411428"/>
            <a:ext cx="6619090" cy="7407053"/>
            <a:chOff x="12001500" y="418379"/>
            <a:chExt cx="6753575" cy="7557548"/>
          </a:xfrm>
          <a:solidFill>
            <a:schemeClr val="bg1"/>
          </a:solidFill>
        </p:grpSpPr>
        <p:sp>
          <p:nvSpPr>
            <p:cNvPr id="207" name="Rectangle 206"/>
            <p:cNvSpPr/>
            <p:nvPr/>
          </p:nvSpPr>
          <p:spPr bwMode="auto">
            <a:xfrm>
              <a:off x="12001500" y="1695449"/>
              <a:ext cx="6610350" cy="396967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08" name="Rectangle 207"/>
            <p:cNvSpPr/>
            <p:nvPr/>
          </p:nvSpPr>
          <p:spPr bwMode="auto">
            <a:xfrm>
              <a:off x="12073185" y="418379"/>
              <a:ext cx="6610350" cy="396967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09" name="Rectangle 208"/>
            <p:cNvSpPr/>
            <p:nvPr/>
          </p:nvSpPr>
          <p:spPr bwMode="auto">
            <a:xfrm>
              <a:off x="12144725" y="4006253"/>
              <a:ext cx="6610350" cy="396967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18898157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10"/>
                                        </p:tgtEl>
                                      </p:cBhvr>
                                    </p:animEffect>
                                    <p:set>
                                      <p:cBhvr>
                                        <p:cTn id="7" dur="1" fill="hold">
                                          <p:stCondLst>
                                            <p:cond delay="499"/>
                                          </p:stCondLst>
                                        </p:cTn>
                                        <p:tgtEl>
                                          <p:spTgt spid="210"/>
                                        </p:tgtEl>
                                        <p:attrNameLst>
                                          <p:attrName>style.visibility</p:attrName>
                                        </p:attrNameLst>
                                      </p:cBhvr>
                                      <p:to>
                                        <p:strVal val="hidden"/>
                                      </p:to>
                                    </p:set>
                                  </p:childTnLst>
                                </p:cTn>
                              </p:par>
                            </p:childTnLst>
                          </p:cTn>
                        </p:par>
                        <p:par>
                          <p:cTn id="8" fill="hold">
                            <p:stCondLst>
                              <p:cond delay="500"/>
                            </p:stCondLst>
                            <p:childTnLst>
                              <p:par>
                                <p:cTn id="9" presetID="35" presetClass="path" presetSubtype="0" accel="50000" decel="50000" fill="hold" nodeType="afterEffect">
                                  <p:stCondLst>
                                    <p:cond delay="0"/>
                                  </p:stCondLst>
                                  <p:childTnLst>
                                    <p:animMotion origin="layout" path="M -4.12305E-6 -1.27099E-6 L -0.72836 -1.27099E-6 " pathEditMode="relative" rAng="0" ptsTypes="AA">
                                      <p:cBhvr>
                                        <p:cTn id="10" dur="1000" fill="hold"/>
                                        <p:tgtEl>
                                          <p:spTgt spid="13"/>
                                        </p:tgtEl>
                                        <p:attrNameLst>
                                          <p:attrName>ppt_x</p:attrName>
                                          <p:attrName>ppt_y</p:attrName>
                                        </p:attrNameLst>
                                      </p:cBhvr>
                                      <p:rCtr x="-3641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6075" y="217648"/>
            <a:ext cx="11144529" cy="1218305"/>
          </a:xfrm>
          <a:prstGeom prst="rect">
            <a:avLst/>
          </a:prstGeom>
        </p:spPr>
        <p:txBody>
          <a:bodyPr vert="horz" wrap="square" lIns="143376" tIns="0" rIns="143376" bIns="0" rtlCol="0" anchor="t">
            <a:noAutofit/>
          </a:bodyPr>
          <a:lstStyle>
            <a:lvl1pPr algn="l" defTabSz="932651" rtl="0" eaLnBrk="1" latinLnBrk="0" hangingPunct="1">
              <a:lnSpc>
                <a:spcPct val="90000"/>
              </a:lnSpc>
              <a:spcBef>
                <a:spcPct val="0"/>
              </a:spcBef>
              <a:buNone/>
              <a:defRPr lang="en-US" sz="5400" b="0" kern="1200" cap="none" spc="-102" baseline="0">
                <a:ln w="3175">
                  <a:noFill/>
                </a:ln>
                <a:solidFill>
                  <a:srgbClr val="FFFFFF"/>
                </a:solidFill>
                <a:effectLst/>
                <a:latin typeface="+mj-lt"/>
                <a:ea typeface="+mn-ea"/>
                <a:cs typeface="Segoe UI" pitchFamily="34" charset="0"/>
              </a:defRPr>
            </a:lvl1pPr>
          </a:lstStyle>
          <a:p>
            <a:r>
              <a:rPr lang="en-US" sz="5293" dirty="0"/>
              <a:t>Example: Social Insights on Dashboard</a:t>
            </a:r>
            <a:endParaRPr lang="en-US" sz="5293" dirty="0">
              <a:solidFill>
                <a:schemeClr val="bg1"/>
              </a:solidFill>
              <a:latin typeface="Segoe UI Light" panose="020B0502040204020203" pitchFamily="34" charset="0"/>
              <a:cs typeface="Segoe UI Light" panose="020B0502040204020203" pitchFamily="34" charset="0"/>
            </a:endParaRPr>
          </a:p>
        </p:txBody>
      </p:sp>
      <p:sp>
        <p:nvSpPr>
          <p:cNvPr id="5" name="Footer Placeholder 3"/>
          <p:cNvSpPr txBox="1">
            <a:spLocks/>
          </p:cNvSpPr>
          <p:nvPr/>
        </p:nvSpPr>
        <p:spPr>
          <a:xfrm>
            <a:off x="46709" y="6565670"/>
            <a:ext cx="8663182" cy="364078"/>
          </a:xfrm>
          <a:prstGeom prst="rect">
            <a:avLst/>
          </a:prstGeom>
        </p:spPr>
        <p:txBody>
          <a:bodyPr/>
          <a:lstStyle>
            <a:defPPr>
              <a:defRPr lang="en-US"/>
            </a:defPPr>
            <a:lvl1pPr marL="0" algn="l" defTabSz="932651" rtl="0" eaLnBrk="1" latinLnBrk="0" hangingPunct="1">
              <a:defRPr sz="1800" kern="1200">
                <a:solidFill>
                  <a:schemeClr val="tx1"/>
                </a:solidFill>
                <a:latin typeface="+mn-lt"/>
                <a:ea typeface="+mn-ea"/>
                <a:cs typeface="+mn-cs"/>
              </a:defRPr>
            </a:lvl1pPr>
            <a:lvl2pPr marL="466325" algn="l" defTabSz="932651" rtl="0" eaLnBrk="1" latinLnBrk="0" hangingPunct="1">
              <a:defRPr sz="1800" kern="1200">
                <a:solidFill>
                  <a:schemeClr val="tx1"/>
                </a:solidFill>
                <a:latin typeface="+mn-lt"/>
                <a:ea typeface="+mn-ea"/>
                <a:cs typeface="+mn-cs"/>
              </a:defRPr>
            </a:lvl2pPr>
            <a:lvl3pPr marL="932651" algn="l" defTabSz="932651" rtl="0" eaLnBrk="1" latinLnBrk="0" hangingPunct="1">
              <a:defRPr sz="1800" kern="1200">
                <a:solidFill>
                  <a:schemeClr val="tx1"/>
                </a:solidFill>
                <a:latin typeface="+mn-lt"/>
                <a:ea typeface="+mn-ea"/>
                <a:cs typeface="+mn-cs"/>
              </a:defRPr>
            </a:lvl3pPr>
            <a:lvl4pPr marL="1398976" algn="l" defTabSz="932651" rtl="0" eaLnBrk="1" latinLnBrk="0" hangingPunct="1">
              <a:defRPr sz="1800" kern="1200">
                <a:solidFill>
                  <a:schemeClr val="tx1"/>
                </a:solidFill>
                <a:latin typeface="+mn-lt"/>
                <a:ea typeface="+mn-ea"/>
                <a:cs typeface="+mn-cs"/>
              </a:defRPr>
            </a:lvl4pPr>
            <a:lvl5pPr marL="1865301" algn="l" defTabSz="932651" rtl="0" eaLnBrk="1" latinLnBrk="0" hangingPunct="1">
              <a:defRPr sz="1800" kern="1200">
                <a:solidFill>
                  <a:schemeClr val="tx1"/>
                </a:solidFill>
                <a:latin typeface="+mn-lt"/>
                <a:ea typeface="+mn-ea"/>
                <a:cs typeface="+mn-cs"/>
              </a:defRPr>
            </a:lvl5pPr>
            <a:lvl6pPr marL="2331627" algn="l" defTabSz="932651" rtl="0" eaLnBrk="1" latinLnBrk="0" hangingPunct="1">
              <a:defRPr sz="1800" kern="1200">
                <a:solidFill>
                  <a:schemeClr val="tx1"/>
                </a:solidFill>
                <a:latin typeface="+mn-lt"/>
                <a:ea typeface="+mn-ea"/>
                <a:cs typeface="+mn-cs"/>
              </a:defRPr>
            </a:lvl6pPr>
            <a:lvl7pPr marL="2797952" algn="l" defTabSz="932651" rtl="0" eaLnBrk="1" latinLnBrk="0" hangingPunct="1">
              <a:defRPr sz="1800" kern="1200">
                <a:solidFill>
                  <a:schemeClr val="tx1"/>
                </a:solidFill>
                <a:latin typeface="+mn-lt"/>
                <a:ea typeface="+mn-ea"/>
                <a:cs typeface="+mn-cs"/>
              </a:defRPr>
            </a:lvl7pPr>
            <a:lvl8pPr marL="3264277" algn="l" defTabSz="932651" rtl="0" eaLnBrk="1" latinLnBrk="0" hangingPunct="1">
              <a:defRPr sz="1800" kern="1200">
                <a:solidFill>
                  <a:schemeClr val="tx1"/>
                </a:solidFill>
                <a:latin typeface="+mn-lt"/>
                <a:ea typeface="+mn-ea"/>
                <a:cs typeface="+mn-cs"/>
              </a:defRPr>
            </a:lvl8pPr>
            <a:lvl9pPr marL="3730604" algn="l" defTabSz="932651" rtl="0" eaLnBrk="1" latinLnBrk="0" hangingPunct="1">
              <a:defRPr sz="1800" kern="1200">
                <a:solidFill>
                  <a:schemeClr val="tx1"/>
                </a:solidFill>
                <a:latin typeface="+mn-lt"/>
                <a:ea typeface="+mn-ea"/>
                <a:cs typeface="+mn-cs"/>
              </a:defRPr>
            </a:lvl9pPr>
          </a:lstStyle>
          <a:p>
            <a:r>
              <a:rPr lang="en-US" sz="1176" dirty="0">
                <a:solidFill>
                  <a:schemeClr val="bg1">
                    <a:lumMod val="75000"/>
                  </a:schemeClr>
                </a:solidFill>
              </a:rPr>
              <a:t>Microsoft Confidential © 2014 Microsoft Corporation. All rights reserved. </a:t>
            </a:r>
          </a:p>
        </p:txBody>
      </p:sp>
      <p:sp>
        <p:nvSpPr>
          <p:cNvPr id="6" name="Título 2"/>
          <p:cNvSpPr>
            <a:spLocks noGrp="1"/>
          </p:cNvSpPr>
          <p:nvPr>
            <p:ph type="title"/>
          </p:nvPr>
        </p:nvSpPr>
        <p:spPr/>
        <p:txBody>
          <a:bodyPr/>
          <a:lstStyle/>
          <a:p>
            <a:r>
              <a:rPr lang="es-ES" dirty="0"/>
              <a:t>Social </a:t>
            </a:r>
            <a:r>
              <a:rPr lang="es-ES" dirty="0" err="1"/>
              <a:t>Engagement</a:t>
            </a:r>
            <a:r>
              <a:rPr lang="es-ES" dirty="0"/>
              <a:t> en CRM</a:t>
            </a:r>
          </a:p>
        </p:txBody>
      </p:sp>
      <p:pic>
        <p:nvPicPr>
          <p:cNvPr id="2" name="Imagen 1"/>
          <p:cNvPicPr>
            <a:picLocks noChangeAspect="1"/>
          </p:cNvPicPr>
          <p:nvPr/>
        </p:nvPicPr>
        <p:blipFill>
          <a:blip r:embed="rId2"/>
          <a:stretch>
            <a:fillRect/>
          </a:stretch>
        </p:blipFill>
        <p:spPr>
          <a:xfrm>
            <a:off x="586596" y="1435952"/>
            <a:ext cx="10897658" cy="5129717"/>
          </a:xfrm>
          <a:prstGeom prst="rect">
            <a:avLst/>
          </a:prstGeom>
        </p:spPr>
      </p:pic>
    </p:spTree>
    <p:extLst>
      <p:ext uri="{BB962C8B-B14F-4D97-AF65-F5344CB8AC3E}">
        <p14:creationId xmlns:p14="http://schemas.microsoft.com/office/powerpoint/2010/main" val="180871591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6075" y="217648"/>
            <a:ext cx="11144529" cy="1218305"/>
          </a:xfrm>
          <a:prstGeom prst="rect">
            <a:avLst/>
          </a:prstGeom>
        </p:spPr>
        <p:txBody>
          <a:bodyPr vert="horz" wrap="square" lIns="143376" tIns="0" rIns="143376" bIns="0" rtlCol="0" anchor="t">
            <a:noAutofit/>
          </a:bodyPr>
          <a:lstStyle>
            <a:lvl1pPr algn="l" defTabSz="932651" rtl="0" eaLnBrk="1" latinLnBrk="0" hangingPunct="1">
              <a:lnSpc>
                <a:spcPct val="90000"/>
              </a:lnSpc>
              <a:spcBef>
                <a:spcPct val="0"/>
              </a:spcBef>
              <a:buNone/>
              <a:defRPr lang="en-US" sz="5400" b="0" kern="1200" cap="none" spc="-102" baseline="0">
                <a:ln w="3175">
                  <a:noFill/>
                </a:ln>
                <a:solidFill>
                  <a:srgbClr val="FFFFFF"/>
                </a:solidFill>
                <a:effectLst/>
                <a:latin typeface="+mj-lt"/>
                <a:ea typeface="+mn-ea"/>
                <a:cs typeface="Segoe UI" pitchFamily="34" charset="0"/>
              </a:defRPr>
            </a:lvl1pPr>
          </a:lstStyle>
          <a:p>
            <a:r>
              <a:rPr lang="en-US" sz="5293" dirty="0"/>
              <a:t>Example: Social Insights on Entity Form</a:t>
            </a:r>
            <a:endParaRPr lang="en-US" sz="5293" dirty="0">
              <a:solidFill>
                <a:schemeClr val="bg1"/>
              </a:solidFill>
              <a:latin typeface="Segoe UI Light" panose="020B0502040204020203" pitchFamily="34" charset="0"/>
              <a:cs typeface="Segoe UI Light" panose="020B0502040204020203" pitchFamily="34" charset="0"/>
            </a:endParaRPr>
          </a:p>
        </p:txBody>
      </p:sp>
      <p:sp>
        <p:nvSpPr>
          <p:cNvPr id="5" name="Footer Placeholder 3"/>
          <p:cNvSpPr txBox="1">
            <a:spLocks/>
          </p:cNvSpPr>
          <p:nvPr/>
        </p:nvSpPr>
        <p:spPr>
          <a:xfrm>
            <a:off x="46709" y="6565670"/>
            <a:ext cx="8663182" cy="364078"/>
          </a:xfrm>
          <a:prstGeom prst="rect">
            <a:avLst/>
          </a:prstGeom>
        </p:spPr>
        <p:txBody>
          <a:bodyPr/>
          <a:lstStyle>
            <a:defPPr>
              <a:defRPr lang="en-US"/>
            </a:defPPr>
            <a:lvl1pPr marL="0" algn="l" defTabSz="932651" rtl="0" eaLnBrk="1" latinLnBrk="0" hangingPunct="1">
              <a:defRPr sz="1800" kern="1200">
                <a:solidFill>
                  <a:schemeClr val="tx1"/>
                </a:solidFill>
                <a:latin typeface="+mn-lt"/>
                <a:ea typeface="+mn-ea"/>
                <a:cs typeface="+mn-cs"/>
              </a:defRPr>
            </a:lvl1pPr>
            <a:lvl2pPr marL="466325" algn="l" defTabSz="932651" rtl="0" eaLnBrk="1" latinLnBrk="0" hangingPunct="1">
              <a:defRPr sz="1800" kern="1200">
                <a:solidFill>
                  <a:schemeClr val="tx1"/>
                </a:solidFill>
                <a:latin typeface="+mn-lt"/>
                <a:ea typeface="+mn-ea"/>
                <a:cs typeface="+mn-cs"/>
              </a:defRPr>
            </a:lvl2pPr>
            <a:lvl3pPr marL="932651" algn="l" defTabSz="932651" rtl="0" eaLnBrk="1" latinLnBrk="0" hangingPunct="1">
              <a:defRPr sz="1800" kern="1200">
                <a:solidFill>
                  <a:schemeClr val="tx1"/>
                </a:solidFill>
                <a:latin typeface="+mn-lt"/>
                <a:ea typeface="+mn-ea"/>
                <a:cs typeface="+mn-cs"/>
              </a:defRPr>
            </a:lvl3pPr>
            <a:lvl4pPr marL="1398976" algn="l" defTabSz="932651" rtl="0" eaLnBrk="1" latinLnBrk="0" hangingPunct="1">
              <a:defRPr sz="1800" kern="1200">
                <a:solidFill>
                  <a:schemeClr val="tx1"/>
                </a:solidFill>
                <a:latin typeface="+mn-lt"/>
                <a:ea typeface="+mn-ea"/>
                <a:cs typeface="+mn-cs"/>
              </a:defRPr>
            </a:lvl4pPr>
            <a:lvl5pPr marL="1865301" algn="l" defTabSz="932651" rtl="0" eaLnBrk="1" latinLnBrk="0" hangingPunct="1">
              <a:defRPr sz="1800" kern="1200">
                <a:solidFill>
                  <a:schemeClr val="tx1"/>
                </a:solidFill>
                <a:latin typeface="+mn-lt"/>
                <a:ea typeface="+mn-ea"/>
                <a:cs typeface="+mn-cs"/>
              </a:defRPr>
            </a:lvl5pPr>
            <a:lvl6pPr marL="2331627" algn="l" defTabSz="932651" rtl="0" eaLnBrk="1" latinLnBrk="0" hangingPunct="1">
              <a:defRPr sz="1800" kern="1200">
                <a:solidFill>
                  <a:schemeClr val="tx1"/>
                </a:solidFill>
                <a:latin typeface="+mn-lt"/>
                <a:ea typeface="+mn-ea"/>
                <a:cs typeface="+mn-cs"/>
              </a:defRPr>
            </a:lvl6pPr>
            <a:lvl7pPr marL="2797952" algn="l" defTabSz="932651" rtl="0" eaLnBrk="1" latinLnBrk="0" hangingPunct="1">
              <a:defRPr sz="1800" kern="1200">
                <a:solidFill>
                  <a:schemeClr val="tx1"/>
                </a:solidFill>
                <a:latin typeface="+mn-lt"/>
                <a:ea typeface="+mn-ea"/>
                <a:cs typeface="+mn-cs"/>
              </a:defRPr>
            </a:lvl7pPr>
            <a:lvl8pPr marL="3264277" algn="l" defTabSz="932651" rtl="0" eaLnBrk="1" latinLnBrk="0" hangingPunct="1">
              <a:defRPr sz="1800" kern="1200">
                <a:solidFill>
                  <a:schemeClr val="tx1"/>
                </a:solidFill>
                <a:latin typeface="+mn-lt"/>
                <a:ea typeface="+mn-ea"/>
                <a:cs typeface="+mn-cs"/>
              </a:defRPr>
            </a:lvl8pPr>
            <a:lvl9pPr marL="3730604" algn="l" defTabSz="932651" rtl="0" eaLnBrk="1" latinLnBrk="0" hangingPunct="1">
              <a:defRPr sz="1800" kern="1200">
                <a:solidFill>
                  <a:schemeClr val="tx1"/>
                </a:solidFill>
                <a:latin typeface="+mn-lt"/>
                <a:ea typeface="+mn-ea"/>
                <a:cs typeface="+mn-cs"/>
              </a:defRPr>
            </a:lvl9pPr>
          </a:lstStyle>
          <a:p>
            <a:r>
              <a:rPr lang="en-US" sz="1176" dirty="0">
                <a:solidFill>
                  <a:schemeClr val="bg1">
                    <a:lumMod val="75000"/>
                  </a:schemeClr>
                </a:solidFill>
              </a:rPr>
              <a:t>Microsoft Confidential © 2014 Microsoft Corporation. All rights reserved. </a:t>
            </a:r>
          </a:p>
        </p:txBody>
      </p:sp>
      <p:sp>
        <p:nvSpPr>
          <p:cNvPr id="2" name="Título 1"/>
          <p:cNvSpPr>
            <a:spLocks noGrp="1"/>
          </p:cNvSpPr>
          <p:nvPr>
            <p:ph type="title"/>
          </p:nvPr>
        </p:nvSpPr>
        <p:spPr/>
        <p:txBody>
          <a:bodyPr/>
          <a:lstStyle/>
          <a:p>
            <a:r>
              <a:rPr lang="es-ES" dirty="0" smtClean="0"/>
              <a:t>Social </a:t>
            </a:r>
            <a:r>
              <a:rPr lang="es-ES" dirty="0" err="1" smtClean="0"/>
              <a:t>Engagement</a:t>
            </a:r>
            <a:r>
              <a:rPr lang="es-ES" dirty="0" smtClean="0"/>
              <a:t> en CRM</a:t>
            </a:r>
            <a:endParaRPr lang="es-ES" dirty="0"/>
          </a:p>
        </p:txBody>
      </p:sp>
      <p:pic>
        <p:nvPicPr>
          <p:cNvPr id="3" name="Imagen 2"/>
          <p:cNvPicPr>
            <a:picLocks noChangeAspect="1"/>
          </p:cNvPicPr>
          <p:nvPr/>
        </p:nvPicPr>
        <p:blipFill>
          <a:blip r:embed="rId2"/>
          <a:stretch>
            <a:fillRect/>
          </a:stretch>
        </p:blipFill>
        <p:spPr>
          <a:xfrm>
            <a:off x="609155" y="1435953"/>
            <a:ext cx="10744645" cy="5057691"/>
          </a:xfrm>
          <a:prstGeom prst="rect">
            <a:avLst/>
          </a:prstGeom>
        </p:spPr>
      </p:pic>
    </p:spTree>
    <p:extLst>
      <p:ext uri="{BB962C8B-B14F-4D97-AF65-F5344CB8AC3E}">
        <p14:creationId xmlns:p14="http://schemas.microsoft.com/office/powerpoint/2010/main" val="391689483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smtClean="0"/>
              <a:t>Configuración Social </a:t>
            </a:r>
            <a:r>
              <a:rPr lang="es-ES" dirty="0" err="1" smtClean="0"/>
              <a:t>Listening</a:t>
            </a:r>
            <a:endParaRPr lang="es-ES" dirty="0"/>
          </a:p>
        </p:txBody>
      </p:sp>
      <p:sp>
        <p:nvSpPr>
          <p:cNvPr id="4" name="Marcador de número de diapositiva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35</a:t>
            </a:fld>
            <a:endParaRPr lang="en-US" dirty="0"/>
          </a:p>
        </p:txBody>
      </p:sp>
      <p:pic>
        <p:nvPicPr>
          <p:cNvPr id="2" name="Imagen 1"/>
          <p:cNvPicPr>
            <a:picLocks noChangeAspect="1"/>
          </p:cNvPicPr>
          <p:nvPr/>
        </p:nvPicPr>
        <p:blipFill>
          <a:blip r:embed="rId2"/>
          <a:stretch>
            <a:fillRect/>
          </a:stretch>
        </p:blipFill>
        <p:spPr>
          <a:xfrm>
            <a:off x="1452315" y="1438952"/>
            <a:ext cx="8723809" cy="5419048"/>
          </a:xfrm>
          <a:prstGeom prst="rect">
            <a:avLst/>
          </a:prstGeom>
        </p:spPr>
      </p:pic>
    </p:spTree>
    <p:extLst>
      <p:ext uri="{BB962C8B-B14F-4D97-AF65-F5344CB8AC3E}">
        <p14:creationId xmlns:p14="http://schemas.microsoft.com/office/powerpoint/2010/main" val="282474999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a:xfrm>
            <a:off x="2761891" y="2633873"/>
            <a:ext cx="9627585" cy="1075486"/>
          </a:xfrm>
        </p:spPr>
        <p:txBody>
          <a:bodyPr/>
          <a:lstStyle/>
          <a:p>
            <a:r>
              <a:rPr lang="en-US" dirty="0" smtClean="0"/>
              <a:t>Demo: Microsoft Social Engagement</a:t>
            </a:r>
            <a:endParaRPr lang="es-ES" dirty="0"/>
          </a:p>
        </p:txBody>
      </p:sp>
    </p:spTree>
    <p:extLst>
      <p:ext uri="{BB962C8B-B14F-4D97-AF65-F5344CB8AC3E}">
        <p14:creationId xmlns:p14="http://schemas.microsoft.com/office/powerpoint/2010/main" val="262928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ctrTitle"/>
          </p:nvPr>
        </p:nvSpPr>
        <p:spPr/>
        <p:txBody>
          <a:bodyPr>
            <a:normAutofit/>
          </a:bodyPr>
          <a:lstStyle/>
          <a:p>
            <a:r>
              <a:rPr lang="es-ES" dirty="0" smtClean="0"/>
              <a:t>CRM – </a:t>
            </a:r>
            <a:r>
              <a:rPr lang="es-ES" dirty="0" err="1" smtClean="0"/>
              <a:t>Yammer</a:t>
            </a:r>
            <a:endParaRPr lang="en-US" dirty="0"/>
          </a:p>
        </p:txBody>
      </p:sp>
      <p:sp>
        <p:nvSpPr>
          <p:cNvPr id="6" name="Subtítulo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806592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7520" y="179627"/>
            <a:ext cx="11079159" cy="1325563"/>
          </a:xfrm>
        </p:spPr>
        <p:txBody>
          <a:bodyPr/>
          <a:lstStyle/>
          <a:p>
            <a:r>
              <a:rPr lang="en-US" dirty="0" smtClean="0">
                <a:solidFill>
                  <a:schemeClr val="accent1"/>
                </a:solidFill>
                <a:latin typeface="+mj-lt"/>
                <a:cs typeface="Arial"/>
              </a:rPr>
              <a:t>Yammer</a:t>
            </a:r>
            <a:endParaRPr lang="en-US" dirty="0">
              <a:latin typeface="+mj-lt"/>
            </a:endParaRPr>
          </a:p>
        </p:txBody>
      </p:sp>
      <p:sp>
        <p:nvSpPr>
          <p:cNvPr id="4" name="Content Placeholder 3"/>
          <p:cNvSpPr>
            <a:spLocks noGrp="1"/>
          </p:cNvSpPr>
          <p:nvPr>
            <p:ph idx="1"/>
          </p:nvPr>
        </p:nvSpPr>
        <p:spPr>
          <a:xfrm>
            <a:off x="603255" y="1027906"/>
            <a:ext cx="11079159" cy="4351338"/>
          </a:xfrm>
          <a:prstGeom prst="rect">
            <a:avLst/>
          </a:prstGeom>
        </p:spPr>
        <p:txBody>
          <a:bodyPr/>
          <a:lstStyle/>
          <a:p>
            <a:r>
              <a:rPr lang="es-ES" dirty="0" err="1" smtClean="0">
                <a:latin typeface="Segoe Pro Display Light"/>
                <a:cs typeface="Arial"/>
              </a:rPr>
              <a:t>Yammer</a:t>
            </a:r>
            <a:r>
              <a:rPr lang="es-ES" dirty="0" smtClean="0">
                <a:latin typeface="Segoe Pro Display Light"/>
                <a:cs typeface="Arial"/>
              </a:rPr>
              <a:t> es la red empresarial segura y privada a través de la cual se conectan los empleados, colaboran y se coordinan.</a:t>
            </a:r>
            <a:endParaRPr lang="es-ES" dirty="0">
              <a:latin typeface="Segoe Pro Display Light"/>
              <a:cs typeface="Arial"/>
            </a:endParaRPr>
          </a:p>
        </p:txBody>
      </p:sp>
      <p:sp>
        <p:nvSpPr>
          <p:cNvPr id="6" name="Content Placeholder 3"/>
          <p:cNvSpPr txBox="1">
            <a:spLocks/>
          </p:cNvSpPr>
          <p:nvPr/>
        </p:nvSpPr>
        <p:spPr>
          <a:xfrm>
            <a:off x="8527287" y="1997075"/>
            <a:ext cx="3155127" cy="315436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s-ES" sz="2000" dirty="0" err="1">
                <a:latin typeface="Segoe Pro Display Light"/>
              </a:rPr>
              <a:t>Yammer</a:t>
            </a:r>
            <a:r>
              <a:rPr lang="es-ES" sz="2000" dirty="0">
                <a:latin typeface="Segoe Pro Display Light"/>
              </a:rPr>
              <a:t> permite trabajar:</a:t>
            </a:r>
          </a:p>
          <a:p>
            <a:pPr>
              <a:buClr>
                <a:schemeClr val="accent1"/>
              </a:buClr>
              <a:buSzPct val="80000"/>
              <a:buFont typeface="Lucida Grande"/>
              <a:buChar char="›"/>
            </a:pPr>
            <a:r>
              <a:rPr lang="es-ES" sz="2000" dirty="0">
                <a:latin typeface="Segoe Pro Display Light"/>
              </a:rPr>
              <a:t>Tiempo real</a:t>
            </a:r>
          </a:p>
          <a:p>
            <a:pPr>
              <a:buClr>
                <a:schemeClr val="accent1"/>
              </a:buClr>
              <a:buSzPct val="80000"/>
              <a:buFont typeface="Lucida Grande"/>
              <a:buChar char="›"/>
            </a:pPr>
            <a:r>
              <a:rPr lang="es-ES" sz="2000" dirty="0">
                <a:latin typeface="Segoe Pro Display Light"/>
              </a:rPr>
              <a:t>Social</a:t>
            </a:r>
          </a:p>
          <a:p>
            <a:pPr>
              <a:buClr>
                <a:schemeClr val="accent1"/>
              </a:buClr>
              <a:buSzPct val="80000"/>
              <a:buFont typeface="Lucida Grande"/>
              <a:buChar char="›"/>
            </a:pPr>
            <a:r>
              <a:rPr lang="es-ES" sz="2000" dirty="0">
                <a:latin typeface="Segoe Pro Display Light"/>
              </a:rPr>
              <a:t>Móvil</a:t>
            </a:r>
          </a:p>
          <a:p>
            <a:pPr>
              <a:buClr>
                <a:schemeClr val="accent1"/>
              </a:buClr>
              <a:buSzPct val="80000"/>
              <a:buFont typeface="Lucida Grande"/>
              <a:buChar char="›"/>
            </a:pPr>
            <a:r>
              <a:rPr lang="es-ES" sz="2000" dirty="0">
                <a:latin typeface="Segoe Pro Display Light"/>
              </a:rPr>
              <a:t>Colaborativo</a:t>
            </a:r>
          </a:p>
          <a:p>
            <a:pPr>
              <a:buClr>
                <a:schemeClr val="accent1"/>
              </a:buClr>
              <a:buSzPct val="80000"/>
              <a:buFont typeface="Lucida Grande"/>
              <a:buChar char="›"/>
            </a:pPr>
            <a:r>
              <a:rPr lang="es-ES" sz="2000" dirty="0">
                <a:latin typeface="Segoe Pro Display Light"/>
              </a:rPr>
              <a:t>Contextual</a:t>
            </a:r>
          </a:p>
        </p:txBody>
      </p:sp>
      <p:pic>
        <p:nvPicPr>
          <p:cNvPr id="8" name="Picture 7"/>
          <p:cNvPicPr>
            <a:picLocks noChangeAspect="1"/>
          </p:cNvPicPr>
          <p:nvPr/>
        </p:nvPicPr>
        <p:blipFill>
          <a:blip r:embed="rId3"/>
          <a:stretch>
            <a:fillRect/>
          </a:stretch>
        </p:blipFill>
        <p:spPr>
          <a:xfrm>
            <a:off x="1019554" y="1997075"/>
            <a:ext cx="7091434" cy="4713839"/>
          </a:xfrm>
          <a:prstGeom prst="rect">
            <a:avLst/>
          </a:prstGeom>
          <a:ln w="19050" cmpd="sng">
            <a:solidFill>
              <a:srgbClr val="D9D9D9"/>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3387073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6157" y="210579"/>
            <a:ext cx="11079159" cy="1325563"/>
          </a:xfrm>
        </p:spPr>
        <p:txBody>
          <a:bodyPr/>
          <a:lstStyle/>
          <a:p>
            <a:r>
              <a:rPr lang="es-ES" dirty="0" err="1" smtClean="0">
                <a:solidFill>
                  <a:schemeClr val="accent1"/>
                </a:solidFill>
                <a:latin typeface="+mj-lt"/>
                <a:cs typeface="Arial"/>
              </a:rPr>
              <a:t>Yammer</a:t>
            </a:r>
            <a:r>
              <a:rPr lang="es-ES" dirty="0" smtClean="0">
                <a:solidFill>
                  <a:schemeClr val="accent1"/>
                </a:solidFill>
                <a:latin typeface="+mj-lt"/>
                <a:cs typeface="Arial"/>
              </a:rPr>
              <a:t> Configuración en CRM</a:t>
            </a:r>
            <a:endParaRPr lang="es-ES" dirty="0">
              <a:latin typeface="+mj-lt"/>
            </a:endParaRPr>
          </a:p>
        </p:txBody>
      </p:sp>
      <p:pic>
        <p:nvPicPr>
          <p:cNvPr id="2" name="Imagen 1"/>
          <p:cNvPicPr>
            <a:picLocks noChangeAspect="1"/>
          </p:cNvPicPr>
          <p:nvPr/>
        </p:nvPicPr>
        <p:blipFill>
          <a:blip r:embed="rId3"/>
          <a:stretch>
            <a:fillRect/>
          </a:stretch>
        </p:blipFill>
        <p:spPr>
          <a:xfrm>
            <a:off x="2326647" y="1272832"/>
            <a:ext cx="6641645" cy="5353357"/>
          </a:xfrm>
          <a:prstGeom prst="rect">
            <a:avLst/>
          </a:prstGeom>
        </p:spPr>
      </p:pic>
    </p:spTree>
    <p:extLst>
      <p:ext uri="{BB962C8B-B14F-4D97-AF65-F5344CB8AC3E}">
        <p14:creationId xmlns:p14="http://schemas.microsoft.com/office/powerpoint/2010/main" val="338357692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Dynamics CRM Online y Office 365 como plataforma de productividad</a:t>
            </a:r>
          </a:p>
        </p:txBody>
      </p:sp>
    </p:spTree>
    <p:extLst>
      <p:ext uri="{BB962C8B-B14F-4D97-AF65-F5344CB8AC3E}">
        <p14:creationId xmlns:p14="http://schemas.microsoft.com/office/powerpoint/2010/main" val="15619368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smtClean="0"/>
              <a:t>Yammer en CRM</a:t>
            </a:r>
            <a:endParaRPr lang="en-US" dirty="0"/>
          </a:p>
        </p:txBody>
      </p:sp>
      <p:sp>
        <p:nvSpPr>
          <p:cNvPr id="4" name="Marcador de número de diapositiva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40</a:t>
            </a:fld>
            <a:endParaRPr lang="en-US" dirty="0"/>
          </a:p>
        </p:txBody>
      </p:sp>
      <p:pic>
        <p:nvPicPr>
          <p:cNvPr id="5" name="Imagen 4"/>
          <p:cNvPicPr>
            <a:picLocks noChangeAspect="1"/>
          </p:cNvPicPr>
          <p:nvPr/>
        </p:nvPicPr>
        <p:blipFill>
          <a:blip r:embed="rId2"/>
          <a:stretch>
            <a:fillRect/>
          </a:stretch>
        </p:blipFill>
        <p:spPr>
          <a:xfrm>
            <a:off x="1166601" y="1402557"/>
            <a:ext cx="9295238" cy="4647619"/>
          </a:xfrm>
          <a:prstGeom prst="rect">
            <a:avLst/>
          </a:prstGeom>
        </p:spPr>
      </p:pic>
    </p:spTree>
    <p:extLst>
      <p:ext uri="{BB962C8B-B14F-4D97-AF65-F5344CB8AC3E}">
        <p14:creationId xmlns:p14="http://schemas.microsoft.com/office/powerpoint/2010/main" val="220193921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74641" y="75498"/>
            <a:ext cx="11079159" cy="1325563"/>
          </a:xfrm>
        </p:spPr>
        <p:txBody>
          <a:bodyPr/>
          <a:lstStyle/>
          <a:p>
            <a:r>
              <a:rPr lang="en-US" dirty="0" smtClean="0"/>
              <a:t>CRM </a:t>
            </a:r>
            <a:r>
              <a:rPr lang="en-US" dirty="0" err="1" smtClean="0"/>
              <a:t>desde</a:t>
            </a:r>
            <a:r>
              <a:rPr lang="en-US" dirty="0" smtClean="0"/>
              <a:t> Yammer</a:t>
            </a:r>
            <a:endParaRPr lang="en-US" dirty="0"/>
          </a:p>
        </p:txBody>
      </p:sp>
      <p:sp>
        <p:nvSpPr>
          <p:cNvPr id="4" name="Marcador de número de diapositiva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41</a:t>
            </a:fld>
            <a:endParaRPr lang="en-US" dirty="0"/>
          </a:p>
        </p:txBody>
      </p:sp>
      <p:pic>
        <p:nvPicPr>
          <p:cNvPr id="8" name="Imagen 7"/>
          <p:cNvPicPr>
            <a:picLocks noChangeAspect="1"/>
          </p:cNvPicPr>
          <p:nvPr/>
        </p:nvPicPr>
        <p:blipFill rotWithShape="1">
          <a:blip r:embed="rId2"/>
          <a:srcRect r="24766"/>
          <a:stretch/>
        </p:blipFill>
        <p:spPr>
          <a:xfrm>
            <a:off x="2071448" y="1326005"/>
            <a:ext cx="6821026" cy="5148265"/>
          </a:xfrm>
          <a:prstGeom prst="rect">
            <a:avLst/>
          </a:prstGeom>
        </p:spPr>
      </p:pic>
    </p:spTree>
    <p:extLst>
      <p:ext uri="{BB962C8B-B14F-4D97-AF65-F5344CB8AC3E}">
        <p14:creationId xmlns:p14="http://schemas.microsoft.com/office/powerpoint/2010/main" val="101093554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a:xfrm>
            <a:off x="2761891" y="2633873"/>
            <a:ext cx="9627585" cy="1075486"/>
          </a:xfrm>
        </p:spPr>
        <p:txBody>
          <a:bodyPr/>
          <a:lstStyle/>
          <a:p>
            <a:r>
              <a:rPr lang="en-US" dirty="0" smtClean="0"/>
              <a:t>Demo: CRM - Yammer</a:t>
            </a:r>
            <a:endParaRPr lang="es-ES" dirty="0"/>
          </a:p>
        </p:txBody>
      </p:sp>
    </p:spTree>
    <p:extLst>
      <p:ext uri="{BB962C8B-B14F-4D97-AF65-F5344CB8AC3E}">
        <p14:creationId xmlns:p14="http://schemas.microsoft.com/office/powerpoint/2010/main" val="1268982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ctrTitle"/>
          </p:nvPr>
        </p:nvSpPr>
        <p:spPr/>
        <p:txBody>
          <a:bodyPr>
            <a:normAutofit/>
          </a:bodyPr>
          <a:lstStyle/>
          <a:p>
            <a:r>
              <a:rPr lang="es-ES" dirty="0" smtClean="0"/>
              <a:t>CRM – </a:t>
            </a:r>
            <a:r>
              <a:rPr lang="es-ES" dirty="0" err="1" smtClean="0"/>
              <a:t>PowerBI</a:t>
            </a:r>
            <a:endParaRPr lang="en-US" dirty="0"/>
          </a:p>
        </p:txBody>
      </p:sp>
      <p:sp>
        <p:nvSpPr>
          <p:cNvPr id="6" name="Subtítulo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1160785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695744" y="1658561"/>
            <a:ext cx="4984593" cy="4391050"/>
            <a:chOff x="6647284" y="1690851"/>
            <a:chExt cx="5085869" cy="4480267"/>
          </a:xfrm>
        </p:grpSpPr>
        <p:pic>
          <p:nvPicPr>
            <p:cNvPr id="31" name="Picture 3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659696" y="1699195"/>
              <a:ext cx="5069008" cy="2745399"/>
            </a:xfrm>
            <a:prstGeom prst="rect">
              <a:avLst/>
            </a:prstGeom>
          </p:spPr>
        </p:pic>
        <p:sp>
          <p:nvSpPr>
            <p:cNvPr id="33" name="Rectangle 32"/>
            <p:cNvSpPr/>
            <p:nvPr/>
          </p:nvSpPr>
          <p:spPr bwMode="auto">
            <a:xfrm>
              <a:off x="6647284" y="1690851"/>
              <a:ext cx="5081420" cy="960234"/>
            </a:xfrm>
            <a:prstGeom prst="rect">
              <a:avLst/>
            </a:prstGeom>
            <a:solidFill>
              <a:srgbClr val="FF8C00"/>
            </a:solidFill>
            <a:ln w="38100" cap="flat" cmpd="sng" algn="ctr">
              <a:noFill/>
              <a:prstDash val="solid"/>
              <a:headEnd type="none" w="med" len="med"/>
              <a:tailEnd type="none" w="med" len="med"/>
            </a:ln>
            <a:effectLst/>
          </p:spPr>
          <p:txBody>
            <a:bodyPr vert="horz" wrap="square" lIns="89619" tIns="89619" rIns="89619" bIns="89619" numCol="1" rtlCol="0" anchor="t" anchorCtr="0" compatLnSpc="1">
              <a:prstTxWarp prst="textNoShape">
                <a:avLst/>
              </a:prstTxWarp>
            </a:bodyPr>
            <a:lstStyle/>
            <a:p>
              <a:pPr defTabSz="913650" fontAlgn="base">
                <a:spcBef>
                  <a:spcPct val="0"/>
                </a:spcBef>
                <a:spcAft>
                  <a:spcPct val="0"/>
                </a:spcAft>
                <a:defRPr/>
              </a:pPr>
              <a:r>
                <a:rPr lang="es-ES" sz="2450" b="1" kern="0" spc="-40" dirty="0">
                  <a:gradFill>
                    <a:gsLst>
                      <a:gs pos="0">
                        <a:srgbClr val="FFFFFF"/>
                      </a:gs>
                      <a:gs pos="100000">
                        <a:srgbClr val="FFFFFF"/>
                      </a:gs>
                    </a:gsLst>
                    <a:lin ang="5400000" scaled="0"/>
                  </a:gradFill>
                  <a:latin typeface="Segoe UI Light" pitchFamily="34" charset="0"/>
                </a:rPr>
                <a:t>Colaborar en </a:t>
              </a:r>
              <a:r>
                <a:rPr lang="es-ES" sz="2450" b="1" kern="0" spc="-40" dirty="0" err="1">
                  <a:gradFill>
                    <a:gsLst>
                      <a:gs pos="0">
                        <a:srgbClr val="FFFFFF"/>
                      </a:gs>
                      <a:gs pos="100000">
                        <a:srgbClr val="FFFFFF"/>
                      </a:gs>
                    </a:gsLst>
                    <a:lin ang="5400000" scaled="0"/>
                  </a:gradFill>
                  <a:latin typeface="Segoe UI Light" pitchFamily="34" charset="0"/>
                </a:rPr>
                <a:t>Power</a:t>
              </a:r>
              <a:r>
                <a:rPr lang="es-ES" sz="2450" b="1" kern="0" spc="-40" dirty="0">
                  <a:gradFill>
                    <a:gsLst>
                      <a:gs pos="0">
                        <a:srgbClr val="FFFFFF"/>
                      </a:gs>
                      <a:gs pos="100000">
                        <a:srgbClr val="FFFFFF"/>
                      </a:gs>
                    </a:gsLst>
                    <a:lin ang="5400000" scaled="0"/>
                  </a:gradFill>
                  <a:latin typeface="Segoe UI Light" pitchFamily="34" charset="0"/>
                </a:rPr>
                <a:t> BI para Office365</a:t>
              </a:r>
              <a:endParaRPr lang="es-ES" sz="3038" b="1" kern="0" spc="-40" dirty="0">
                <a:gradFill>
                  <a:gsLst>
                    <a:gs pos="0">
                      <a:srgbClr val="FFFFFF"/>
                    </a:gs>
                    <a:gs pos="100000">
                      <a:srgbClr val="FFFFFF"/>
                    </a:gs>
                  </a:gsLst>
                  <a:lin ang="5400000" scaled="0"/>
                </a:gradFill>
                <a:latin typeface="Segoe UI Light" pitchFamily="34" charset="0"/>
              </a:endParaRPr>
            </a:p>
            <a:p>
              <a:pPr defTabSz="913650" fontAlgn="base">
                <a:lnSpc>
                  <a:spcPct val="90000"/>
                </a:lnSpc>
                <a:spcBef>
                  <a:spcPct val="0"/>
                </a:spcBef>
                <a:spcAft>
                  <a:spcPct val="0"/>
                </a:spcAft>
                <a:defRPr/>
              </a:pPr>
              <a:endParaRPr lang="en-US" sz="3038" kern="0" spc="-40" dirty="0">
                <a:gradFill>
                  <a:gsLst>
                    <a:gs pos="0">
                      <a:srgbClr val="FFFFFF"/>
                    </a:gs>
                    <a:gs pos="100000">
                      <a:srgbClr val="FFFFFF"/>
                    </a:gs>
                  </a:gsLst>
                  <a:lin ang="5400000" scaled="0"/>
                </a:gradFill>
                <a:latin typeface="Segoe UI Light" pitchFamily="34" charset="0"/>
              </a:endParaRPr>
            </a:p>
          </p:txBody>
        </p:sp>
        <p:sp>
          <p:nvSpPr>
            <p:cNvPr id="41" name="Rectangle 40"/>
            <p:cNvSpPr>
              <a:spLocks noChangeAspect="1"/>
            </p:cNvSpPr>
            <p:nvPr/>
          </p:nvSpPr>
          <p:spPr bwMode="auto">
            <a:xfrm>
              <a:off x="6657339" y="4525198"/>
              <a:ext cx="1645919" cy="1645920"/>
            </a:xfrm>
            <a:prstGeom prst="rect">
              <a:avLst/>
            </a:prstGeom>
            <a:solidFill>
              <a:srgbClr val="FF8C00"/>
            </a:solidFill>
            <a:ln w="38100" cap="flat" cmpd="sng" algn="ctr">
              <a:noFill/>
              <a:prstDash val="solid"/>
              <a:headEnd type="none" w="med" len="med"/>
              <a:tailEnd type="none" w="med" len="med"/>
            </a:ln>
            <a:effectLst/>
          </p:spPr>
          <p:txBody>
            <a:bodyPr vert="horz" wrap="square" lIns="91399" tIns="89619" rIns="91399" bIns="89619" numCol="1" rtlCol="0" anchor="t" anchorCtr="0" compatLnSpc="1">
              <a:prstTxWarp prst="textNoShape">
                <a:avLst/>
              </a:prstTxWarp>
            </a:bodyPr>
            <a:lstStyle/>
            <a:p>
              <a:pPr defTabSz="913650" fontAlgn="base">
                <a:lnSpc>
                  <a:spcPct val="90000"/>
                </a:lnSpc>
                <a:spcBef>
                  <a:spcPct val="0"/>
                </a:spcBef>
                <a:spcAft>
                  <a:spcPct val="0"/>
                </a:spcAft>
              </a:pPr>
              <a:r>
                <a:rPr lang="es-ES" sz="1799" kern="0" dirty="0">
                  <a:gradFill>
                    <a:gsLst>
                      <a:gs pos="0">
                        <a:srgbClr val="FFFFFF"/>
                      </a:gs>
                      <a:gs pos="100000">
                        <a:srgbClr val="FFFFFF"/>
                      </a:gs>
                    </a:gsLst>
                    <a:lin ang="5400000" scaled="0"/>
                  </a:gradFill>
                  <a:ea typeface="Segoe UI" pitchFamily="34" charset="0"/>
                  <a:cs typeface="Segoe UI" pitchFamily="34" charset="0"/>
                </a:rPr>
                <a:t>Compartir</a:t>
              </a:r>
            </a:p>
          </p:txBody>
        </p:sp>
        <p:sp>
          <p:nvSpPr>
            <p:cNvPr id="42" name="Freeform 41"/>
            <p:cNvSpPr>
              <a:spLocks/>
            </p:cNvSpPr>
            <p:nvPr/>
          </p:nvSpPr>
          <p:spPr bwMode="auto">
            <a:xfrm>
              <a:off x="6959143" y="5065776"/>
              <a:ext cx="957756" cy="667885"/>
            </a:xfrm>
            <a:custGeom>
              <a:avLst/>
              <a:gdLst/>
              <a:ahLst/>
              <a:cxnLst/>
              <a:rect l="l" t="t" r="r" b="b"/>
              <a:pathLst>
                <a:path w="1822529" h="1109555">
                  <a:moveTo>
                    <a:pt x="341442" y="686899"/>
                  </a:moveTo>
                  <a:cubicBezTo>
                    <a:pt x="376723" y="679869"/>
                    <a:pt x="419060" y="707989"/>
                    <a:pt x="433172" y="750169"/>
                  </a:cubicBezTo>
                  <a:cubicBezTo>
                    <a:pt x="440228" y="715019"/>
                    <a:pt x="482565" y="693929"/>
                    <a:pt x="517846" y="700959"/>
                  </a:cubicBezTo>
                  <a:cubicBezTo>
                    <a:pt x="553127" y="707989"/>
                    <a:pt x="581351" y="743139"/>
                    <a:pt x="581351" y="778289"/>
                  </a:cubicBezTo>
                  <a:cubicBezTo>
                    <a:pt x="581351" y="778283"/>
                    <a:pt x="581351" y="778218"/>
                    <a:pt x="581351" y="777410"/>
                  </a:cubicBezTo>
                  <a:lnTo>
                    <a:pt x="581351" y="771259"/>
                  </a:lnTo>
                  <a:cubicBezTo>
                    <a:pt x="588407" y="729079"/>
                    <a:pt x="630744" y="707989"/>
                    <a:pt x="673081" y="715019"/>
                  </a:cubicBezTo>
                  <a:cubicBezTo>
                    <a:pt x="715418" y="722049"/>
                    <a:pt x="743643" y="764229"/>
                    <a:pt x="729530" y="806408"/>
                  </a:cubicBezTo>
                  <a:cubicBezTo>
                    <a:pt x="729528" y="806422"/>
                    <a:pt x="729410" y="807248"/>
                    <a:pt x="722474" y="855618"/>
                  </a:cubicBezTo>
                  <a:cubicBezTo>
                    <a:pt x="736586" y="827498"/>
                    <a:pt x="771867" y="813438"/>
                    <a:pt x="807148" y="820468"/>
                  </a:cubicBezTo>
                  <a:cubicBezTo>
                    <a:pt x="842429" y="827498"/>
                    <a:pt x="870653" y="869678"/>
                    <a:pt x="863597" y="911858"/>
                  </a:cubicBezTo>
                  <a:cubicBezTo>
                    <a:pt x="863595" y="911868"/>
                    <a:pt x="863334" y="912973"/>
                    <a:pt x="835372" y="1031367"/>
                  </a:cubicBezTo>
                  <a:cubicBezTo>
                    <a:pt x="821260" y="1073546"/>
                    <a:pt x="785979" y="1094636"/>
                    <a:pt x="750699" y="1094636"/>
                  </a:cubicBezTo>
                  <a:lnTo>
                    <a:pt x="744602" y="1094636"/>
                  </a:lnTo>
                  <a:cubicBezTo>
                    <a:pt x="701306" y="1080576"/>
                    <a:pt x="680137" y="1045427"/>
                    <a:pt x="680137" y="1010277"/>
                  </a:cubicBezTo>
                  <a:cubicBezTo>
                    <a:pt x="666025" y="1031367"/>
                    <a:pt x="637800" y="1045427"/>
                    <a:pt x="609576" y="1045427"/>
                  </a:cubicBezTo>
                  <a:lnTo>
                    <a:pt x="603479" y="1045427"/>
                  </a:lnTo>
                  <a:cubicBezTo>
                    <a:pt x="560183" y="1031367"/>
                    <a:pt x="531958" y="989187"/>
                    <a:pt x="539014" y="954037"/>
                  </a:cubicBezTo>
                  <a:cubicBezTo>
                    <a:pt x="539018" y="954033"/>
                    <a:pt x="539072" y="953980"/>
                    <a:pt x="539896" y="953158"/>
                  </a:cubicBezTo>
                  <a:lnTo>
                    <a:pt x="546071" y="947007"/>
                  </a:lnTo>
                  <a:cubicBezTo>
                    <a:pt x="524902" y="968097"/>
                    <a:pt x="496678" y="982157"/>
                    <a:pt x="468453" y="982157"/>
                  </a:cubicBezTo>
                  <a:cubicBezTo>
                    <a:pt x="468446" y="982157"/>
                    <a:pt x="468376" y="982157"/>
                    <a:pt x="467571" y="982157"/>
                  </a:cubicBezTo>
                  <a:lnTo>
                    <a:pt x="461397" y="982157"/>
                  </a:lnTo>
                  <a:cubicBezTo>
                    <a:pt x="433172" y="975127"/>
                    <a:pt x="412004" y="954037"/>
                    <a:pt x="404948" y="925917"/>
                  </a:cubicBezTo>
                  <a:cubicBezTo>
                    <a:pt x="397892" y="932947"/>
                    <a:pt x="397892" y="932947"/>
                    <a:pt x="390835" y="932947"/>
                  </a:cubicBezTo>
                  <a:cubicBezTo>
                    <a:pt x="383779" y="932947"/>
                    <a:pt x="376723" y="932947"/>
                    <a:pt x="369667" y="932947"/>
                  </a:cubicBezTo>
                  <a:cubicBezTo>
                    <a:pt x="334386" y="932947"/>
                    <a:pt x="306162" y="904828"/>
                    <a:pt x="299106" y="876708"/>
                  </a:cubicBezTo>
                  <a:cubicBezTo>
                    <a:pt x="299102" y="876692"/>
                    <a:pt x="298837" y="875458"/>
                    <a:pt x="277937" y="778289"/>
                  </a:cubicBezTo>
                  <a:cubicBezTo>
                    <a:pt x="270881" y="736109"/>
                    <a:pt x="299106" y="700959"/>
                    <a:pt x="341442" y="686899"/>
                  </a:cubicBezTo>
                  <a:close/>
                  <a:moveTo>
                    <a:pt x="362511" y="142762"/>
                  </a:moveTo>
                  <a:cubicBezTo>
                    <a:pt x="362554" y="142762"/>
                    <a:pt x="390795" y="142762"/>
                    <a:pt x="433141" y="142762"/>
                  </a:cubicBezTo>
                  <a:cubicBezTo>
                    <a:pt x="404889" y="170990"/>
                    <a:pt x="383700" y="206274"/>
                    <a:pt x="383700" y="241559"/>
                  </a:cubicBezTo>
                  <a:cubicBezTo>
                    <a:pt x="376637" y="276843"/>
                    <a:pt x="383700" y="305071"/>
                    <a:pt x="397826" y="333298"/>
                  </a:cubicBezTo>
                  <a:cubicBezTo>
                    <a:pt x="426078" y="382696"/>
                    <a:pt x="468457" y="410924"/>
                    <a:pt x="517898" y="410924"/>
                  </a:cubicBezTo>
                  <a:cubicBezTo>
                    <a:pt x="546150" y="417981"/>
                    <a:pt x="581465" y="410924"/>
                    <a:pt x="609717" y="396810"/>
                  </a:cubicBezTo>
                  <a:cubicBezTo>
                    <a:pt x="609726" y="396804"/>
                    <a:pt x="610149" y="396523"/>
                    <a:pt x="630907" y="382696"/>
                  </a:cubicBezTo>
                  <a:cubicBezTo>
                    <a:pt x="630927" y="382685"/>
                    <a:pt x="632883" y="381599"/>
                    <a:pt x="821609" y="276843"/>
                  </a:cubicBezTo>
                  <a:cubicBezTo>
                    <a:pt x="821623" y="276849"/>
                    <a:pt x="822935" y="277432"/>
                    <a:pt x="948744" y="333298"/>
                  </a:cubicBezTo>
                  <a:cubicBezTo>
                    <a:pt x="948758" y="333309"/>
                    <a:pt x="951606" y="335362"/>
                    <a:pt x="1506724" y="735540"/>
                  </a:cubicBezTo>
                  <a:cubicBezTo>
                    <a:pt x="1534976" y="756711"/>
                    <a:pt x="1542039" y="806109"/>
                    <a:pt x="1520850" y="841394"/>
                  </a:cubicBezTo>
                  <a:cubicBezTo>
                    <a:pt x="1506724" y="862564"/>
                    <a:pt x="1485535" y="876678"/>
                    <a:pt x="1457283" y="876678"/>
                  </a:cubicBezTo>
                  <a:cubicBezTo>
                    <a:pt x="1457268" y="876667"/>
                    <a:pt x="1455327" y="875252"/>
                    <a:pt x="1195950" y="686142"/>
                  </a:cubicBezTo>
                  <a:cubicBezTo>
                    <a:pt x="1188887" y="679085"/>
                    <a:pt x="1181824" y="686142"/>
                    <a:pt x="1174761" y="693199"/>
                  </a:cubicBezTo>
                  <a:cubicBezTo>
                    <a:pt x="1174761" y="700256"/>
                    <a:pt x="1174761" y="707313"/>
                    <a:pt x="1181824" y="714370"/>
                  </a:cubicBezTo>
                  <a:cubicBezTo>
                    <a:pt x="1181837" y="714379"/>
                    <a:pt x="1183505" y="715545"/>
                    <a:pt x="1393715" y="862564"/>
                  </a:cubicBezTo>
                  <a:cubicBezTo>
                    <a:pt x="1393715" y="883735"/>
                    <a:pt x="1393715" y="904906"/>
                    <a:pt x="1379589" y="926076"/>
                  </a:cubicBezTo>
                  <a:cubicBezTo>
                    <a:pt x="1365463" y="947247"/>
                    <a:pt x="1337211" y="961361"/>
                    <a:pt x="1316022" y="961361"/>
                  </a:cubicBezTo>
                  <a:cubicBezTo>
                    <a:pt x="1316007" y="961350"/>
                    <a:pt x="1314082" y="959908"/>
                    <a:pt x="1061752" y="770825"/>
                  </a:cubicBezTo>
                  <a:cubicBezTo>
                    <a:pt x="1054689" y="770825"/>
                    <a:pt x="1040563" y="770825"/>
                    <a:pt x="1040563" y="777882"/>
                  </a:cubicBezTo>
                  <a:cubicBezTo>
                    <a:pt x="1033500" y="784939"/>
                    <a:pt x="1033500" y="791995"/>
                    <a:pt x="1040563" y="799052"/>
                  </a:cubicBezTo>
                  <a:cubicBezTo>
                    <a:pt x="1040576" y="799061"/>
                    <a:pt x="1042204" y="800199"/>
                    <a:pt x="1252454" y="947247"/>
                  </a:cubicBezTo>
                  <a:cubicBezTo>
                    <a:pt x="1252454" y="968418"/>
                    <a:pt x="1252454" y="989588"/>
                    <a:pt x="1238328" y="1010759"/>
                  </a:cubicBezTo>
                  <a:cubicBezTo>
                    <a:pt x="1224202" y="1031930"/>
                    <a:pt x="1203013" y="1038986"/>
                    <a:pt x="1174761" y="1038986"/>
                  </a:cubicBezTo>
                  <a:cubicBezTo>
                    <a:pt x="1174742" y="1038973"/>
                    <a:pt x="1172878" y="1037684"/>
                    <a:pt x="991122" y="911962"/>
                  </a:cubicBezTo>
                  <a:cubicBezTo>
                    <a:pt x="984059" y="904906"/>
                    <a:pt x="976996" y="904906"/>
                    <a:pt x="969933" y="911962"/>
                  </a:cubicBezTo>
                  <a:cubicBezTo>
                    <a:pt x="969933" y="919019"/>
                    <a:pt x="969933" y="926076"/>
                    <a:pt x="976996" y="933133"/>
                  </a:cubicBezTo>
                  <a:cubicBezTo>
                    <a:pt x="977008" y="933143"/>
                    <a:pt x="978180" y="934021"/>
                    <a:pt x="1090004" y="1017816"/>
                  </a:cubicBezTo>
                  <a:cubicBezTo>
                    <a:pt x="1097067" y="1038986"/>
                    <a:pt x="1090004" y="1060157"/>
                    <a:pt x="1082941" y="1074271"/>
                  </a:cubicBezTo>
                  <a:cubicBezTo>
                    <a:pt x="1061752" y="1095441"/>
                    <a:pt x="1040563" y="1109555"/>
                    <a:pt x="1019374" y="1109555"/>
                  </a:cubicBezTo>
                  <a:cubicBezTo>
                    <a:pt x="1019361" y="1109546"/>
                    <a:pt x="1018089" y="1108628"/>
                    <a:pt x="892239" y="1017816"/>
                  </a:cubicBezTo>
                  <a:cubicBezTo>
                    <a:pt x="892243" y="1017797"/>
                    <a:pt x="892533" y="1016447"/>
                    <a:pt x="913428" y="919019"/>
                  </a:cubicBezTo>
                  <a:cubicBezTo>
                    <a:pt x="913428" y="918992"/>
                    <a:pt x="913428" y="911948"/>
                    <a:pt x="913428" y="904906"/>
                  </a:cubicBezTo>
                  <a:cubicBezTo>
                    <a:pt x="920491" y="841394"/>
                    <a:pt x="878113" y="784939"/>
                    <a:pt x="814546" y="770825"/>
                  </a:cubicBezTo>
                  <a:cubicBezTo>
                    <a:pt x="807483" y="763768"/>
                    <a:pt x="807483" y="763768"/>
                    <a:pt x="800420" y="763768"/>
                  </a:cubicBezTo>
                  <a:cubicBezTo>
                    <a:pt x="793357" y="763768"/>
                    <a:pt x="786294" y="763768"/>
                    <a:pt x="779230" y="763768"/>
                  </a:cubicBezTo>
                  <a:cubicBezTo>
                    <a:pt x="772167" y="714370"/>
                    <a:pt x="736852" y="679085"/>
                    <a:pt x="687411" y="664972"/>
                  </a:cubicBezTo>
                  <a:cubicBezTo>
                    <a:pt x="680357" y="664972"/>
                    <a:pt x="673304" y="664972"/>
                    <a:pt x="673285" y="664972"/>
                  </a:cubicBezTo>
                  <a:cubicBezTo>
                    <a:pt x="637970" y="657915"/>
                    <a:pt x="609717" y="664972"/>
                    <a:pt x="588528" y="679085"/>
                  </a:cubicBezTo>
                  <a:cubicBezTo>
                    <a:pt x="574402" y="664972"/>
                    <a:pt x="553213" y="650858"/>
                    <a:pt x="524961" y="650858"/>
                  </a:cubicBezTo>
                  <a:cubicBezTo>
                    <a:pt x="524931" y="650858"/>
                    <a:pt x="517917" y="650858"/>
                    <a:pt x="517898" y="650858"/>
                  </a:cubicBezTo>
                  <a:cubicBezTo>
                    <a:pt x="489646" y="643801"/>
                    <a:pt x="461394" y="650858"/>
                    <a:pt x="440204" y="664972"/>
                  </a:cubicBezTo>
                  <a:cubicBezTo>
                    <a:pt x="419015" y="650858"/>
                    <a:pt x="390763" y="636744"/>
                    <a:pt x="369574" y="636744"/>
                  </a:cubicBezTo>
                  <a:cubicBezTo>
                    <a:pt x="355448" y="636744"/>
                    <a:pt x="341322" y="636744"/>
                    <a:pt x="327196" y="636744"/>
                  </a:cubicBezTo>
                  <a:cubicBezTo>
                    <a:pt x="284817" y="650858"/>
                    <a:pt x="256565" y="672028"/>
                    <a:pt x="242439" y="707313"/>
                  </a:cubicBezTo>
                  <a:cubicBezTo>
                    <a:pt x="242430" y="707310"/>
                    <a:pt x="242003" y="707167"/>
                    <a:pt x="221250" y="700256"/>
                  </a:cubicBezTo>
                  <a:cubicBezTo>
                    <a:pt x="214188" y="425073"/>
                    <a:pt x="362473" y="142834"/>
                    <a:pt x="362511" y="142762"/>
                  </a:cubicBezTo>
                  <a:close/>
                  <a:moveTo>
                    <a:pt x="1723364" y="112687"/>
                  </a:moveTo>
                  <a:cubicBezTo>
                    <a:pt x="1743550" y="115333"/>
                    <a:pt x="1760758" y="129886"/>
                    <a:pt x="1766052" y="156347"/>
                  </a:cubicBezTo>
                  <a:cubicBezTo>
                    <a:pt x="1766054" y="156361"/>
                    <a:pt x="1766355" y="158999"/>
                    <a:pt x="1822529" y="650276"/>
                  </a:cubicBezTo>
                  <a:cubicBezTo>
                    <a:pt x="1822529" y="678501"/>
                    <a:pt x="1801350" y="706725"/>
                    <a:pt x="1766052" y="706725"/>
                  </a:cubicBezTo>
                  <a:cubicBezTo>
                    <a:pt x="1766043" y="706725"/>
                    <a:pt x="1765216" y="706725"/>
                    <a:pt x="1688397" y="706725"/>
                  </a:cubicBezTo>
                  <a:cubicBezTo>
                    <a:pt x="1709572" y="332816"/>
                    <a:pt x="1533148" y="156409"/>
                    <a:pt x="1533086" y="156347"/>
                  </a:cubicBezTo>
                  <a:cubicBezTo>
                    <a:pt x="1533096" y="156345"/>
                    <a:pt x="1534390" y="156021"/>
                    <a:pt x="1702516" y="114010"/>
                  </a:cubicBezTo>
                  <a:cubicBezTo>
                    <a:pt x="1709576" y="112246"/>
                    <a:pt x="1716635" y="111805"/>
                    <a:pt x="1723364" y="112687"/>
                  </a:cubicBezTo>
                  <a:close/>
                  <a:moveTo>
                    <a:pt x="216121" y="52882"/>
                  </a:moveTo>
                  <a:cubicBezTo>
                    <a:pt x="222948" y="53102"/>
                    <a:pt x="229996" y="54864"/>
                    <a:pt x="237043" y="58387"/>
                  </a:cubicBezTo>
                  <a:cubicBezTo>
                    <a:pt x="237043" y="58387"/>
                    <a:pt x="237043" y="58387"/>
                    <a:pt x="321609" y="107717"/>
                  </a:cubicBezTo>
                  <a:cubicBezTo>
                    <a:pt x="321609" y="107717"/>
                    <a:pt x="159524" y="410746"/>
                    <a:pt x="173618" y="706726"/>
                  </a:cubicBezTo>
                  <a:cubicBezTo>
                    <a:pt x="173618" y="706726"/>
                    <a:pt x="173618" y="706726"/>
                    <a:pt x="39721" y="678538"/>
                  </a:cubicBezTo>
                  <a:cubicBezTo>
                    <a:pt x="11533" y="678538"/>
                    <a:pt x="-9609" y="650349"/>
                    <a:pt x="4485" y="615113"/>
                  </a:cubicBezTo>
                  <a:cubicBezTo>
                    <a:pt x="4485" y="615113"/>
                    <a:pt x="4485" y="615113"/>
                    <a:pt x="166571" y="86576"/>
                  </a:cubicBezTo>
                  <a:cubicBezTo>
                    <a:pt x="177142" y="65434"/>
                    <a:pt x="195640" y="52221"/>
                    <a:pt x="216121" y="52882"/>
                  </a:cubicBezTo>
                  <a:close/>
                  <a:moveTo>
                    <a:pt x="811860" y="637"/>
                  </a:moveTo>
                  <a:cubicBezTo>
                    <a:pt x="827743" y="-1131"/>
                    <a:pt x="843626" y="637"/>
                    <a:pt x="857745" y="7709"/>
                  </a:cubicBezTo>
                  <a:cubicBezTo>
                    <a:pt x="857763" y="7717"/>
                    <a:pt x="860458" y="8948"/>
                    <a:pt x="1260115" y="191579"/>
                  </a:cubicBezTo>
                  <a:cubicBezTo>
                    <a:pt x="1281293" y="205723"/>
                    <a:pt x="1302470" y="212795"/>
                    <a:pt x="1316589" y="212795"/>
                  </a:cubicBezTo>
                  <a:cubicBezTo>
                    <a:pt x="1358938" y="226937"/>
                    <a:pt x="1507151" y="198657"/>
                    <a:pt x="1507185" y="198651"/>
                  </a:cubicBezTo>
                  <a:cubicBezTo>
                    <a:pt x="1507263" y="198732"/>
                    <a:pt x="1655423" y="354319"/>
                    <a:pt x="1641309" y="679541"/>
                  </a:cubicBezTo>
                  <a:cubicBezTo>
                    <a:pt x="1641290" y="679545"/>
                    <a:pt x="1639948" y="679833"/>
                    <a:pt x="1542481" y="700757"/>
                  </a:cubicBezTo>
                  <a:cubicBezTo>
                    <a:pt x="1542454" y="700730"/>
                    <a:pt x="1535433" y="693697"/>
                    <a:pt x="1535422" y="693685"/>
                  </a:cubicBezTo>
                  <a:cubicBezTo>
                    <a:pt x="1535404" y="693673"/>
                    <a:pt x="1532978" y="691937"/>
                    <a:pt x="1189524" y="446168"/>
                  </a:cubicBezTo>
                  <a:cubicBezTo>
                    <a:pt x="1189512" y="446159"/>
                    <a:pt x="1187911" y="444983"/>
                    <a:pt x="977750" y="290586"/>
                  </a:cubicBezTo>
                  <a:cubicBezTo>
                    <a:pt x="977733" y="290578"/>
                    <a:pt x="976153" y="289858"/>
                    <a:pt x="822449" y="219867"/>
                  </a:cubicBezTo>
                  <a:cubicBezTo>
                    <a:pt x="822435" y="219874"/>
                    <a:pt x="820645" y="220824"/>
                    <a:pt x="582438" y="347161"/>
                  </a:cubicBezTo>
                  <a:cubicBezTo>
                    <a:pt x="568320" y="361305"/>
                    <a:pt x="547143" y="361305"/>
                    <a:pt x="525965" y="361305"/>
                  </a:cubicBezTo>
                  <a:cubicBezTo>
                    <a:pt x="490669" y="361305"/>
                    <a:pt x="462433" y="340089"/>
                    <a:pt x="448315" y="311802"/>
                  </a:cubicBezTo>
                  <a:cubicBezTo>
                    <a:pt x="420078" y="262298"/>
                    <a:pt x="434196" y="198651"/>
                    <a:pt x="483610" y="170363"/>
                  </a:cubicBezTo>
                  <a:cubicBezTo>
                    <a:pt x="483624" y="170356"/>
                    <a:pt x="484873" y="169694"/>
                    <a:pt x="603616" y="106715"/>
                  </a:cubicBezTo>
                  <a:cubicBezTo>
                    <a:pt x="603633" y="106706"/>
                    <a:pt x="605286" y="105770"/>
                    <a:pt x="765976" y="14781"/>
                  </a:cubicBezTo>
                  <a:cubicBezTo>
                    <a:pt x="780094" y="7709"/>
                    <a:pt x="795977" y="2405"/>
                    <a:pt x="811860" y="637"/>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764" dirty="0">
                <a:ln>
                  <a:solidFill>
                    <a:srgbClr val="505050">
                      <a:alpha val="0"/>
                    </a:srgbClr>
                  </a:solidFill>
                </a:ln>
                <a:gradFill>
                  <a:gsLst>
                    <a:gs pos="0">
                      <a:srgbClr val="FFFFFF"/>
                    </a:gs>
                    <a:gs pos="100000">
                      <a:srgbClr val="FFFFFF"/>
                    </a:gs>
                  </a:gsLst>
                  <a:lin ang="5400000" scaled="0"/>
                </a:gradFill>
              </a:endParaRPr>
            </a:p>
          </p:txBody>
        </p:sp>
        <p:sp>
          <p:nvSpPr>
            <p:cNvPr id="43" name="Rectangle 42"/>
            <p:cNvSpPr>
              <a:spLocks noChangeAspect="1"/>
            </p:cNvSpPr>
            <p:nvPr/>
          </p:nvSpPr>
          <p:spPr bwMode="auto">
            <a:xfrm>
              <a:off x="8372286" y="4525198"/>
              <a:ext cx="1645919" cy="1645920"/>
            </a:xfrm>
            <a:prstGeom prst="rect">
              <a:avLst/>
            </a:prstGeom>
            <a:solidFill>
              <a:srgbClr val="FF8C00"/>
            </a:solidFill>
            <a:ln w="38100" cap="flat" cmpd="sng" algn="ctr">
              <a:noFill/>
              <a:prstDash val="solid"/>
              <a:headEnd type="none" w="med" len="med"/>
              <a:tailEnd type="none" w="med" len="med"/>
            </a:ln>
            <a:effectLst/>
          </p:spPr>
          <p:txBody>
            <a:bodyPr vert="horz" wrap="square" lIns="91399" tIns="89619" rIns="91399" bIns="89619" numCol="1" rtlCol="0" anchor="t" anchorCtr="0" compatLnSpc="1">
              <a:prstTxWarp prst="textNoShape">
                <a:avLst/>
              </a:prstTxWarp>
            </a:bodyPr>
            <a:lstStyle/>
            <a:p>
              <a:pPr defTabSz="913650" fontAlgn="base">
                <a:lnSpc>
                  <a:spcPct val="90000"/>
                </a:lnSpc>
                <a:spcBef>
                  <a:spcPct val="0"/>
                </a:spcBef>
                <a:spcAft>
                  <a:spcPct val="0"/>
                </a:spcAft>
              </a:pPr>
              <a:r>
                <a:rPr lang="es-ES" sz="1799" kern="0" dirty="0">
                  <a:gradFill>
                    <a:gsLst>
                      <a:gs pos="0">
                        <a:srgbClr val="FFFFFF"/>
                      </a:gs>
                      <a:gs pos="100000">
                        <a:srgbClr val="FFFFFF"/>
                      </a:gs>
                    </a:gsLst>
                    <a:lin ang="5400000" scaled="0"/>
                  </a:gradFill>
                  <a:ea typeface="Segoe UI" pitchFamily="34" charset="0"/>
                  <a:cs typeface="Segoe UI" pitchFamily="34" charset="0"/>
                </a:rPr>
                <a:t>Encontrar</a:t>
              </a:r>
            </a:p>
          </p:txBody>
        </p:sp>
        <p:grpSp>
          <p:nvGrpSpPr>
            <p:cNvPr id="44" name="Group 43"/>
            <p:cNvGrpSpPr/>
            <p:nvPr/>
          </p:nvGrpSpPr>
          <p:grpSpPr>
            <a:xfrm>
              <a:off x="8760328" y="5056648"/>
              <a:ext cx="937101" cy="785651"/>
              <a:chOff x="8852766" y="4448677"/>
              <a:chExt cx="755507" cy="633406"/>
            </a:xfrm>
          </p:grpSpPr>
          <p:grpSp>
            <p:nvGrpSpPr>
              <p:cNvPr id="45" name="Group 44"/>
              <p:cNvGrpSpPr/>
              <p:nvPr/>
            </p:nvGrpSpPr>
            <p:grpSpPr bwMode="black">
              <a:xfrm>
                <a:off x="8852766" y="4448677"/>
                <a:ext cx="735022" cy="633406"/>
                <a:chOff x="5628627" y="922419"/>
                <a:chExt cx="576936" cy="497307"/>
              </a:xfrm>
            </p:grpSpPr>
            <p:sp>
              <p:nvSpPr>
                <p:cNvPr id="47" name="Rectangle 46"/>
                <p:cNvSpPr/>
                <p:nvPr/>
              </p:nvSpPr>
              <p:spPr bwMode="black">
                <a:xfrm>
                  <a:off x="5628627" y="922419"/>
                  <a:ext cx="576936" cy="360946"/>
                </a:xfrm>
                <a:prstGeom prst="rect">
                  <a:avLst/>
                </a:prstGeom>
                <a:solidFill>
                  <a:srgbClr val="FFFFFF"/>
                </a:solidFill>
                <a:ln w="10795" cap="flat" cmpd="sng" algn="ctr">
                  <a:noFill/>
                  <a:prstDash val="solid"/>
                  <a:headEnd type="none" w="med" len="med"/>
                  <a:tailEnd type="none" w="med" len="med"/>
                </a:ln>
                <a:effectLst/>
              </p:spPr>
              <p:txBody>
                <a:bodyPr vert="horz" wrap="square" lIns="89616" tIns="44807" rIns="89616" bIns="44807" numCol="1" rtlCol="0" anchor="ctr" anchorCtr="0" compatLnSpc="1">
                  <a:prstTxWarp prst="textNoShape">
                    <a:avLst/>
                  </a:prstTxWarp>
                </a:bodyPr>
                <a:lstStyle/>
                <a:p>
                  <a:pPr defTabSz="725929"/>
                  <a:endParaRPr lang="en-US" sz="1799" kern="0" spc="-120" dirty="0">
                    <a:gradFill>
                      <a:gsLst>
                        <a:gs pos="0">
                          <a:srgbClr val="FFFFFF"/>
                        </a:gs>
                        <a:gs pos="100000">
                          <a:srgbClr val="FFFFFF"/>
                        </a:gs>
                      </a:gsLst>
                      <a:lin ang="5400000" scaled="0"/>
                    </a:gradFill>
                    <a:latin typeface="Segoe Light" pitchFamily="34" charset="0"/>
                  </a:endParaRPr>
                </a:p>
              </p:txBody>
            </p:sp>
            <p:sp>
              <p:nvSpPr>
                <p:cNvPr id="48" name="Isosceles Triangle 47"/>
                <p:cNvSpPr/>
                <p:nvPr/>
              </p:nvSpPr>
              <p:spPr bwMode="black">
                <a:xfrm flipV="1">
                  <a:off x="5716871" y="1251284"/>
                  <a:ext cx="202131" cy="168442"/>
                </a:xfrm>
                <a:prstGeom prst="triangle">
                  <a:avLst>
                    <a:gd name="adj" fmla="val 20000"/>
                  </a:avLst>
                </a:prstGeom>
                <a:solidFill>
                  <a:srgbClr val="FFFFFF"/>
                </a:solidFill>
                <a:ln w="10795" cap="flat" cmpd="sng" algn="ctr">
                  <a:noFill/>
                  <a:prstDash val="solid"/>
                  <a:headEnd type="none" w="med" len="med"/>
                  <a:tailEnd type="none" w="med" len="med"/>
                </a:ln>
                <a:effectLst/>
              </p:spPr>
              <p:txBody>
                <a:bodyPr vert="horz" wrap="square" lIns="89616" tIns="44807" rIns="89616" bIns="44807" numCol="1" rtlCol="0" anchor="ctr" anchorCtr="0" compatLnSpc="1">
                  <a:prstTxWarp prst="textNoShape">
                    <a:avLst/>
                  </a:prstTxWarp>
                </a:bodyPr>
                <a:lstStyle/>
                <a:p>
                  <a:pPr defTabSz="725929"/>
                  <a:endParaRPr lang="en-US" sz="1799" kern="0" spc="-120" dirty="0">
                    <a:gradFill>
                      <a:gsLst>
                        <a:gs pos="0">
                          <a:srgbClr val="FFFFFF"/>
                        </a:gs>
                        <a:gs pos="100000">
                          <a:srgbClr val="FFFFFF"/>
                        </a:gs>
                      </a:gsLst>
                      <a:lin ang="5400000" scaled="0"/>
                    </a:gradFill>
                    <a:latin typeface="Segoe Light" pitchFamily="34" charset="0"/>
                  </a:endParaRPr>
                </a:p>
              </p:txBody>
            </p:sp>
          </p:grpSp>
          <p:sp>
            <p:nvSpPr>
              <p:cNvPr id="46" name="TextBox 45"/>
              <p:cNvSpPr txBox="1"/>
              <p:nvPr/>
            </p:nvSpPr>
            <p:spPr bwMode="black">
              <a:xfrm>
                <a:off x="8986839" y="4569351"/>
                <a:ext cx="621434" cy="235763"/>
              </a:xfrm>
              <a:prstGeom prst="rect">
                <a:avLst/>
              </a:prstGeom>
              <a:noFill/>
            </p:spPr>
            <p:txBody>
              <a:bodyPr wrap="square" lIns="0" tIns="0" rIns="0" bIns="0" rtlCol="0">
                <a:spAutoFit/>
              </a:bodyPr>
              <a:lstStyle/>
              <a:p>
                <a:pPr defTabSz="896117"/>
                <a:r>
                  <a:rPr lang="en-US" sz="1862" b="1" kern="0" dirty="0">
                    <a:gradFill>
                      <a:gsLst>
                        <a:gs pos="0">
                          <a:srgbClr val="FF8C00"/>
                        </a:gs>
                        <a:gs pos="98000">
                          <a:srgbClr val="FF8C00"/>
                        </a:gs>
                      </a:gsLst>
                      <a:lin ang="5400000" scaled="0"/>
                    </a:gradFill>
                  </a:rPr>
                  <a:t>Q</a:t>
                </a:r>
                <a:r>
                  <a:rPr lang="en-US" sz="1862" kern="0" dirty="0">
                    <a:gradFill>
                      <a:gsLst>
                        <a:gs pos="0">
                          <a:srgbClr val="FF8C00"/>
                        </a:gs>
                        <a:gs pos="98000">
                          <a:srgbClr val="FF8C00"/>
                        </a:gs>
                      </a:gsLst>
                      <a:lin ang="5400000" scaled="0"/>
                    </a:gradFill>
                  </a:rPr>
                  <a:t>&amp;</a:t>
                </a:r>
                <a:r>
                  <a:rPr lang="en-US" sz="1862" b="1" kern="0" dirty="0">
                    <a:gradFill>
                      <a:gsLst>
                        <a:gs pos="0">
                          <a:srgbClr val="FF8C00"/>
                        </a:gs>
                        <a:gs pos="98000">
                          <a:srgbClr val="FF8C00"/>
                        </a:gs>
                      </a:gsLst>
                      <a:lin ang="5400000" scaled="0"/>
                    </a:gradFill>
                  </a:rPr>
                  <a:t>A</a:t>
                </a:r>
                <a:endParaRPr lang="en-US" sz="1862" kern="0" spc="-132" dirty="0">
                  <a:gradFill>
                    <a:gsLst>
                      <a:gs pos="0">
                        <a:srgbClr val="FF8C00"/>
                      </a:gs>
                      <a:gs pos="98000">
                        <a:srgbClr val="FF8C00"/>
                      </a:gs>
                    </a:gsLst>
                    <a:lin ang="5400000" scaled="0"/>
                  </a:gradFill>
                  <a:latin typeface="Arial Black" pitchFamily="34" charset="0"/>
                  <a:cs typeface="Arial" pitchFamily="34" charset="0"/>
                </a:endParaRPr>
              </a:p>
            </p:txBody>
          </p:sp>
        </p:grpSp>
        <p:sp>
          <p:nvSpPr>
            <p:cNvPr id="49" name="Rectangle 48"/>
            <p:cNvSpPr>
              <a:spLocks noChangeAspect="1"/>
            </p:cNvSpPr>
            <p:nvPr/>
          </p:nvSpPr>
          <p:spPr bwMode="auto">
            <a:xfrm>
              <a:off x="10087234" y="4525198"/>
              <a:ext cx="1645919" cy="1645920"/>
            </a:xfrm>
            <a:prstGeom prst="rect">
              <a:avLst/>
            </a:prstGeom>
            <a:solidFill>
              <a:srgbClr val="FF8C00"/>
            </a:solidFill>
            <a:ln w="38100" cap="flat" cmpd="sng" algn="ctr">
              <a:noFill/>
              <a:prstDash val="solid"/>
              <a:headEnd type="none" w="med" len="med"/>
              <a:tailEnd type="none" w="med" len="med"/>
            </a:ln>
            <a:effectLst/>
          </p:spPr>
          <p:txBody>
            <a:bodyPr vert="horz" wrap="square" lIns="91399" tIns="89619" rIns="91399" bIns="89619" numCol="1" rtlCol="0" anchor="t" anchorCtr="0" compatLnSpc="1">
              <a:prstTxWarp prst="textNoShape">
                <a:avLst/>
              </a:prstTxWarp>
            </a:bodyPr>
            <a:lstStyle/>
            <a:p>
              <a:pPr defTabSz="913650" fontAlgn="base">
                <a:lnSpc>
                  <a:spcPct val="90000"/>
                </a:lnSpc>
                <a:spcBef>
                  <a:spcPct val="0"/>
                </a:spcBef>
                <a:spcAft>
                  <a:spcPct val="0"/>
                </a:spcAft>
              </a:pPr>
              <a:r>
                <a:rPr lang="es-ES" sz="1799" kern="0" dirty="0">
                  <a:gradFill>
                    <a:gsLst>
                      <a:gs pos="0">
                        <a:srgbClr val="FFFFFF"/>
                      </a:gs>
                      <a:gs pos="100000">
                        <a:srgbClr val="FFFFFF"/>
                      </a:gs>
                    </a:gsLst>
                    <a:lin ang="5400000" scaled="0"/>
                  </a:gradFill>
                  <a:ea typeface="Segoe UI" pitchFamily="34" charset="0"/>
                  <a:cs typeface="Segoe UI" pitchFamily="34" charset="0"/>
                </a:rPr>
                <a:t>Movilidad</a:t>
              </a:r>
            </a:p>
          </p:txBody>
        </p:sp>
        <p:grpSp>
          <p:nvGrpSpPr>
            <p:cNvPr id="50" name="Group 49"/>
            <p:cNvGrpSpPr/>
            <p:nvPr/>
          </p:nvGrpSpPr>
          <p:grpSpPr>
            <a:xfrm>
              <a:off x="10328269" y="5014387"/>
              <a:ext cx="824022" cy="812968"/>
              <a:chOff x="10280016" y="4544833"/>
              <a:chExt cx="728879" cy="719102"/>
            </a:xfrm>
          </p:grpSpPr>
          <p:grpSp>
            <p:nvGrpSpPr>
              <p:cNvPr id="51" name="Group 50"/>
              <p:cNvGrpSpPr/>
              <p:nvPr/>
            </p:nvGrpSpPr>
            <p:grpSpPr bwMode="black">
              <a:xfrm>
                <a:off x="10280016" y="4544833"/>
                <a:ext cx="728879" cy="719102"/>
                <a:chOff x="2916435" y="3914152"/>
                <a:chExt cx="930763" cy="918513"/>
              </a:xfrm>
            </p:grpSpPr>
            <p:pic>
              <p:nvPicPr>
                <p:cNvPr id="53" name="Picture 52"/>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5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89619" tIns="44809" rIns="89619" bIns="44809" numCol="1" anchor="t" anchorCtr="0" compatLnSpc="1">
                  <a:prstTxWarp prst="textNoShape">
                    <a:avLst/>
                  </a:prstTxWarp>
                </a:bodyPr>
                <a:lstStyle/>
                <a:p>
                  <a:pPr defTabSz="896117"/>
                  <a:endParaRPr lang="en-US" sz="882" kern="0" dirty="0">
                    <a:gradFill>
                      <a:gsLst>
                        <a:gs pos="0">
                          <a:srgbClr val="FFFFFF"/>
                        </a:gs>
                        <a:gs pos="100000">
                          <a:srgbClr val="FFFFFF"/>
                        </a:gs>
                      </a:gsLst>
                      <a:lin ang="5400000" scaled="0"/>
                    </a:gradFill>
                  </a:endParaRPr>
                </a:p>
              </p:txBody>
            </p:sp>
          </p:grpSp>
          <p:sp>
            <p:nvSpPr>
              <p:cNvPr id="52" name="Freeform 51"/>
              <p:cNvSpPr/>
              <p:nvPr>
                <p:custDataLst>
                  <p:tags r:id="rId2"/>
                </p:custDataLst>
              </p:nvPr>
            </p:nvSpPr>
            <p:spPr>
              <a:xfrm>
                <a:off x="10639372" y="4697518"/>
                <a:ext cx="294872" cy="297203"/>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algn="ctr" defTabSz="896117">
                  <a:defRPr/>
                </a:pPr>
                <a:endParaRPr lang="en-US" sz="1799" kern="0">
                  <a:gradFill>
                    <a:gsLst>
                      <a:gs pos="0">
                        <a:srgbClr val="FFFFFF"/>
                      </a:gs>
                      <a:gs pos="100000">
                        <a:srgbClr val="FFFFFF"/>
                      </a:gs>
                    </a:gsLst>
                    <a:lin ang="5400000" scaled="0"/>
                  </a:gradFill>
                  <a:latin typeface="Arial"/>
                </a:endParaRPr>
              </a:p>
            </p:txBody>
          </p:sp>
        </p:grpSp>
      </p:grpSp>
      <p:grpSp>
        <p:nvGrpSpPr>
          <p:cNvPr id="3" name="Group 2"/>
          <p:cNvGrpSpPr/>
          <p:nvPr/>
        </p:nvGrpSpPr>
        <p:grpSpPr>
          <a:xfrm>
            <a:off x="437834" y="1666740"/>
            <a:ext cx="5005295" cy="4391053"/>
            <a:chOff x="274639" y="1690849"/>
            <a:chExt cx="5106992" cy="4480270"/>
          </a:xfrm>
        </p:grpSpPr>
        <p:pic>
          <p:nvPicPr>
            <p:cNvPr id="32" name="Picture 31"/>
            <p:cNvPicPr>
              <a:picLocks noChangeAspect="1"/>
            </p:cNvPicPr>
            <p:nvPr/>
          </p:nvPicPr>
          <p:blipFill rotWithShape="1">
            <a:blip r:embed="rId8" cstate="screen">
              <a:extLst>
                <a:ext uri="{28A0092B-C50C-407E-A947-70E740481C1C}">
                  <a14:useLocalDpi xmlns:a14="http://schemas.microsoft.com/office/drawing/2010/main"/>
                </a:ext>
              </a:extLst>
            </a:blip>
            <a:srcRect t="-21416"/>
            <a:stretch/>
          </p:blipFill>
          <p:spPr>
            <a:xfrm>
              <a:off x="282248" y="1690851"/>
              <a:ext cx="5076455" cy="2753743"/>
            </a:xfrm>
            <a:prstGeom prst="rect">
              <a:avLst/>
            </a:prstGeom>
          </p:spPr>
        </p:pic>
        <p:sp>
          <p:nvSpPr>
            <p:cNvPr id="34" name="Rectangle 33"/>
            <p:cNvSpPr/>
            <p:nvPr/>
          </p:nvSpPr>
          <p:spPr bwMode="auto">
            <a:xfrm>
              <a:off x="274639" y="1690849"/>
              <a:ext cx="5084064" cy="960235"/>
            </a:xfrm>
            <a:prstGeom prst="rect">
              <a:avLst/>
            </a:prstGeom>
            <a:solidFill>
              <a:srgbClr val="7FBA00"/>
            </a:solidFill>
            <a:ln w="38100" cap="flat" cmpd="sng" algn="ctr">
              <a:noFill/>
              <a:prstDash val="solid"/>
              <a:headEnd type="none" w="med" len="med"/>
              <a:tailEnd type="none" w="med" len="med"/>
            </a:ln>
            <a:effectLst/>
          </p:spPr>
          <p:txBody>
            <a:bodyPr vert="horz" wrap="square" lIns="89619" tIns="89619" rIns="89619" bIns="137105" numCol="1" rtlCol="0" anchor="t" anchorCtr="0" compatLnSpc="1">
              <a:prstTxWarp prst="textNoShape">
                <a:avLst/>
              </a:prstTxWarp>
            </a:bodyPr>
            <a:lstStyle/>
            <a:p>
              <a:pPr defTabSz="913650" fontAlgn="base">
                <a:spcBef>
                  <a:spcPts val="1176"/>
                </a:spcBef>
                <a:spcAft>
                  <a:spcPct val="0"/>
                </a:spcAft>
                <a:defRPr/>
              </a:pPr>
              <a:r>
                <a:rPr lang="es-ES" sz="2548" b="1" kern="0" spc="-40" dirty="0">
                  <a:gradFill>
                    <a:gsLst>
                      <a:gs pos="0">
                        <a:srgbClr val="FFFFFF"/>
                      </a:gs>
                      <a:gs pos="100000">
                        <a:srgbClr val="FFFFFF"/>
                      </a:gs>
                    </a:gsLst>
                    <a:lin ang="5400000" scaled="0"/>
                  </a:gradFill>
                  <a:latin typeface="Segoe UI Light" pitchFamily="34" charset="0"/>
                </a:rPr>
                <a:t>Creación en Excel</a:t>
              </a:r>
            </a:p>
            <a:p>
              <a:pPr defTabSz="913650" fontAlgn="base">
                <a:spcBef>
                  <a:spcPts val="588"/>
                </a:spcBef>
                <a:spcAft>
                  <a:spcPct val="0"/>
                </a:spcAft>
                <a:defRPr/>
              </a:pPr>
              <a:endParaRPr lang="en-US" sz="1799" i="1" kern="0" dirty="0">
                <a:gradFill>
                  <a:gsLst>
                    <a:gs pos="0">
                      <a:srgbClr val="FFFFFF"/>
                    </a:gs>
                    <a:gs pos="100000">
                      <a:srgbClr val="FFFFFF"/>
                    </a:gs>
                  </a:gsLst>
                  <a:lin ang="5400000" scaled="0"/>
                </a:gradFill>
              </a:endParaRPr>
            </a:p>
            <a:p>
              <a:pPr defTabSz="913650" fontAlgn="base">
                <a:lnSpc>
                  <a:spcPct val="90000"/>
                </a:lnSpc>
                <a:spcBef>
                  <a:spcPct val="0"/>
                </a:spcBef>
                <a:spcAft>
                  <a:spcPct val="0"/>
                </a:spcAft>
                <a:defRPr/>
              </a:pPr>
              <a:endParaRPr lang="en-US" sz="3038" kern="0" spc="-40" dirty="0">
                <a:gradFill>
                  <a:gsLst>
                    <a:gs pos="0">
                      <a:srgbClr val="FFFFFF"/>
                    </a:gs>
                    <a:gs pos="100000">
                      <a:srgbClr val="FFFFFF"/>
                    </a:gs>
                  </a:gsLst>
                  <a:lin ang="5400000" scaled="0"/>
                </a:gradFill>
                <a:latin typeface="Segoe UI Light" pitchFamily="34" charset="0"/>
              </a:endParaRPr>
            </a:p>
          </p:txBody>
        </p:sp>
        <p:sp>
          <p:nvSpPr>
            <p:cNvPr id="35" name="Rectangle 34"/>
            <p:cNvSpPr>
              <a:spLocks noChangeAspect="1"/>
            </p:cNvSpPr>
            <p:nvPr/>
          </p:nvSpPr>
          <p:spPr bwMode="auto">
            <a:xfrm>
              <a:off x="1996786" y="4525198"/>
              <a:ext cx="1645920" cy="1645921"/>
            </a:xfrm>
            <a:prstGeom prst="rect">
              <a:avLst/>
            </a:prstGeom>
            <a:solidFill>
              <a:srgbClr val="7FBA00"/>
            </a:solidFill>
            <a:ln w="38100" cap="flat" cmpd="sng" algn="ctr">
              <a:noFill/>
              <a:prstDash val="solid"/>
              <a:headEnd type="none" w="med" len="med"/>
              <a:tailEnd type="none" w="med" len="med"/>
            </a:ln>
            <a:effectLst/>
          </p:spPr>
          <p:txBody>
            <a:bodyPr vert="horz" wrap="square" lIns="91399" tIns="89619" rIns="91399" bIns="89619" numCol="1" rtlCol="0" anchor="t" anchorCtr="0" compatLnSpc="1">
              <a:prstTxWarp prst="textNoShape">
                <a:avLst/>
              </a:prstTxWarp>
            </a:bodyPr>
            <a:lstStyle/>
            <a:p>
              <a:pPr defTabSz="913650" fontAlgn="base">
                <a:lnSpc>
                  <a:spcPct val="90000"/>
                </a:lnSpc>
                <a:spcBef>
                  <a:spcPct val="0"/>
                </a:spcBef>
                <a:spcAft>
                  <a:spcPct val="0"/>
                </a:spcAft>
              </a:pPr>
              <a:r>
                <a:rPr lang="es-ES" sz="1799" kern="0" dirty="0">
                  <a:gradFill>
                    <a:gsLst>
                      <a:gs pos="0">
                        <a:srgbClr val="FFFFFF"/>
                      </a:gs>
                      <a:gs pos="100000">
                        <a:srgbClr val="FFFFFF"/>
                      </a:gs>
                    </a:gsLst>
                    <a:lin ang="5400000" scaled="0"/>
                  </a:gradFill>
                  <a:ea typeface="Segoe UI" pitchFamily="34" charset="0"/>
                  <a:cs typeface="Segoe UI" pitchFamily="34" charset="0"/>
                </a:rPr>
                <a:t>Analizar</a:t>
              </a:r>
            </a:p>
          </p:txBody>
        </p:sp>
        <p:grpSp>
          <p:nvGrpSpPr>
            <p:cNvPr id="36" name="Group 35"/>
            <p:cNvGrpSpPr/>
            <p:nvPr/>
          </p:nvGrpSpPr>
          <p:grpSpPr>
            <a:xfrm flipH="1">
              <a:off x="2516817" y="5026572"/>
              <a:ext cx="598930" cy="829513"/>
              <a:chOff x="1458542" y="3645051"/>
              <a:chExt cx="800271" cy="1108369"/>
            </a:xfrm>
            <a:solidFill>
              <a:srgbClr val="FFFFFF"/>
            </a:solidFill>
          </p:grpSpPr>
          <p:sp>
            <p:nvSpPr>
              <p:cNvPr id="37" name="Rectangle 24"/>
              <p:cNvSpPr/>
              <p:nvPr/>
            </p:nvSpPr>
            <p:spPr>
              <a:xfrm>
                <a:off x="1458542" y="3645051"/>
                <a:ext cx="800271" cy="1108369"/>
              </a:xfrm>
              <a:custGeom>
                <a:avLst/>
                <a:gdLst/>
                <a:ahLst/>
                <a:cxnLst/>
                <a:rect l="l" t="t" r="r" b="b"/>
                <a:pathLst>
                  <a:path w="1518158" h="2102639">
                    <a:moveTo>
                      <a:pt x="664962" y="48"/>
                    </a:moveTo>
                    <a:cubicBezTo>
                      <a:pt x="990735" y="4734"/>
                      <a:pt x="1250103" y="195355"/>
                      <a:pt x="1311820" y="389100"/>
                    </a:cubicBezTo>
                    <a:cubicBezTo>
                      <a:pt x="1373537" y="582844"/>
                      <a:pt x="1310258" y="419568"/>
                      <a:pt x="1400880" y="656280"/>
                    </a:cubicBezTo>
                    <a:cubicBezTo>
                      <a:pt x="1411818" y="757059"/>
                      <a:pt x="1339163" y="742996"/>
                      <a:pt x="1358694" y="815651"/>
                    </a:cubicBezTo>
                    <a:cubicBezTo>
                      <a:pt x="1378225" y="888305"/>
                      <a:pt x="1514158" y="1033614"/>
                      <a:pt x="1518064" y="1092206"/>
                    </a:cubicBezTo>
                    <a:cubicBezTo>
                      <a:pt x="1521971" y="1150798"/>
                      <a:pt x="1404005" y="1135955"/>
                      <a:pt x="1382130" y="1167204"/>
                    </a:cubicBezTo>
                    <a:cubicBezTo>
                      <a:pt x="1360256" y="1198453"/>
                      <a:pt x="1390724" y="1255483"/>
                      <a:pt x="1386818" y="1279701"/>
                    </a:cubicBezTo>
                    <a:cubicBezTo>
                      <a:pt x="1382912" y="1303919"/>
                      <a:pt x="1361038" y="1303137"/>
                      <a:pt x="1358694" y="1312512"/>
                    </a:cubicBezTo>
                    <a:cubicBezTo>
                      <a:pt x="1356350" y="1321887"/>
                      <a:pt x="1382912" y="1320325"/>
                      <a:pt x="1372756" y="1335949"/>
                    </a:cubicBezTo>
                    <a:cubicBezTo>
                      <a:pt x="1362600" y="1351574"/>
                      <a:pt x="1313382" y="1359387"/>
                      <a:pt x="1297758" y="1406260"/>
                    </a:cubicBezTo>
                    <a:cubicBezTo>
                      <a:pt x="1282134" y="1453134"/>
                      <a:pt x="1409474" y="1567974"/>
                      <a:pt x="1279008" y="1617192"/>
                    </a:cubicBezTo>
                    <a:cubicBezTo>
                      <a:pt x="1148544" y="1666410"/>
                      <a:pt x="978235" y="1565631"/>
                      <a:pt x="936830" y="1645316"/>
                    </a:cubicBezTo>
                    <a:cubicBezTo>
                      <a:pt x="895425" y="1725002"/>
                      <a:pt x="843864" y="1864060"/>
                      <a:pt x="1030577" y="2095304"/>
                    </a:cubicBezTo>
                    <a:cubicBezTo>
                      <a:pt x="762616" y="2092179"/>
                      <a:pt x="244660" y="2113272"/>
                      <a:pt x="18105" y="2095304"/>
                    </a:cubicBezTo>
                    <a:cubicBezTo>
                      <a:pt x="72790" y="1927340"/>
                      <a:pt x="250130" y="1765625"/>
                      <a:pt x="247786" y="1537506"/>
                    </a:cubicBezTo>
                    <a:cubicBezTo>
                      <a:pt x="245442" y="1309387"/>
                      <a:pt x="51697" y="1118768"/>
                      <a:pt x="4042" y="726591"/>
                    </a:cubicBezTo>
                    <a:cubicBezTo>
                      <a:pt x="-20283" y="526408"/>
                      <a:pt x="67548" y="340065"/>
                      <a:pt x="203379" y="206900"/>
                    </a:cubicBezTo>
                    <a:lnTo>
                      <a:pt x="203379" y="206708"/>
                    </a:lnTo>
                    <a:lnTo>
                      <a:pt x="203605" y="206708"/>
                    </a:lnTo>
                    <a:cubicBezTo>
                      <a:pt x="332512" y="77755"/>
                      <a:pt x="505564" y="-2246"/>
                      <a:pt x="664962" y="48"/>
                    </a:cubicBezTo>
                    <a:close/>
                  </a:path>
                </a:pathLst>
              </a:custGeom>
              <a:grp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764" dirty="0">
                  <a:gradFill>
                    <a:gsLst>
                      <a:gs pos="0">
                        <a:srgbClr val="FFFFFF"/>
                      </a:gs>
                      <a:gs pos="100000">
                        <a:srgbClr val="FFFFFF"/>
                      </a:gs>
                    </a:gsLst>
                    <a:lin ang="5400000" scaled="0"/>
                  </a:gradFill>
                </a:endParaRPr>
              </a:p>
            </p:txBody>
          </p:sp>
          <p:sp>
            <p:nvSpPr>
              <p:cNvPr id="38" name="Freeform 37"/>
              <p:cNvSpPr>
                <a:spLocks noEditPoints="1"/>
              </p:cNvSpPr>
              <p:nvPr/>
            </p:nvSpPr>
            <p:spPr bwMode="black">
              <a:xfrm rot="17995606">
                <a:off x="1558537" y="3764955"/>
                <a:ext cx="429800" cy="337492"/>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568" dirty="0">
                  <a:ln>
                    <a:solidFill>
                      <a:srgbClr val="505050">
                        <a:alpha val="0"/>
                      </a:srgbClr>
                    </a:solidFill>
                  </a:ln>
                  <a:gradFill>
                    <a:gsLst>
                      <a:gs pos="0">
                        <a:srgbClr val="FFFFFF"/>
                      </a:gs>
                      <a:gs pos="100000">
                        <a:srgbClr val="FFFFFF"/>
                      </a:gs>
                    </a:gsLst>
                    <a:lin ang="5400000" scaled="0"/>
                  </a:gradFill>
                </a:endParaRPr>
              </a:p>
            </p:txBody>
          </p:sp>
        </p:grpSp>
        <p:sp>
          <p:nvSpPr>
            <p:cNvPr id="39" name="Rectangle 38"/>
            <p:cNvSpPr>
              <a:spLocks noChangeAspect="1"/>
            </p:cNvSpPr>
            <p:nvPr/>
          </p:nvSpPr>
          <p:spPr bwMode="auto">
            <a:xfrm>
              <a:off x="3735711" y="4525198"/>
              <a:ext cx="1645920" cy="1645921"/>
            </a:xfrm>
            <a:prstGeom prst="rect">
              <a:avLst/>
            </a:prstGeom>
            <a:solidFill>
              <a:srgbClr val="7FBA00"/>
            </a:solidFill>
            <a:ln w="38100" cap="flat" cmpd="sng" algn="ctr">
              <a:noFill/>
              <a:prstDash val="solid"/>
              <a:headEnd type="none" w="med" len="med"/>
              <a:tailEnd type="none" w="med" len="med"/>
            </a:ln>
            <a:effectLst/>
          </p:spPr>
          <p:txBody>
            <a:bodyPr vert="horz" wrap="square" lIns="91399" tIns="89619" rIns="91399" bIns="89619" numCol="1" rtlCol="0" anchor="t" anchorCtr="0" compatLnSpc="1">
              <a:prstTxWarp prst="textNoShape">
                <a:avLst/>
              </a:prstTxWarp>
            </a:bodyPr>
            <a:lstStyle/>
            <a:p>
              <a:pPr defTabSz="913650" fontAlgn="base">
                <a:lnSpc>
                  <a:spcPct val="90000"/>
                </a:lnSpc>
                <a:spcBef>
                  <a:spcPct val="0"/>
                </a:spcBef>
                <a:spcAft>
                  <a:spcPct val="0"/>
                </a:spcAft>
              </a:pPr>
              <a:r>
                <a:rPr lang="es-ES" sz="1799" kern="0" dirty="0">
                  <a:gradFill>
                    <a:gsLst>
                      <a:gs pos="0">
                        <a:srgbClr val="FFFFFF"/>
                      </a:gs>
                      <a:gs pos="100000">
                        <a:srgbClr val="FFFFFF"/>
                      </a:gs>
                    </a:gsLst>
                    <a:lin ang="5400000" scaled="0"/>
                  </a:gradFill>
                  <a:ea typeface="Segoe UI" pitchFamily="34" charset="0"/>
                  <a:cs typeface="Segoe UI" pitchFamily="34" charset="0"/>
                </a:rPr>
                <a:t>Visualizar</a:t>
              </a:r>
            </a:p>
          </p:txBody>
        </p:sp>
        <p:sp>
          <p:nvSpPr>
            <p:cNvPr id="40" name="Freeform 39"/>
            <p:cNvSpPr/>
            <p:nvPr>
              <p:custDataLst>
                <p:tags r:id="rId1"/>
              </p:custDataLst>
            </p:nvPr>
          </p:nvSpPr>
          <p:spPr>
            <a:xfrm>
              <a:off x="4150261" y="5016918"/>
              <a:ext cx="787338" cy="793562"/>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rtlCol="0" anchor="ctr"/>
            <a:lstStyle/>
            <a:p>
              <a:pPr algn="ctr" defTabSz="896117">
                <a:defRPr/>
              </a:pPr>
              <a:endParaRPr lang="en-US" sz="1799" kern="0">
                <a:gradFill>
                  <a:gsLst>
                    <a:gs pos="0">
                      <a:srgbClr val="FFFFFF"/>
                    </a:gs>
                    <a:gs pos="100000">
                      <a:srgbClr val="FFFFFF"/>
                    </a:gs>
                  </a:gsLst>
                  <a:lin ang="5400000" scaled="0"/>
                </a:gradFill>
                <a:latin typeface="Arial"/>
              </a:endParaRPr>
            </a:p>
          </p:txBody>
        </p:sp>
        <p:sp>
          <p:nvSpPr>
            <p:cNvPr id="55" name="Rectangle 54"/>
            <p:cNvSpPr>
              <a:spLocks noChangeAspect="1"/>
            </p:cNvSpPr>
            <p:nvPr/>
          </p:nvSpPr>
          <p:spPr bwMode="auto">
            <a:xfrm>
              <a:off x="282247" y="4525198"/>
              <a:ext cx="1645920" cy="1645921"/>
            </a:xfrm>
            <a:prstGeom prst="rect">
              <a:avLst/>
            </a:prstGeom>
            <a:solidFill>
              <a:srgbClr val="7FBA00"/>
            </a:solidFill>
            <a:ln w="38100" cap="flat" cmpd="sng" algn="ctr">
              <a:noFill/>
              <a:prstDash val="solid"/>
              <a:headEnd type="none" w="med" len="med"/>
              <a:tailEnd type="none" w="med" len="med"/>
            </a:ln>
            <a:effectLst/>
          </p:spPr>
          <p:txBody>
            <a:bodyPr vert="horz" wrap="square" lIns="91399" tIns="89619" rIns="91399" bIns="89619" numCol="1" rtlCol="0" anchor="t" anchorCtr="0" compatLnSpc="1">
              <a:prstTxWarp prst="textNoShape">
                <a:avLst/>
              </a:prstTxWarp>
            </a:bodyPr>
            <a:lstStyle/>
            <a:p>
              <a:pPr defTabSz="913650" fontAlgn="base">
                <a:lnSpc>
                  <a:spcPct val="90000"/>
                </a:lnSpc>
                <a:spcBef>
                  <a:spcPct val="0"/>
                </a:spcBef>
                <a:spcAft>
                  <a:spcPct val="0"/>
                </a:spcAft>
                <a:defRPr/>
              </a:pPr>
              <a:r>
                <a:rPr lang="es-ES" sz="1799" kern="0" dirty="0">
                  <a:gradFill>
                    <a:gsLst>
                      <a:gs pos="0">
                        <a:srgbClr val="FFFFFF"/>
                      </a:gs>
                      <a:gs pos="100000">
                        <a:srgbClr val="FFFFFF"/>
                      </a:gs>
                    </a:gsLst>
                    <a:lin ang="5400000" scaled="0"/>
                  </a:gradFill>
                  <a:ea typeface="Segoe UI" pitchFamily="34" charset="0"/>
                  <a:cs typeface="Segoe UI" pitchFamily="34" charset="0"/>
                </a:rPr>
                <a:t>Conocer</a:t>
              </a:r>
            </a:p>
          </p:txBody>
        </p:sp>
        <p:sp>
          <p:nvSpPr>
            <p:cNvPr id="56" name="Freeform 8"/>
            <p:cNvSpPr>
              <a:spLocks noEditPoints="1"/>
            </p:cNvSpPr>
            <p:nvPr/>
          </p:nvSpPr>
          <p:spPr bwMode="black">
            <a:xfrm>
              <a:off x="611804" y="4988989"/>
              <a:ext cx="828137" cy="82792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896117"/>
              <a:endParaRPr lang="en-US" sz="1568" kern="0">
                <a:gradFill>
                  <a:gsLst>
                    <a:gs pos="0">
                      <a:srgbClr val="FFFFFF"/>
                    </a:gs>
                    <a:gs pos="100000">
                      <a:srgbClr val="FFFFFF"/>
                    </a:gs>
                  </a:gsLst>
                  <a:lin ang="5400000" scaled="0"/>
                </a:gradFill>
              </a:endParaRPr>
            </a:p>
          </p:txBody>
        </p:sp>
      </p:grpSp>
      <p:sp>
        <p:nvSpPr>
          <p:cNvPr id="57" name="Rectangle 56"/>
          <p:cNvSpPr/>
          <p:nvPr/>
        </p:nvSpPr>
        <p:spPr bwMode="auto">
          <a:xfrm>
            <a:off x="437833" y="6074159"/>
            <a:ext cx="11238142" cy="491512"/>
          </a:xfrm>
          <a:prstGeom prst="rect">
            <a:avLst/>
          </a:prstGeom>
          <a:solidFill>
            <a:srgbClr val="969696"/>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algn="ctr" defTabSz="913650" fontAlgn="base">
              <a:lnSpc>
                <a:spcPct val="90000"/>
              </a:lnSpc>
              <a:spcBef>
                <a:spcPct val="0"/>
              </a:spcBef>
              <a:spcAft>
                <a:spcPct val="0"/>
              </a:spcAft>
              <a:defRPr/>
            </a:pPr>
            <a:r>
              <a:rPr lang="es-ES" sz="2352" kern="0" dirty="0">
                <a:gradFill>
                  <a:gsLst>
                    <a:gs pos="0">
                      <a:srgbClr val="FFFFFF"/>
                    </a:gs>
                    <a:gs pos="100000">
                      <a:srgbClr val="FFFFFF"/>
                    </a:gs>
                  </a:gsLst>
                  <a:lin ang="5400000" scaled="0"/>
                </a:gradFill>
                <a:ea typeface="Segoe UI" pitchFamily="34" charset="0"/>
                <a:cs typeface="Segoe UI" pitchFamily="34" charset="0"/>
              </a:rPr>
              <a:t>Escalable |  Administrable |  Confiable</a:t>
            </a:r>
          </a:p>
        </p:txBody>
      </p:sp>
      <p:sp>
        <p:nvSpPr>
          <p:cNvPr id="58" name="Cross 57"/>
          <p:cNvSpPr/>
          <p:nvPr/>
        </p:nvSpPr>
        <p:spPr bwMode="auto">
          <a:xfrm>
            <a:off x="5684754" y="3450831"/>
            <a:ext cx="782854" cy="782258"/>
          </a:xfrm>
          <a:prstGeom prst="plus">
            <a:avLst>
              <a:gd name="adj" fmla="val 40783"/>
            </a:avLst>
          </a:prstGeom>
          <a:solidFill>
            <a:schemeClr val="bg2">
              <a:lumMod val="50000"/>
            </a:schemeClr>
          </a:solidFill>
          <a:ln w="10795" cap="flat" cmpd="sng" algn="ctr">
            <a:no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normAutofit/>
          </a:bodyPr>
          <a:lstStyle/>
          <a:p>
            <a:r>
              <a:rPr lang="es-ES" dirty="0" smtClean="0"/>
              <a:t>Datos &amp; Análisis</a:t>
            </a:r>
            <a:r>
              <a:rPr lang="en-US" dirty="0" smtClean="0"/>
              <a:t/>
            </a:r>
            <a:br>
              <a:rPr lang="en-US" dirty="0" smtClean="0"/>
            </a:br>
            <a:r>
              <a:rPr lang="es-ES" sz="2744" dirty="0"/>
              <a:t>Autoservicio</a:t>
            </a:r>
            <a:r>
              <a:rPr lang="en-US" sz="2744" dirty="0"/>
              <a:t> de BI con Office y la </a:t>
            </a:r>
            <a:r>
              <a:rPr lang="es-ES" sz="2744" dirty="0"/>
              <a:t>nube</a:t>
            </a:r>
            <a:endParaRPr lang="es-ES" dirty="0"/>
          </a:p>
        </p:txBody>
      </p:sp>
    </p:spTree>
    <p:extLst>
      <p:ext uri="{BB962C8B-B14F-4D97-AF65-F5344CB8AC3E}">
        <p14:creationId xmlns:p14="http://schemas.microsoft.com/office/powerpoint/2010/main" val="875090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Componentes</a:t>
            </a:r>
            <a:r>
              <a:rPr lang="en-US" dirty="0" smtClean="0"/>
              <a:t> </a:t>
            </a:r>
            <a:r>
              <a:rPr lang="en-US" dirty="0" err="1" smtClean="0"/>
              <a:t>PowerBI</a:t>
            </a:r>
            <a:endParaRPr lang="en-US" dirty="0"/>
          </a:p>
        </p:txBody>
      </p:sp>
      <p:sp>
        <p:nvSpPr>
          <p:cNvPr id="3" name="Marcador de texto 2"/>
          <p:cNvSpPr>
            <a:spLocks noGrp="1"/>
          </p:cNvSpPr>
          <p:nvPr>
            <p:ph idx="10"/>
          </p:nvPr>
        </p:nvSpPr>
        <p:spPr>
          <a:xfrm>
            <a:off x="276043" y="2975020"/>
            <a:ext cx="5400137" cy="3198767"/>
          </a:xfrm>
        </p:spPr>
        <p:txBody>
          <a:bodyPr/>
          <a:lstStyle/>
          <a:p>
            <a:r>
              <a:rPr lang="en-US" dirty="0" smtClean="0"/>
              <a:t>Power Query</a:t>
            </a:r>
          </a:p>
          <a:p>
            <a:r>
              <a:rPr lang="en-US" dirty="0" smtClean="0"/>
              <a:t>Power Pivot</a:t>
            </a:r>
          </a:p>
          <a:p>
            <a:r>
              <a:rPr lang="en-US" dirty="0" smtClean="0"/>
              <a:t>Power View</a:t>
            </a:r>
          </a:p>
          <a:p>
            <a:r>
              <a:rPr lang="en-US" dirty="0" smtClean="0"/>
              <a:t>Power Map</a:t>
            </a:r>
            <a:endParaRPr lang="en-US" dirty="0"/>
          </a:p>
        </p:txBody>
      </p:sp>
      <p:sp>
        <p:nvSpPr>
          <p:cNvPr id="4" name="Marcador de texto 3"/>
          <p:cNvSpPr>
            <a:spLocks noGrp="1"/>
          </p:cNvSpPr>
          <p:nvPr>
            <p:ph idx="11"/>
          </p:nvPr>
        </p:nvSpPr>
        <p:spPr>
          <a:xfrm>
            <a:off x="6012611" y="2975020"/>
            <a:ext cx="5341188" cy="2503308"/>
          </a:xfrm>
        </p:spPr>
        <p:txBody>
          <a:bodyPr/>
          <a:lstStyle/>
          <a:p>
            <a:r>
              <a:rPr lang="en-US" dirty="0" err="1" smtClean="0"/>
              <a:t>Sitio</a:t>
            </a:r>
            <a:r>
              <a:rPr lang="en-US" dirty="0" smtClean="0"/>
              <a:t> Power BI</a:t>
            </a:r>
          </a:p>
          <a:p>
            <a:r>
              <a:rPr lang="en-US" dirty="0" smtClean="0"/>
              <a:t>Q&amp;A</a:t>
            </a:r>
          </a:p>
          <a:p>
            <a:r>
              <a:rPr lang="en-US" dirty="0" smtClean="0"/>
              <a:t>Power BI Admin Center</a:t>
            </a:r>
          </a:p>
          <a:p>
            <a:r>
              <a:rPr lang="en-US" dirty="0" smtClean="0"/>
              <a:t>Data Management Gateway</a:t>
            </a:r>
          </a:p>
          <a:p>
            <a:endParaRPr lang="en-US" dirty="0"/>
          </a:p>
        </p:txBody>
      </p:sp>
      <p:sp>
        <p:nvSpPr>
          <p:cNvPr id="5" name="Marcador de número de diapositiva 4"/>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45</a:t>
            </a:fld>
            <a:endParaRPr lang="en-US" dirty="0"/>
          </a:p>
        </p:txBody>
      </p:sp>
      <p:pic>
        <p:nvPicPr>
          <p:cNvPr id="3074" name="Picture 2" descr="http://static.squarespace.com/static/534419dee4b0e1eabe589af1/t/53b439dde4b0782c86021493/1404320211360/Power-B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3440" y="1447800"/>
            <a:ext cx="1252342" cy="125234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neilsrecruitment.co.uk/wp-content/uploads/2013/07/Excel-logo-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63175" y="1447801"/>
            <a:ext cx="1252343" cy="1252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59487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bwMode="auto">
          <a:xfrm>
            <a:off x="3914911" y="2365591"/>
            <a:ext cx="4389120" cy="2428793"/>
          </a:xfrm>
          <a:prstGeom prst="triangle">
            <a:avLst/>
          </a:prstGeom>
          <a:solidFill>
            <a:schemeClr val="tx2">
              <a:lumMod val="25000"/>
              <a:lumOff val="75000"/>
            </a:schemeClr>
          </a:solidFill>
          <a:ln w="12700" cap="flat" cmpd="sng" algn="ctr">
            <a:noFill/>
            <a:prstDash val="solid"/>
            <a:round/>
            <a:headEnd type="none" w="med" len="med"/>
            <a:tailEnd type="none" w="med" len="med"/>
          </a:ln>
          <a:effectLst/>
        </p:spPr>
        <p:txBody>
          <a:bodyPr vert="horz" wrap="none" lIns="81563" tIns="40781" rIns="81563" bIns="40781" numCol="1" rtlCol="0" anchor="ctr" anchorCtr="0" compatLnSpc="1">
            <a:prstTxWarp prst="textNoShape">
              <a:avLst/>
            </a:prstTxWarp>
            <a:noAutofit/>
          </a:bodyPr>
          <a:lstStyle/>
          <a:p>
            <a:pPr algn="ctr" defTabSz="815572" eaLnBrk="0" fontAlgn="base" hangingPunct="0">
              <a:spcBef>
                <a:spcPct val="50000"/>
              </a:spcBef>
              <a:spcAft>
                <a:spcPct val="0"/>
              </a:spcAft>
            </a:pPr>
            <a:endParaRPr lang="en-US" sz="1323" dirty="0">
              <a:solidFill>
                <a:srgbClr val="FFFFFF"/>
              </a:solidFill>
              <a:latin typeface="Arial" charset="0"/>
              <a:ea typeface="Arial Unicode MS" pitchFamily="34" charset="-128"/>
              <a:cs typeface="Arial Unicode MS" pitchFamily="34" charset="-128"/>
            </a:endParaRPr>
          </a:p>
        </p:txBody>
      </p:sp>
      <p:sp>
        <p:nvSpPr>
          <p:cNvPr id="14" name="Isosceles Triangle 13"/>
          <p:cNvSpPr/>
          <p:nvPr/>
        </p:nvSpPr>
        <p:spPr bwMode="auto">
          <a:xfrm flipV="1">
            <a:off x="1642802" y="1880912"/>
            <a:ext cx="4389120" cy="2428793"/>
          </a:xfrm>
          <a:prstGeom prst="triangle">
            <a:avLst/>
          </a:prstGeom>
          <a:solidFill>
            <a:srgbClr val="99CC00"/>
          </a:solidFill>
          <a:ln w="12700" cap="flat" cmpd="sng" algn="ctr">
            <a:noFill/>
            <a:prstDash val="solid"/>
            <a:round/>
            <a:headEnd type="none" w="med" len="med"/>
            <a:tailEnd type="none" w="med" len="med"/>
          </a:ln>
          <a:effectLst/>
        </p:spPr>
        <p:txBody>
          <a:bodyPr vert="horz" wrap="none" lIns="81563" tIns="40781" rIns="81563" bIns="40781" numCol="1" rtlCol="0" anchor="ctr" anchorCtr="0" compatLnSpc="1">
            <a:prstTxWarp prst="textNoShape">
              <a:avLst/>
            </a:prstTxWarp>
            <a:noAutofit/>
          </a:bodyPr>
          <a:lstStyle/>
          <a:p>
            <a:pPr algn="ctr" defTabSz="815572" eaLnBrk="0" fontAlgn="base" hangingPunct="0">
              <a:spcBef>
                <a:spcPct val="50000"/>
              </a:spcBef>
              <a:spcAft>
                <a:spcPct val="0"/>
              </a:spcAft>
            </a:pPr>
            <a:endParaRPr lang="en-US" sz="1323" dirty="0">
              <a:solidFill>
                <a:srgbClr val="FFFFFF"/>
              </a:solidFill>
              <a:latin typeface="Arial" charset="0"/>
              <a:ea typeface="Arial Unicode MS" pitchFamily="34" charset="-128"/>
              <a:cs typeface="Arial Unicode MS" pitchFamily="34" charset="-128"/>
            </a:endParaRPr>
          </a:p>
        </p:txBody>
      </p:sp>
      <p:sp>
        <p:nvSpPr>
          <p:cNvPr id="15" name="Isosceles Triangle 14"/>
          <p:cNvSpPr/>
          <p:nvPr/>
        </p:nvSpPr>
        <p:spPr bwMode="auto">
          <a:xfrm flipV="1">
            <a:off x="6188738" y="1880912"/>
            <a:ext cx="4389120" cy="2428793"/>
          </a:xfrm>
          <a:prstGeom prst="triangle">
            <a:avLst/>
          </a:prstGeom>
          <a:solidFill>
            <a:srgbClr val="969696"/>
          </a:solidFill>
          <a:ln w="12700" cap="flat" cmpd="sng" algn="ctr">
            <a:noFill/>
            <a:prstDash val="solid"/>
            <a:round/>
            <a:headEnd type="none" w="med" len="med"/>
            <a:tailEnd type="none" w="med" len="med"/>
          </a:ln>
          <a:effectLst/>
        </p:spPr>
        <p:txBody>
          <a:bodyPr vert="horz" wrap="none" lIns="81563" tIns="40781" rIns="81563" bIns="40781" numCol="1" rtlCol="0" anchor="ctr" anchorCtr="0" compatLnSpc="1">
            <a:prstTxWarp prst="textNoShape">
              <a:avLst/>
            </a:prstTxWarp>
            <a:noAutofit/>
          </a:bodyPr>
          <a:lstStyle/>
          <a:p>
            <a:pPr algn="ctr" defTabSz="815572" eaLnBrk="0" fontAlgn="base" hangingPunct="0">
              <a:spcBef>
                <a:spcPct val="50000"/>
              </a:spcBef>
              <a:spcAft>
                <a:spcPct val="0"/>
              </a:spcAft>
            </a:pPr>
            <a:endParaRPr lang="en-US" sz="1323" dirty="0">
              <a:solidFill>
                <a:srgbClr val="FFFFFF"/>
              </a:solidFill>
              <a:latin typeface="Arial" charset="0"/>
              <a:ea typeface="Arial Unicode MS" pitchFamily="34" charset="-128"/>
              <a:cs typeface="Arial Unicode MS" pitchFamily="34" charset="-128"/>
            </a:endParaRPr>
          </a:p>
        </p:txBody>
      </p:sp>
      <p:sp>
        <p:nvSpPr>
          <p:cNvPr id="6" name="TextBox 5"/>
          <p:cNvSpPr txBox="1"/>
          <p:nvPr/>
        </p:nvSpPr>
        <p:spPr>
          <a:xfrm>
            <a:off x="2593631" y="1880908"/>
            <a:ext cx="2487471" cy="581278"/>
          </a:xfrm>
          <a:prstGeom prst="rect">
            <a:avLst/>
          </a:prstGeom>
          <a:noFill/>
        </p:spPr>
        <p:txBody>
          <a:bodyPr wrap="none" lIns="81563" tIns="40781" rIns="81563" bIns="40781" rtlCol="0">
            <a:spAutoFit/>
          </a:bodyPr>
          <a:lstStyle/>
          <a:p>
            <a:pPr algn="ctr" defTabSz="815658" eaLnBrk="0" fontAlgn="base" hangingPunct="0">
              <a:lnSpc>
                <a:spcPct val="90000"/>
              </a:lnSpc>
              <a:spcBef>
                <a:spcPct val="30000"/>
              </a:spcBef>
              <a:spcAft>
                <a:spcPct val="10000"/>
              </a:spcAft>
            </a:pPr>
            <a:r>
              <a:rPr lang="en-US" sz="3602" b="1" dirty="0">
                <a:solidFill>
                  <a:srgbClr val="FFFFFF"/>
                </a:solidFill>
                <a:ea typeface="Arial Unicode MS" pitchFamily="34" charset="-128"/>
                <a:cs typeface="Arial Unicode MS" pitchFamily="34" charset="-128"/>
              </a:rPr>
              <a:t>CRM Online</a:t>
            </a:r>
          </a:p>
        </p:txBody>
      </p:sp>
      <p:sp>
        <p:nvSpPr>
          <p:cNvPr id="7" name="TextBox 6"/>
          <p:cNvSpPr txBox="1"/>
          <p:nvPr/>
        </p:nvSpPr>
        <p:spPr>
          <a:xfrm>
            <a:off x="5224367" y="3484474"/>
            <a:ext cx="1770223" cy="581278"/>
          </a:xfrm>
          <a:prstGeom prst="rect">
            <a:avLst/>
          </a:prstGeom>
          <a:noFill/>
        </p:spPr>
        <p:txBody>
          <a:bodyPr wrap="none" lIns="81563" tIns="40781" rIns="81563" bIns="40781" rtlCol="0">
            <a:spAutoFit/>
          </a:bodyPr>
          <a:lstStyle/>
          <a:p>
            <a:pPr algn="ctr" defTabSz="815658" eaLnBrk="0" fontAlgn="base" hangingPunct="0">
              <a:lnSpc>
                <a:spcPct val="90000"/>
              </a:lnSpc>
              <a:spcBef>
                <a:spcPct val="30000"/>
              </a:spcBef>
              <a:spcAft>
                <a:spcPct val="10000"/>
              </a:spcAft>
            </a:pPr>
            <a:r>
              <a:rPr lang="en-US" sz="3602" b="1" dirty="0" err="1">
                <a:solidFill>
                  <a:srgbClr val="FFFFFF"/>
                </a:solidFill>
                <a:ea typeface="Arial Unicode MS" pitchFamily="34" charset="-128"/>
                <a:cs typeface="Arial Unicode MS" pitchFamily="34" charset="-128"/>
              </a:rPr>
              <a:t>PowerBI</a:t>
            </a:r>
            <a:endParaRPr lang="en-US" sz="3602" b="1" dirty="0">
              <a:solidFill>
                <a:srgbClr val="FFFFFF"/>
              </a:solidFill>
              <a:ea typeface="Arial Unicode MS" pitchFamily="34" charset="-128"/>
              <a:cs typeface="Arial Unicode MS" pitchFamily="34" charset="-128"/>
            </a:endParaRPr>
          </a:p>
        </p:txBody>
      </p:sp>
      <p:sp>
        <p:nvSpPr>
          <p:cNvPr id="8" name="TextBox 7"/>
          <p:cNvSpPr txBox="1"/>
          <p:nvPr/>
        </p:nvSpPr>
        <p:spPr>
          <a:xfrm>
            <a:off x="7308684" y="1880908"/>
            <a:ext cx="2149237" cy="581278"/>
          </a:xfrm>
          <a:prstGeom prst="rect">
            <a:avLst/>
          </a:prstGeom>
          <a:noFill/>
        </p:spPr>
        <p:txBody>
          <a:bodyPr wrap="none" lIns="81563" tIns="40781" rIns="81563" bIns="40781" rtlCol="0">
            <a:spAutoFit/>
          </a:bodyPr>
          <a:lstStyle/>
          <a:p>
            <a:pPr algn="ctr" defTabSz="815658" eaLnBrk="0" fontAlgn="base" hangingPunct="0">
              <a:lnSpc>
                <a:spcPct val="90000"/>
              </a:lnSpc>
              <a:spcBef>
                <a:spcPct val="30000"/>
              </a:spcBef>
              <a:spcAft>
                <a:spcPct val="10000"/>
              </a:spcAft>
            </a:pPr>
            <a:r>
              <a:rPr lang="en-US" sz="3602" b="1" dirty="0">
                <a:solidFill>
                  <a:srgbClr val="FFFFFF"/>
                </a:solidFill>
                <a:ea typeface="Arial Unicode MS" pitchFamily="34" charset="-128"/>
                <a:cs typeface="Arial Unicode MS" pitchFamily="34" charset="-128"/>
              </a:rPr>
              <a:t>Office 365</a:t>
            </a:r>
          </a:p>
        </p:txBody>
      </p:sp>
      <p:sp>
        <p:nvSpPr>
          <p:cNvPr id="5" name="TextBox 4"/>
          <p:cNvSpPr txBox="1"/>
          <p:nvPr/>
        </p:nvSpPr>
        <p:spPr>
          <a:xfrm>
            <a:off x="4435782" y="5175665"/>
            <a:ext cx="3347386" cy="448997"/>
          </a:xfrm>
          <a:prstGeom prst="rect">
            <a:avLst/>
          </a:prstGeom>
          <a:solidFill>
            <a:srgbClr val="00529B"/>
          </a:solidFill>
        </p:spPr>
        <p:txBody>
          <a:bodyPr wrap="none" lIns="81563" tIns="40781" rIns="81563" bIns="40781" rtlCol="0">
            <a:spAutoFit/>
          </a:bodyPr>
          <a:lstStyle/>
          <a:p>
            <a:pPr algn="ctr" defTabSz="815658" eaLnBrk="0" fontAlgn="base" hangingPunct="0">
              <a:lnSpc>
                <a:spcPct val="90000"/>
              </a:lnSpc>
              <a:spcBef>
                <a:spcPct val="30000"/>
              </a:spcBef>
              <a:spcAft>
                <a:spcPct val="10000"/>
              </a:spcAft>
            </a:pPr>
            <a:r>
              <a:rPr lang="en-US" sz="2647" dirty="0">
                <a:solidFill>
                  <a:srgbClr val="FFFFFF"/>
                </a:solidFill>
                <a:ea typeface="Arial Unicode MS" pitchFamily="34" charset="-128"/>
                <a:cs typeface="Arial Unicode MS" pitchFamily="34" charset="-128"/>
              </a:rPr>
              <a:t>Sales Productivity Pack</a:t>
            </a:r>
          </a:p>
        </p:txBody>
      </p:sp>
      <p:sp>
        <p:nvSpPr>
          <p:cNvPr id="13" name="Right Arrow 12"/>
          <p:cNvSpPr/>
          <p:nvPr/>
        </p:nvSpPr>
        <p:spPr bwMode="auto">
          <a:xfrm rot="8734353">
            <a:off x="6865577" y="2882902"/>
            <a:ext cx="563719" cy="530100"/>
          </a:xfrm>
          <a:prstGeom prst="rightArrow">
            <a:avLst/>
          </a:prstGeom>
          <a:solidFill>
            <a:srgbClr val="969696"/>
          </a:solidFill>
          <a:ln w="12700" cap="flat" cmpd="sng" algn="ctr">
            <a:noFill/>
            <a:prstDash val="solid"/>
            <a:round/>
            <a:headEnd type="none" w="med" len="med"/>
            <a:tailEnd type="none" w="med" len="med"/>
          </a:ln>
          <a:effectLst/>
        </p:spPr>
        <p:txBody>
          <a:bodyPr vert="horz" wrap="none" lIns="81563" tIns="40781" rIns="81563" bIns="40781" numCol="1" rtlCol="0" anchor="ctr" anchorCtr="0" compatLnSpc="1">
            <a:prstTxWarp prst="textNoShape">
              <a:avLst/>
            </a:prstTxWarp>
            <a:noAutofit/>
          </a:bodyPr>
          <a:lstStyle/>
          <a:p>
            <a:pPr algn="ctr" defTabSz="815572" eaLnBrk="0" fontAlgn="base" hangingPunct="0">
              <a:spcBef>
                <a:spcPct val="50000"/>
              </a:spcBef>
              <a:spcAft>
                <a:spcPct val="0"/>
              </a:spcAft>
            </a:pPr>
            <a:endParaRPr lang="en-US" sz="1323" dirty="0">
              <a:solidFill>
                <a:srgbClr val="FFFFFF"/>
              </a:solidFill>
              <a:latin typeface="Arial" charset="0"/>
              <a:ea typeface="Arial Unicode MS" pitchFamily="34" charset="-128"/>
              <a:cs typeface="Arial Unicode MS" pitchFamily="34" charset="-128"/>
            </a:endParaRPr>
          </a:p>
        </p:txBody>
      </p:sp>
      <p:sp>
        <p:nvSpPr>
          <p:cNvPr id="20" name="Right Arrow 19"/>
          <p:cNvSpPr/>
          <p:nvPr/>
        </p:nvSpPr>
        <p:spPr bwMode="auto">
          <a:xfrm rot="12865647" flipH="1">
            <a:off x="4775508" y="2882902"/>
            <a:ext cx="563719" cy="530100"/>
          </a:xfrm>
          <a:prstGeom prst="rightArrow">
            <a:avLst/>
          </a:prstGeom>
          <a:solidFill>
            <a:srgbClr val="99CC00"/>
          </a:solidFill>
          <a:ln w="12700" cap="flat" cmpd="sng" algn="ctr">
            <a:noFill/>
            <a:prstDash val="solid"/>
            <a:round/>
            <a:headEnd type="none" w="med" len="med"/>
            <a:tailEnd type="none" w="med" len="med"/>
          </a:ln>
          <a:effectLst/>
        </p:spPr>
        <p:txBody>
          <a:bodyPr vert="horz" wrap="none" lIns="81563" tIns="40781" rIns="81563" bIns="40781" numCol="1" rtlCol="0" anchor="ctr" anchorCtr="0" compatLnSpc="1">
            <a:prstTxWarp prst="textNoShape">
              <a:avLst/>
            </a:prstTxWarp>
            <a:noAutofit/>
          </a:bodyPr>
          <a:lstStyle/>
          <a:p>
            <a:pPr algn="ctr" defTabSz="815572" eaLnBrk="0" fontAlgn="base" hangingPunct="0">
              <a:spcBef>
                <a:spcPct val="50000"/>
              </a:spcBef>
              <a:spcAft>
                <a:spcPct val="0"/>
              </a:spcAft>
            </a:pPr>
            <a:endParaRPr lang="en-US" sz="1323" dirty="0">
              <a:solidFill>
                <a:srgbClr val="FFFFFF"/>
              </a:solidFill>
              <a:latin typeface="Arial" charset="0"/>
              <a:ea typeface="Arial Unicode MS" pitchFamily="34" charset="-128"/>
              <a:cs typeface="Arial Unicode MS" pitchFamily="34" charset="-128"/>
            </a:endParaRPr>
          </a:p>
        </p:txBody>
      </p:sp>
      <p:sp>
        <p:nvSpPr>
          <p:cNvPr id="23" name="Right Arrow 22"/>
          <p:cNvSpPr/>
          <p:nvPr/>
        </p:nvSpPr>
        <p:spPr bwMode="auto">
          <a:xfrm rot="16200000">
            <a:off x="5898107" y="4652298"/>
            <a:ext cx="422730" cy="706900"/>
          </a:xfrm>
          <a:prstGeom prst="rightArrow">
            <a:avLst/>
          </a:prstGeom>
          <a:solidFill>
            <a:srgbClr val="00529B"/>
          </a:solidFill>
          <a:ln w="12700" cap="flat" cmpd="sng" algn="ctr">
            <a:noFill/>
            <a:prstDash val="solid"/>
            <a:round/>
            <a:headEnd type="none" w="med" len="med"/>
            <a:tailEnd type="none" w="med" len="med"/>
          </a:ln>
          <a:effectLst/>
        </p:spPr>
        <p:txBody>
          <a:bodyPr vert="horz" wrap="none" lIns="81563" tIns="40781" rIns="81563" bIns="40781" numCol="1" rtlCol="0" anchor="ctr" anchorCtr="0" compatLnSpc="1">
            <a:prstTxWarp prst="textNoShape">
              <a:avLst/>
            </a:prstTxWarp>
            <a:noAutofit/>
          </a:bodyPr>
          <a:lstStyle/>
          <a:p>
            <a:pPr algn="ctr" defTabSz="815572" eaLnBrk="0" fontAlgn="base" hangingPunct="0">
              <a:spcBef>
                <a:spcPct val="50000"/>
              </a:spcBef>
              <a:spcAft>
                <a:spcPct val="0"/>
              </a:spcAft>
            </a:pPr>
            <a:endParaRPr lang="en-US" sz="1323" dirty="0">
              <a:solidFill>
                <a:srgbClr val="FFFFFF"/>
              </a:solidFill>
              <a:latin typeface="Arial" charset="0"/>
              <a:ea typeface="Arial Unicode MS" pitchFamily="34" charset="-128"/>
              <a:cs typeface="Arial Unicode MS" pitchFamily="34" charset="-128"/>
            </a:endParaRPr>
          </a:p>
        </p:txBody>
      </p:sp>
      <p:sp>
        <p:nvSpPr>
          <p:cNvPr id="2" name="Title 1"/>
          <p:cNvSpPr>
            <a:spLocks noGrp="1"/>
          </p:cNvSpPr>
          <p:nvPr>
            <p:ph type="title"/>
          </p:nvPr>
        </p:nvSpPr>
        <p:spPr/>
        <p:txBody>
          <a:bodyPr>
            <a:normAutofit/>
          </a:bodyPr>
          <a:lstStyle/>
          <a:p>
            <a:r>
              <a:rPr lang="en-AU" dirty="0" smtClean="0"/>
              <a:t>Sales Productivity Pack</a:t>
            </a:r>
            <a:endParaRPr lang="en-AU" dirty="0"/>
          </a:p>
        </p:txBody>
      </p:sp>
    </p:spTree>
    <p:extLst>
      <p:ext uri="{BB962C8B-B14F-4D97-AF65-F5344CB8AC3E}">
        <p14:creationId xmlns:p14="http://schemas.microsoft.com/office/powerpoint/2010/main" val="739103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40" y="14316"/>
            <a:ext cx="11079159" cy="1325563"/>
          </a:xfrm>
        </p:spPr>
        <p:txBody>
          <a:bodyPr>
            <a:normAutofit/>
          </a:bodyPr>
          <a:lstStyle/>
          <a:p>
            <a:r>
              <a:rPr lang="en-AU" dirty="0" err="1" smtClean="0"/>
              <a:t>PowerBI</a:t>
            </a:r>
            <a:endParaRPr lang="en-AU" dirty="0"/>
          </a:p>
        </p:txBody>
      </p:sp>
      <p:sp>
        <p:nvSpPr>
          <p:cNvPr id="3" name="Text Placeholder 2"/>
          <p:cNvSpPr>
            <a:spLocks noGrp="1"/>
          </p:cNvSpPr>
          <p:nvPr>
            <p:ph idx="1"/>
          </p:nvPr>
        </p:nvSpPr>
        <p:spPr/>
        <p:txBody>
          <a:bodyPr/>
          <a:lstStyle/>
          <a:p>
            <a:pPr marL="0" indent="0">
              <a:buNone/>
            </a:pPr>
            <a:r>
              <a:rPr lang="en-AU" dirty="0" smtClean="0"/>
              <a:t> </a:t>
            </a:r>
            <a:endParaRPr lang="en-AU"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918" y="1054665"/>
            <a:ext cx="8671776" cy="5122298"/>
          </a:xfrm>
          <a:prstGeom prst="rect">
            <a:avLst/>
          </a:prstGeom>
        </p:spPr>
      </p:pic>
    </p:spTree>
    <p:extLst>
      <p:ext uri="{BB962C8B-B14F-4D97-AF65-F5344CB8AC3E}">
        <p14:creationId xmlns:p14="http://schemas.microsoft.com/office/powerpoint/2010/main" val="2283070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1098122"/>
            <a:ext cx="9144000" cy="5300382"/>
          </a:xfrm>
          <a:prstGeom prst="rect">
            <a:avLst/>
          </a:prstGeom>
        </p:spPr>
      </p:pic>
      <p:sp>
        <p:nvSpPr>
          <p:cNvPr id="5" name="Rounded Rectangle 4"/>
          <p:cNvSpPr/>
          <p:nvPr/>
        </p:nvSpPr>
        <p:spPr bwMode="auto">
          <a:xfrm>
            <a:off x="1610733" y="4188969"/>
            <a:ext cx="1979088" cy="559822"/>
          </a:xfrm>
          <a:prstGeom prst="roundRect">
            <a:avLst/>
          </a:prstGeom>
          <a:noFill/>
          <a:ln w="7620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AU" sz="1500" dirty="0" err="1">
              <a:solidFill>
                <a:schemeClr val="bg1"/>
              </a:solidFill>
            </a:endParaRPr>
          </a:p>
        </p:txBody>
      </p:sp>
      <p:sp>
        <p:nvSpPr>
          <p:cNvPr id="6" name="Rounded Rectangle 5"/>
          <p:cNvSpPr/>
          <p:nvPr/>
        </p:nvSpPr>
        <p:spPr bwMode="auto">
          <a:xfrm>
            <a:off x="1610732" y="5013825"/>
            <a:ext cx="1979088" cy="559822"/>
          </a:xfrm>
          <a:prstGeom prst="roundRect">
            <a:avLst/>
          </a:prstGeom>
          <a:noFill/>
          <a:ln w="7620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AU" sz="1500" dirty="0" err="1">
              <a:solidFill>
                <a:schemeClr val="bg1"/>
              </a:solidFill>
            </a:endParaRPr>
          </a:p>
        </p:txBody>
      </p:sp>
      <p:sp>
        <p:nvSpPr>
          <p:cNvPr id="7" name="Title 1"/>
          <p:cNvSpPr>
            <a:spLocks noGrp="1"/>
          </p:cNvSpPr>
          <p:nvPr>
            <p:ph type="title"/>
          </p:nvPr>
        </p:nvSpPr>
        <p:spPr>
          <a:xfrm>
            <a:off x="274640" y="14316"/>
            <a:ext cx="11079159" cy="1325563"/>
          </a:xfrm>
        </p:spPr>
        <p:txBody>
          <a:bodyPr>
            <a:normAutofit/>
          </a:bodyPr>
          <a:lstStyle/>
          <a:p>
            <a:r>
              <a:rPr lang="en-AU" dirty="0" err="1" smtClean="0"/>
              <a:t>PowerBI</a:t>
            </a:r>
            <a:endParaRPr lang="en-AU" dirty="0"/>
          </a:p>
        </p:txBody>
      </p:sp>
    </p:spTree>
    <p:extLst>
      <p:ext uri="{BB962C8B-B14F-4D97-AF65-F5344CB8AC3E}">
        <p14:creationId xmlns:p14="http://schemas.microsoft.com/office/powerpoint/2010/main" val="2163946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a:xfrm>
            <a:off x="2761891" y="2633873"/>
            <a:ext cx="9627585" cy="1075486"/>
          </a:xfrm>
        </p:spPr>
        <p:txBody>
          <a:bodyPr/>
          <a:lstStyle/>
          <a:p>
            <a:r>
              <a:rPr lang="en-US" dirty="0" smtClean="0"/>
              <a:t>Demo: CRM - </a:t>
            </a:r>
            <a:r>
              <a:rPr lang="en-US" dirty="0" err="1" smtClean="0"/>
              <a:t>PowerBI</a:t>
            </a:r>
            <a:endParaRPr lang="es-ES" dirty="0"/>
          </a:p>
        </p:txBody>
      </p:sp>
    </p:spTree>
    <p:extLst>
      <p:ext uri="{BB962C8B-B14F-4D97-AF65-F5344CB8AC3E}">
        <p14:creationId xmlns:p14="http://schemas.microsoft.com/office/powerpoint/2010/main" val="405772704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smtClean="0"/>
              <a:t>Dynamics CRM</a:t>
            </a:r>
            <a:endParaRPr lang="es-ES" dirty="0"/>
          </a:p>
        </p:txBody>
      </p:sp>
      <p:pic>
        <p:nvPicPr>
          <p:cNvPr id="5" name="Marcador de posición de imagen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p:pic>
    </p:spTree>
    <p:extLst>
      <p:ext uri="{BB962C8B-B14F-4D97-AF65-F5344CB8AC3E}">
        <p14:creationId xmlns:p14="http://schemas.microsoft.com/office/powerpoint/2010/main" val="200112059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ctrTitle"/>
          </p:nvPr>
        </p:nvSpPr>
        <p:spPr/>
        <p:txBody>
          <a:bodyPr>
            <a:normAutofit/>
          </a:bodyPr>
          <a:lstStyle/>
          <a:p>
            <a:r>
              <a:rPr lang="es-ES" dirty="0" smtClean="0"/>
              <a:t>CRM – Skype4Business</a:t>
            </a:r>
            <a:endParaRPr lang="en-US" dirty="0"/>
          </a:p>
        </p:txBody>
      </p:sp>
      <p:sp>
        <p:nvSpPr>
          <p:cNvPr id="6" name="Subtítulo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7262827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smtClean="0"/>
              <a:t>Skype4Business: Presencia y Clic 2 </a:t>
            </a:r>
            <a:r>
              <a:rPr lang="es-ES" dirty="0" err="1" smtClean="0"/>
              <a:t>Call</a:t>
            </a:r>
            <a:endParaRPr lang="es-ES" dirty="0"/>
          </a:p>
        </p:txBody>
      </p:sp>
      <p:sp>
        <p:nvSpPr>
          <p:cNvPr id="4" name="Marcador de número de diapositiva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51</a:t>
            </a:fld>
            <a:endParaRPr lang="en-US" dirty="0"/>
          </a:p>
        </p:txBody>
      </p:sp>
      <p:pic>
        <p:nvPicPr>
          <p:cNvPr id="7" name="Imagen 6"/>
          <p:cNvPicPr>
            <a:picLocks noChangeAspect="1"/>
          </p:cNvPicPr>
          <p:nvPr/>
        </p:nvPicPr>
        <p:blipFill>
          <a:blip r:embed="rId3"/>
          <a:stretch>
            <a:fillRect/>
          </a:stretch>
        </p:blipFill>
        <p:spPr>
          <a:xfrm>
            <a:off x="2304298" y="1506332"/>
            <a:ext cx="7489097" cy="5351668"/>
          </a:xfrm>
          <a:prstGeom prst="rect">
            <a:avLst/>
          </a:prstGeom>
        </p:spPr>
      </p:pic>
    </p:spTree>
    <p:extLst>
      <p:ext uri="{BB962C8B-B14F-4D97-AF65-F5344CB8AC3E}">
        <p14:creationId xmlns:p14="http://schemas.microsoft.com/office/powerpoint/2010/main" val="296888144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smtClean="0"/>
              <a:t>Configuración</a:t>
            </a:r>
            <a:endParaRPr lang="es-ES" dirty="0"/>
          </a:p>
        </p:txBody>
      </p:sp>
      <p:sp>
        <p:nvSpPr>
          <p:cNvPr id="5" name="Marcador de contenido 4"/>
          <p:cNvSpPr>
            <a:spLocks noGrp="1"/>
          </p:cNvSpPr>
          <p:nvPr>
            <p:ph idx="1"/>
          </p:nvPr>
        </p:nvSpPr>
        <p:spPr/>
        <p:txBody>
          <a:bodyPr/>
          <a:lstStyle/>
          <a:p>
            <a:endParaRPr lang="es-ES"/>
          </a:p>
        </p:txBody>
      </p:sp>
      <p:pic>
        <p:nvPicPr>
          <p:cNvPr id="2" name="Imagen 1"/>
          <p:cNvPicPr>
            <a:picLocks noChangeAspect="1"/>
          </p:cNvPicPr>
          <p:nvPr/>
        </p:nvPicPr>
        <p:blipFill>
          <a:blip r:embed="rId2"/>
          <a:stretch>
            <a:fillRect/>
          </a:stretch>
        </p:blipFill>
        <p:spPr>
          <a:xfrm>
            <a:off x="234118" y="1433553"/>
            <a:ext cx="6323091" cy="4555571"/>
          </a:xfrm>
          <a:prstGeom prst="rect">
            <a:avLst/>
          </a:prstGeom>
          <a:ln>
            <a:noFill/>
          </a:ln>
          <a:effectLst>
            <a:outerShdw blurRad="292100" dist="139700" dir="2700000" algn="tl" rotWithShape="0">
              <a:srgbClr val="333333">
                <a:alpha val="65000"/>
              </a:srgbClr>
            </a:outerShdw>
          </a:effectLst>
        </p:spPr>
      </p:pic>
      <p:pic>
        <p:nvPicPr>
          <p:cNvPr id="6" name="Imagen 5"/>
          <p:cNvPicPr>
            <a:picLocks noChangeAspect="1"/>
          </p:cNvPicPr>
          <p:nvPr/>
        </p:nvPicPr>
        <p:blipFill>
          <a:blip r:embed="rId3"/>
          <a:stretch>
            <a:fillRect/>
          </a:stretch>
        </p:blipFill>
        <p:spPr>
          <a:xfrm>
            <a:off x="4611689" y="1035377"/>
            <a:ext cx="6625864" cy="4818810"/>
          </a:xfrm>
          <a:prstGeom prst="rect">
            <a:avLst/>
          </a:prstGeom>
          <a:ln>
            <a:noFill/>
          </a:ln>
          <a:effectLst>
            <a:outerShdw blurRad="292100" dist="139700" dir="2700000" algn="tl" rotWithShape="0">
              <a:srgbClr val="333333">
                <a:alpha val="65000"/>
              </a:srgbClr>
            </a:outerShdw>
          </a:effectLst>
        </p:spPr>
      </p:pic>
      <p:pic>
        <p:nvPicPr>
          <p:cNvPr id="7" name="Imagen 6"/>
          <p:cNvPicPr>
            <a:picLocks noChangeAspect="1"/>
          </p:cNvPicPr>
          <p:nvPr/>
        </p:nvPicPr>
        <p:blipFill>
          <a:blip r:embed="rId4"/>
          <a:stretch>
            <a:fillRect/>
          </a:stretch>
        </p:blipFill>
        <p:spPr>
          <a:xfrm>
            <a:off x="2179638" y="2028014"/>
            <a:ext cx="6470650" cy="41611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6690479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a:xfrm>
            <a:off x="2761891" y="2633873"/>
            <a:ext cx="9627585" cy="1075486"/>
          </a:xfrm>
        </p:spPr>
        <p:txBody>
          <a:bodyPr/>
          <a:lstStyle/>
          <a:p>
            <a:r>
              <a:rPr lang="en-US" dirty="0" smtClean="0"/>
              <a:t>Demo: CRM – Skype4Business</a:t>
            </a:r>
            <a:endParaRPr lang="es-ES" dirty="0"/>
          </a:p>
        </p:txBody>
      </p:sp>
    </p:spTree>
    <p:extLst>
      <p:ext uri="{BB962C8B-B14F-4D97-AF65-F5344CB8AC3E}">
        <p14:creationId xmlns:p14="http://schemas.microsoft.com/office/powerpoint/2010/main" val="9089474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ctrTitle"/>
          </p:nvPr>
        </p:nvSpPr>
        <p:spPr/>
        <p:txBody>
          <a:bodyPr>
            <a:normAutofit/>
          </a:bodyPr>
          <a:lstStyle/>
          <a:p>
            <a:r>
              <a:rPr lang="es-ES" dirty="0" smtClean="0"/>
              <a:t>CRM – Exchange Online</a:t>
            </a:r>
            <a:endParaRPr lang="en-US" dirty="0"/>
          </a:p>
        </p:txBody>
      </p:sp>
      <p:sp>
        <p:nvSpPr>
          <p:cNvPr id="6" name="Subtítulo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9844194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smtClean="0"/>
              <a:t>Escenarios de sincronización Exchange</a:t>
            </a:r>
            <a:endParaRPr lang="es-ES" dirty="0"/>
          </a:p>
        </p:txBody>
      </p:sp>
      <p:grpSp>
        <p:nvGrpSpPr>
          <p:cNvPr id="21" name="Group 20"/>
          <p:cNvGrpSpPr/>
          <p:nvPr/>
        </p:nvGrpSpPr>
        <p:grpSpPr>
          <a:xfrm>
            <a:off x="2402484" y="1535121"/>
            <a:ext cx="2276848" cy="2277721"/>
            <a:chOff x="3058975" y="2132935"/>
            <a:chExt cx="2323108" cy="2323999"/>
          </a:xfrm>
        </p:grpSpPr>
        <p:pic>
          <p:nvPicPr>
            <p:cNvPr id="22" name="Picture 4" descr="http://customermodel/personas/PictureLibrary/Lisabig.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8975" y="2133823"/>
              <a:ext cx="2323108" cy="232311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a:spLocks noChangeAspect="1"/>
            </p:cNvSpPr>
            <p:nvPr/>
          </p:nvSpPr>
          <p:spPr bwMode="ltGray">
            <a:xfrm>
              <a:off x="3058975" y="2132935"/>
              <a:ext cx="2323108" cy="2306429"/>
            </a:xfrm>
            <a:prstGeom prst="rect">
              <a:avLst/>
            </a:prstGeom>
            <a:gradFill>
              <a:gsLst>
                <a:gs pos="30000">
                  <a:srgbClr val="000000">
                    <a:alpha val="49000"/>
                  </a:srgbClr>
                </a:gs>
                <a:gs pos="69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1" tIns="143391" rIns="182841"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s-ES" sz="1960" dirty="0">
                  <a:gradFill>
                    <a:gsLst>
                      <a:gs pos="0">
                        <a:srgbClr val="FFFFFF"/>
                      </a:gs>
                      <a:gs pos="100000">
                        <a:srgbClr val="FFFFFF"/>
                      </a:gs>
                    </a:gsLst>
                    <a:lin ang="5400000" scaled="0"/>
                  </a:gradFill>
                  <a:ea typeface="Segoe UI" pitchFamily="34" charset="0"/>
                  <a:cs typeface="Segoe UI" pitchFamily="34" charset="0"/>
                </a:rPr>
                <a:t>Incidencias</a:t>
              </a:r>
              <a:endParaRPr lang="es-ES" sz="2352" dirty="0">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3724" y="4043093"/>
              <a:ext cx="406493" cy="406493"/>
            </a:xfrm>
            <a:prstGeom prst="rect">
              <a:avLst/>
            </a:prstGeom>
          </p:spPr>
        </p:pic>
      </p:grpSp>
      <p:grpSp>
        <p:nvGrpSpPr>
          <p:cNvPr id="26" name="Group 25"/>
          <p:cNvGrpSpPr/>
          <p:nvPr/>
        </p:nvGrpSpPr>
        <p:grpSpPr>
          <a:xfrm>
            <a:off x="4872289" y="1535121"/>
            <a:ext cx="2253296" cy="2261371"/>
            <a:chOff x="608649" y="2150505"/>
            <a:chExt cx="2299078" cy="2307317"/>
          </a:xfrm>
        </p:grpSpPr>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7414" y="4043093"/>
              <a:ext cx="406493" cy="406493"/>
            </a:xfrm>
            <a:prstGeom prst="rect">
              <a:avLst/>
            </a:prstGeom>
          </p:spPr>
        </p:pic>
        <p:pic>
          <p:nvPicPr>
            <p:cNvPr id="29" name="Picture 2" descr="http://customermodel/personas/PictureLibrary/Nicolebig.jp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649" y="2150505"/>
              <a:ext cx="2299078" cy="229908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1" name="Rectangle 30"/>
            <p:cNvSpPr>
              <a:spLocks noChangeAspect="1"/>
            </p:cNvSpPr>
            <p:nvPr/>
          </p:nvSpPr>
          <p:spPr bwMode="ltGray">
            <a:xfrm>
              <a:off x="608649" y="2151393"/>
              <a:ext cx="2277598" cy="2306429"/>
            </a:xfrm>
            <a:prstGeom prst="rect">
              <a:avLst/>
            </a:prstGeom>
            <a:gradFill>
              <a:gsLst>
                <a:gs pos="30000">
                  <a:srgbClr val="000000">
                    <a:alpha val="49000"/>
                  </a:srgbClr>
                </a:gs>
                <a:gs pos="69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1" tIns="143391" rIns="182841"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960" dirty="0">
                  <a:gradFill>
                    <a:gsLst>
                      <a:gs pos="0">
                        <a:srgbClr val="FFFFFF"/>
                      </a:gs>
                      <a:gs pos="100000">
                        <a:srgbClr val="FFFFFF"/>
                      </a:gs>
                    </a:gsLst>
                    <a:lin ang="5400000" scaled="0"/>
                  </a:gradFill>
                  <a:ea typeface="Segoe UI" pitchFamily="34" charset="0"/>
                  <a:cs typeface="Segoe UI" pitchFamily="34" charset="0"/>
                </a:rPr>
                <a:t>Marketing</a:t>
              </a:r>
            </a:p>
          </p:txBody>
        </p:sp>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7414" y="4043093"/>
              <a:ext cx="406493" cy="406493"/>
            </a:xfrm>
            <a:prstGeom prst="rect">
              <a:avLst/>
            </a:prstGeom>
          </p:spPr>
        </p:pic>
      </p:grpSp>
      <p:grpSp>
        <p:nvGrpSpPr>
          <p:cNvPr id="55" name="Group 54"/>
          <p:cNvGrpSpPr/>
          <p:nvPr/>
        </p:nvGrpSpPr>
        <p:grpSpPr>
          <a:xfrm>
            <a:off x="4870418" y="4029113"/>
            <a:ext cx="2257036" cy="2265209"/>
            <a:chOff x="448281" y="2433354"/>
            <a:chExt cx="2302894" cy="2311233"/>
          </a:xfrm>
        </p:grpSpPr>
        <p:pic>
          <p:nvPicPr>
            <p:cNvPr id="5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8282" y="2433354"/>
              <a:ext cx="2302893" cy="2302893"/>
            </a:xfrm>
            <a:prstGeom prst="rect">
              <a:avLst/>
            </a:prstGeom>
          </p:spPr>
        </p:pic>
        <p:sp>
          <p:nvSpPr>
            <p:cNvPr id="58" name="Rectangle 57"/>
            <p:cNvSpPr>
              <a:spLocks noChangeAspect="1"/>
            </p:cNvSpPr>
            <p:nvPr/>
          </p:nvSpPr>
          <p:spPr bwMode="ltGray">
            <a:xfrm>
              <a:off x="448281" y="2438158"/>
              <a:ext cx="2302893" cy="2306429"/>
            </a:xfrm>
            <a:prstGeom prst="rect">
              <a:avLst/>
            </a:prstGeom>
            <a:gradFill>
              <a:gsLst>
                <a:gs pos="30000">
                  <a:srgbClr val="000000">
                    <a:alpha val="49000"/>
                  </a:srgbClr>
                </a:gs>
                <a:gs pos="69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1" tIns="143391" rIns="182841"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s-ES" sz="1960" dirty="0">
                  <a:gradFill>
                    <a:gsLst>
                      <a:gs pos="0">
                        <a:srgbClr val="FFFFFF"/>
                      </a:gs>
                      <a:gs pos="100000">
                        <a:srgbClr val="FFFFFF"/>
                      </a:gs>
                    </a:gsLst>
                    <a:lin ang="5400000" scaled="0"/>
                  </a:gradFill>
                  <a:ea typeface="Segoe UI" pitchFamily="34" charset="0"/>
                  <a:cs typeface="Segoe UI" pitchFamily="34" charset="0"/>
                </a:rPr>
                <a:t>Planificación de servicios</a:t>
              </a:r>
            </a:p>
          </p:txBody>
        </p:sp>
        <p:pic>
          <p:nvPicPr>
            <p:cNvPr id="59" name="Picture 5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95022" y="4323325"/>
              <a:ext cx="406493" cy="406493"/>
            </a:xfrm>
            <a:prstGeom prst="rect">
              <a:avLst/>
            </a:prstGeom>
          </p:spPr>
        </p:pic>
      </p:grpSp>
      <p:grpSp>
        <p:nvGrpSpPr>
          <p:cNvPr id="2" name="Group 1"/>
          <p:cNvGrpSpPr/>
          <p:nvPr/>
        </p:nvGrpSpPr>
        <p:grpSpPr>
          <a:xfrm>
            <a:off x="7318543" y="1535121"/>
            <a:ext cx="2272247" cy="2261371"/>
            <a:chOff x="5608475" y="2392573"/>
            <a:chExt cx="2318414" cy="2307317"/>
          </a:xfrm>
        </p:grpSpPr>
        <p:pic>
          <p:nvPicPr>
            <p:cNvPr id="46"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15665" y="2392573"/>
              <a:ext cx="2271848" cy="2271848"/>
            </a:xfrm>
            <a:prstGeom prst="rect">
              <a:avLst/>
            </a:prstGeom>
          </p:spPr>
        </p:pic>
        <p:sp>
          <p:nvSpPr>
            <p:cNvPr id="47" name="Rectangle 46"/>
            <p:cNvSpPr>
              <a:spLocks noChangeAspect="1"/>
            </p:cNvSpPr>
            <p:nvPr/>
          </p:nvSpPr>
          <p:spPr bwMode="ltGray">
            <a:xfrm>
              <a:off x="5608475" y="2393461"/>
              <a:ext cx="2277597" cy="2306429"/>
            </a:xfrm>
            <a:prstGeom prst="rect">
              <a:avLst/>
            </a:prstGeom>
            <a:gradFill>
              <a:gsLst>
                <a:gs pos="30000">
                  <a:srgbClr val="000000">
                    <a:alpha val="49000"/>
                  </a:srgbClr>
                </a:gs>
                <a:gs pos="69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1" tIns="143391" rIns="182841"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s-ES" sz="1960" dirty="0">
                  <a:gradFill>
                    <a:gsLst>
                      <a:gs pos="0">
                        <a:srgbClr val="FFFFFF"/>
                      </a:gs>
                      <a:gs pos="100000">
                        <a:srgbClr val="FFFFFF"/>
                      </a:gs>
                    </a:gsLst>
                    <a:lin ang="5400000" scaled="0"/>
                  </a:gradFill>
                  <a:ea typeface="Segoe UI" pitchFamily="34" charset="0"/>
                  <a:cs typeface="Segoe UI" pitchFamily="34" charset="0"/>
                </a:rPr>
                <a:t>Movilidad/ Múltiples Clientes</a:t>
              </a:r>
            </a:p>
          </p:txBody>
        </p:sp>
        <p:pic>
          <p:nvPicPr>
            <p:cNvPr id="49" name="Picture 2" descr="\\MAGNUM\Projects\Microsoft\Cloud Power FY12\Design\ICONS_PNG\Devices.png"/>
            <p:cNvPicPr>
              <a:picLocks noChangeAspect="1" noChangeArrowheads="1"/>
            </p:cNvPicPr>
            <p:nvPr/>
          </p:nvPicPr>
          <p:blipFill>
            <a:blip r:embed="rId12" cstate="print">
              <a:lum bright="100000"/>
            </a:blip>
            <a:srcRect l="56000" t="50000" r="10000" b="4000"/>
            <a:stretch>
              <a:fillRect/>
            </a:stretch>
          </p:blipFill>
          <p:spPr bwMode="auto">
            <a:xfrm>
              <a:off x="7269540" y="3806418"/>
              <a:ext cx="657349" cy="889354"/>
            </a:xfrm>
            <a:prstGeom prst="rect">
              <a:avLst/>
            </a:prstGeom>
            <a:noFill/>
            <a:ln>
              <a:noFill/>
            </a:ln>
          </p:spPr>
        </p:pic>
        <p:pic>
          <p:nvPicPr>
            <p:cNvPr id="60" name="Picture 2" descr="\\MAGNUM\Projects\Microsoft\Cloud Power FY12\Design\ICONS_PNG\Devices.png"/>
            <p:cNvPicPr>
              <a:picLocks noChangeAspect="1" noChangeArrowheads="1"/>
            </p:cNvPicPr>
            <p:nvPr/>
          </p:nvPicPr>
          <p:blipFill>
            <a:blip r:embed="rId12" cstate="print">
              <a:lum bright="100000"/>
            </a:blip>
            <a:srcRect l="2000" t="50000" r="46000" b="4000"/>
            <a:stretch>
              <a:fillRect/>
            </a:stretch>
          </p:blipFill>
          <p:spPr bwMode="auto">
            <a:xfrm>
              <a:off x="6915118" y="4310358"/>
              <a:ext cx="354422" cy="313527"/>
            </a:xfrm>
            <a:prstGeom prst="rect">
              <a:avLst/>
            </a:prstGeom>
            <a:noFill/>
            <a:ln>
              <a:noFill/>
            </a:ln>
          </p:spPr>
        </p:pic>
        <p:pic>
          <p:nvPicPr>
            <p:cNvPr id="61" name="Picture 3" descr="\\MAGNUM\Projects\Microsoft\Cloud Power FY12\Design\ICONS_PNG\Laptop.png"/>
            <p:cNvPicPr>
              <a:picLocks noChangeAspect="1" noChangeArrowheads="1"/>
            </p:cNvPicPr>
            <p:nvPr/>
          </p:nvPicPr>
          <p:blipFill rotWithShape="1">
            <a:blip r:embed="rId13" cstate="print">
              <a:lum bright="100000"/>
            </a:blip>
            <a:srcRect t="8284" b="8020"/>
            <a:stretch/>
          </p:blipFill>
          <p:spPr bwMode="auto">
            <a:xfrm>
              <a:off x="6462370" y="4316226"/>
              <a:ext cx="354423" cy="296637"/>
            </a:xfrm>
            <a:prstGeom prst="rect">
              <a:avLst/>
            </a:prstGeom>
            <a:noFill/>
          </p:spPr>
        </p:pic>
        <p:pic>
          <p:nvPicPr>
            <p:cNvPr id="63" name="Picture 2" descr="\\MAGNUM\Projects\Microsoft\Cloud Power FY12\Design\ICONS_PNG\Devices.png"/>
            <p:cNvPicPr>
              <a:picLocks noChangeAspect="1" noChangeArrowheads="1"/>
            </p:cNvPicPr>
            <p:nvPr/>
          </p:nvPicPr>
          <p:blipFill rotWithShape="1">
            <a:blip r:embed="rId12" cstate="print">
              <a:lum bright="100000"/>
            </a:blip>
            <a:srcRect r="54280" b="50794"/>
            <a:stretch/>
          </p:blipFill>
          <p:spPr bwMode="auto">
            <a:xfrm>
              <a:off x="6065377" y="4282544"/>
              <a:ext cx="327900" cy="352903"/>
            </a:xfrm>
            <a:prstGeom prst="rect">
              <a:avLst/>
            </a:prstGeom>
            <a:noFill/>
          </p:spPr>
        </p:pic>
      </p:grpSp>
      <p:grpSp>
        <p:nvGrpSpPr>
          <p:cNvPr id="71" name="Group 70"/>
          <p:cNvGrpSpPr/>
          <p:nvPr/>
        </p:nvGrpSpPr>
        <p:grpSpPr>
          <a:xfrm>
            <a:off x="2411911" y="4029112"/>
            <a:ext cx="2245908" cy="2260500"/>
            <a:chOff x="2858549" y="2444158"/>
            <a:chExt cx="2291540" cy="2306429"/>
          </a:xfrm>
        </p:grpSpPr>
        <p:pic>
          <p:nvPicPr>
            <p:cNvPr id="72"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58549" y="2448497"/>
              <a:ext cx="2291539" cy="2291539"/>
            </a:xfrm>
            <a:prstGeom prst="rect">
              <a:avLst/>
            </a:prstGeom>
          </p:spPr>
        </p:pic>
        <p:sp>
          <p:nvSpPr>
            <p:cNvPr id="74" name="Rectangle 73"/>
            <p:cNvSpPr>
              <a:spLocks noChangeAspect="1"/>
            </p:cNvSpPr>
            <p:nvPr/>
          </p:nvSpPr>
          <p:spPr bwMode="ltGray">
            <a:xfrm>
              <a:off x="2859287" y="2444158"/>
              <a:ext cx="2290801" cy="2306429"/>
            </a:xfrm>
            <a:prstGeom prst="rect">
              <a:avLst/>
            </a:prstGeom>
            <a:gradFill>
              <a:gsLst>
                <a:gs pos="30000">
                  <a:srgbClr val="000000">
                    <a:alpha val="49000"/>
                  </a:srgbClr>
                </a:gs>
                <a:gs pos="69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1" tIns="143391" rIns="182841"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s-ES" sz="1960" dirty="0">
                  <a:gradFill>
                    <a:gsLst>
                      <a:gs pos="0">
                        <a:srgbClr val="FFFFFF"/>
                      </a:gs>
                      <a:gs pos="100000">
                        <a:srgbClr val="FFFFFF"/>
                      </a:gs>
                    </a:gsLst>
                    <a:lin ang="5400000" scaled="0"/>
                  </a:gradFill>
                  <a:ea typeface="Segoe UI" pitchFamily="34" charset="0"/>
                  <a:cs typeface="Segoe UI" pitchFamily="34" charset="0"/>
                </a:rPr>
                <a:t>Comerciales</a:t>
              </a:r>
              <a:endParaRPr lang="es-ES" sz="2352" dirty="0">
                <a:gradFill>
                  <a:gsLst>
                    <a:gs pos="0">
                      <a:srgbClr val="FFFFFF"/>
                    </a:gs>
                    <a:gs pos="100000">
                      <a:srgbClr val="FFFFFF"/>
                    </a:gs>
                  </a:gsLst>
                  <a:lin ang="5400000" scaled="0"/>
                </a:gradFill>
                <a:ea typeface="Segoe UI" pitchFamily="34" charset="0"/>
                <a:cs typeface="Segoe UI" pitchFamily="34" charset="0"/>
              </a:endParaRPr>
            </a:p>
          </p:txBody>
        </p:sp>
        <p:pic>
          <p:nvPicPr>
            <p:cNvPr id="75" name="Picture 7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3596" y="4339976"/>
              <a:ext cx="406493" cy="406493"/>
            </a:xfrm>
            <a:prstGeom prst="rect">
              <a:avLst/>
            </a:prstGeom>
          </p:spPr>
        </p:pic>
        <p:pic>
          <p:nvPicPr>
            <p:cNvPr id="76" name="Picture 7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27669" y="4329754"/>
              <a:ext cx="406493" cy="406493"/>
            </a:xfrm>
            <a:prstGeom prst="rect">
              <a:avLst/>
            </a:prstGeom>
          </p:spPr>
        </p:pic>
        <p:pic>
          <p:nvPicPr>
            <p:cNvPr id="77" name="Picture 7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29604" y="4329754"/>
              <a:ext cx="406493" cy="406493"/>
            </a:xfrm>
            <a:prstGeom prst="rect">
              <a:avLst/>
            </a:prstGeom>
          </p:spPr>
        </p:pic>
      </p:grpSp>
      <p:grpSp>
        <p:nvGrpSpPr>
          <p:cNvPr id="38" name="Group 37"/>
          <p:cNvGrpSpPr/>
          <p:nvPr/>
        </p:nvGrpSpPr>
        <p:grpSpPr>
          <a:xfrm>
            <a:off x="7340053" y="4029444"/>
            <a:ext cx="2295666" cy="2295665"/>
            <a:chOff x="1828556" y="4149107"/>
            <a:chExt cx="2296264" cy="2296263"/>
          </a:xfrm>
        </p:grpSpPr>
        <p:pic>
          <p:nvPicPr>
            <p:cNvPr id="39" name="Picture 3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28557" y="4149107"/>
              <a:ext cx="2296263" cy="2296263"/>
            </a:xfrm>
            <a:prstGeom prst="rect">
              <a:avLst/>
            </a:prstGeom>
          </p:spPr>
        </p:pic>
        <p:sp>
          <p:nvSpPr>
            <p:cNvPr id="40" name="Rectangle 39"/>
            <p:cNvSpPr>
              <a:spLocks noChangeAspect="1"/>
            </p:cNvSpPr>
            <p:nvPr/>
          </p:nvSpPr>
          <p:spPr bwMode="ltGray">
            <a:xfrm>
              <a:off x="1828556" y="4149107"/>
              <a:ext cx="2296263" cy="2270577"/>
            </a:xfrm>
            <a:prstGeom prst="rect">
              <a:avLst/>
            </a:prstGeom>
            <a:gradFill>
              <a:gsLst>
                <a:gs pos="9000">
                  <a:srgbClr val="000000">
                    <a:alpha val="49000"/>
                  </a:srgbClr>
                </a:gs>
                <a:gs pos="69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1" tIns="143391" rIns="182841"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960" dirty="0">
                  <a:gradFill>
                    <a:gsLst>
                      <a:gs pos="0">
                        <a:srgbClr val="FFFFFF"/>
                      </a:gs>
                      <a:gs pos="100000">
                        <a:srgbClr val="FFFFFF"/>
                      </a:gs>
                    </a:gsLst>
                    <a:lin ang="5400000" scaled="0"/>
                  </a:gradFill>
                  <a:ea typeface="Segoe UI" pitchFamily="34" charset="0"/>
                  <a:cs typeface="Segoe UI" pitchFamily="34" charset="0"/>
                </a:rPr>
                <a:t>IT Manager</a:t>
              </a:r>
            </a:p>
          </p:txBody>
        </p:sp>
      </p:grpSp>
    </p:spTree>
    <p:custDataLst>
      <p:tags r:id="rId1"/>
    </p:custDataLst>
    <p:extLst>
      <p:ext uri="{BB962C8B-B14F-4D97-AF65-F5344CB8AC3E}">
        <p14:creationId xmlns:p14="http://schemas.microsoft.com/office/powerpoint/2010/main" val="332263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normAutofit/>
          </a:bodyPr>
          <a:lstStyle/>
          <a:p>
            <a:r>
              <a:rPr lang="es-ES" dirty="0" smtClean="0"/>
              <a:t>Creación de casos desde Emails</a:t>
            </a:r>
            <a:endParaRPr lang="es-ES" dirty="0"/>
          </a:p>
        </p:txBody>
      </p:sp>
      <p:grpSp>
        <p:nvGrpSpPr>
          <p:cNvPr id="31" name="Group 30"/>
          <p:cNvGrpSpPr/>
          <p:nvPr/>
        </p:nvGrpSpPr>
        <p:grpSpPr>
          <a:xfrm>
            <a:off x="58438" y="1526431"/>
            <a:ext cx="1362958" cy="2401158"/>
            <a:chOff x="58005" y="1556037"/>
            <a:chExt cx="1390650" cy="2449945"/>
          </a:xfrm>
        </p:grpSpPr>
        <p:pic>
          <p:nvPicPr>
            <p:cNvPr id="32" name="Picture 31"/>
            <p:cNvPicPr>
              <a:picLocks noChangeAspect="1"/>
            </p:cNvPicPr>
            <p:nvPr/>
          </p:nvPicPr>
          <p:blipFill>
            <a:blip r:embed="rId2"/>
            <a:stretch>
              <a:fillRect/>
            </a:stretch>
          </p:blipFill>
          <p:spPr>
            <a:xfrm>
              <a:off x="58005" y="1556037"/>
              <a:ext cx="1390650" cy="1695450"/>
            </a:xfrm>
            <a:prstGeom prst="rect">
              <a:avLst/>
            </a:prstGeom>
          </p:spPr>
        </p:pic>
        <p:sp>
          <p:nvSpPr>
            <p:cNvPr id="33" name="TextBox 32"/>
            <p:cNvSpPr txBox="1"/>
            <p:nvPr/>
          </p:nvSpPr>
          <p:spPr>
            <a:xfrm>
              <a:off x="159786" y="3575107"/>
              <a:ext cx="1288869" cy="430875"/>
            </a:xfrm>
            <a:prstGeom prst="rect">
              <a:avLst/>
            </a:prstGeom>
            <a:noFill/>
          </p:spPr>
          <p:txBody>
            <a:bodyPr wrap="square" lIns="0" tIns="0" rIns="0" bIns="0" rtlCol="0">
              <a:spAutoFit/>
            </a:bodyPr>
            <a:lstStyle/>
            <a:p>
              <a:pPr marL="233461" indent="-233461">
                <a:buFont typeface="Arial" panose="020B0604020202020204" pitchFamily="34" charset="0"/>
                <a:buChar char="•"/>
              </a:pPr>
              <a:r>
                <a:rPr lang="es-ES" sz="1372" spc="-48" dirty="0"/>
                <a:t>Email entrante en una Cola</a:t>
              </a:r>
            </a:p>
          </p:txBody>
        </p:sp>
      </p:grpSp>
      <p:grpSp>
        <p:nvGrpSpPr>
          <p:cNvPr id="34" name="Group 33"/>
          <p:cNvGrpSpPr/>
          <p:nvPr/>
        </p:nvGrpSpPr>
        <p:grpSpPr>
          <a:xfrm>
            <a:off x="1345311" y="1407406"/>
            <a:ext cx="2128455" cy="3153628"/>
            <a:chOff x="1371024" y="1434594"/>
            <a:chExt cx="2171700" cy="3217702"/>
          </a:xfrm>
        </p:grpSpPr>
        <p:pic>
          <p:nvPicPr>
            <p:cNvPr id="35" name="Picture 34"/>
            <p:cNvPicPr>
              <a:picLocks noChangeAspect="1"/>
            </p:cNvPicPr>
            <p:nvPr/>
          </p:nvPicPr>
          <p:blipFill>
            <a:blip r:embed="rId3"/>
            <a:stretch>
              <a:fillRect/>
            </a:stretch>
          </p:blipFill>
          <p:spPr>
            <a:xfrm>
              <a:off x="1371024" y="1434594"/>
              <a:ext cx="2171700" cy="1752600"/>
            </a:xfrm>
            <a:prstGeom prst="rect">
              <a:avLst/>
            </a:prstGeom>
          </p:spPr>
        </p:pic>
        <p:sp>
          <p:nvSpPr>
            <p:cNvPr id="36" name="TextBox 35"/>
            <p:cNvSpPr txBox="1"/>
            <p:nvPr/>
          </p:nvSpPr>
          <p:spPr>
            <a:xfrm>
              <a:off x="2080170" y="3575108"/>
              <a:ext cx="1462554" cy="1077188"/>
            </a:xfrm>
            <a:prstGeom prst="rect">
              <a:avLst/>
            </a:prstGeom>
            <a:noFill/>
          </p:spPr>
          <p:txBody>
            <a:bodyPr wrap="square" lIns="0" tIns="0" rIns="0" bIns="0" rtlCol="0">
              <a:spAutoFit/>
            </a:bodyPr>
            <a:lstStyle/>
            <a:p>
              <a:pPr marL="233461" indent="-233461">
                <a:buFont typeface="Arial" panose="020B0604020202020204" pitchFamily="34" charset="0"/>
                <a:buChar char="•"/>
              </a:pPr>
              <a:r>
                <a:rPr lang="es-ES" sz="1372" spc="-48" dirty="0"/>
                <a:t>Verifica si el cliente existe</a:t>
              </a:r>
            </a:p>
            <a:p>
              <a:pPr marL="233461" indent="-233461">
                <a:buFont typeface="Arial" panose="020B0604020202020204" pitchFamily="34" charset="0"/>
                <a:buChar char="•"/>
              </a:pPr>
              <a:r>
                <a:rPr lang="es-ES" sz="1372" spc="-48" dirty="0" err="1"/>
                <a:t>Opcion</a:t>
              </a:r>
              <a:r>
                <a:rPr lang="es-ES" sz="1372" spc="-48" dirty="0"/>
                <a:t> de creación de un Nuevo cliente</a:t>
              </a:r>
            </a:p>
          </p:txBody>
        </p:sp>
      </p:grpSp>
      <p:grpSp>
        <p:nvGrpSpPr>
          <p:cNvPr id="37" name="Group 36"/>
          <p:cNvGrpSpPr/>
          <p:nvPr/>
        </p:nvGrpSpPr>
        <p:grpSpPr>
          <a:xfrm>
            <a:off x="3362786" y="1428978"/>
            <a:ext cx="2323732" cy="3132055"/>
            <a:chOff x="3429490" y="1456603"/>
            <a:chExt cx="2370945" cy="3195692"/>
          </a:xfrm>
        </p:grpSpPr>
        <p:pic>
          <p:nvPicPr>
            <p:cNvPr id="38" name="Picture 37"/>
            <p:cNvPicPr>
              <a:picLocks noChangeAspect="1"/>
            </p:cNvPicPr>
            <p:nvPr/>
          </p:nvPicPr>
          <p:blipFill>
            <a:blip r:embed="rId4"/>
            <a:stretch>
              <a:fillRect/>
            </a:stretch>
          </p:blipFill>
          <p:spPr>
            <a:xfrm>
              <a:off x="3429490" y="1456603"/>
              <a:ext cx="2305050" cy="1809750"/>
            </a:xfrm>
            <a:prstGeom prst="rect">
              <a:avLst/>
            </a:prstGeom>
          </p:spPr>
        </p:pic>
        <p:sp>
          <p:nvSpPr>
            <p:cNvPr id="39" name="TextBox 38"/>
            <p:cNvSpPr txBox="1"/>
            <p:nvPr/>
          </p:nvSpPr>
          <p:spPr>
            <a:xfrm>
              <a:off x="3980116" y="3575107"/>
              <a:ext cx="1820319" cy="1077188"/>
            </a:xfrm>
            <a:prstGeom prst="rect">
              <a:avLst/>
            </a:prstGeom>
            <a:noFill/>
          </p:spPr>
          <p:txBody>
            <a:bodyPr wrap="square" lIns="0" tIns="0" rIns="0" bIns="0" rtlCol="0">
              <a:spAutoFit/>
            </a:bodyPr>
            <a:lstStyle/>
            <a:p>
              <a:pPr marL="233461" indent="-233461">
                <a:buFont typeface="Arial" panose="020B0604020202020204" pitchFamily="34" charset="0"/>
                <a:buChar char="•"/>
              </a:pPr>
              <a:r>
                <a:rPr lang="es-ES" sz="1372" spc="-48" dirty="0"/>
                <a:t>Verificar si el email está relacionado con un caso anterior</a:t>
              </a:r>
            </a:p>
            <a:p>
              <a:pPr marL="233461" indent="-233461">
                <a:buFont typeface="Arial" panose="020B0604020202020204" pitchFamily="34" charset="0"/>
                <a:buChar char="•"/>
              </a:pPr>
              <a:r>
                <a:rPr lang="es-ES" sz="1372" spc="-48" dirty="0"/>
                <a:t>Opción de creación de Nuevo caso</a:t>
              </a:r>
            </a:p>
          </p:txBody>
        </p:sp>
      </p:grpSp>
      <p:grpSp>
        <p:nvGrpSpPr>
          <p:cNvPr id="40" name="Group 39"/>
          <p:cNvGrpSpPr/>
          <p:nvPr/>
        </p:nvGrpSpPr>
        <p:grpSpPr>
          <a:xfrm>
            <a:off x="7907055" y="1467019"/>
            <a:ext cx="1965907" cy="3076320"/>
            <a:chOff x="8172624" y="1513174"/>
            <a:chExt cx="2005850" cy="3138824"/>
          </a:xfrm>
        </p:grpSpPr>
        <p:pic>
          <p:nvPicPr>
            <p:cNvPr id="41" name="Picture 40"/>
            <p:cNvPicPr>
              <a:picLocks noChangeAspect="1"/>
            </p:cNvPicPr>
            <p:nvPr/>
          </p:nvPicPr>
          <p:blipFill>
            <a:blip r:embed="rId5"/>
            <a:stretch>
              <a:fillRect/>
            </a:stretch>
          </p:blipFill>
          <p:spPr>
            <a:xfrm>
              <a:off x="8172624" y="1513174"/>
              <a:ext cx="1857375" cy="1781175"/>
            </a:xfrm>
            <a:prstGeom prst="rect">
              <a:avLst/>
            </a:prstGeom>
          </p:spPr>
        </p:pic>
        <p:sp>
          <p:nvSpPr>
            <p:cNvPr id="42" name="TextBox 41"/>
            <p:cNvSpPr txBox="1"/>
            <p:nvPr/>
          </p:nvSpPr>
          <p:spPr>
            <a:xfrm>
              <a:off x="8743505" y="3574810"/>
              <a:ext cx="1434969" cy="1077188"/>
            </a:xfrm>
            <a:prstGeom prst="rect">
              <a:avLst/>
            </a:prstGeom>
            <a:noFill/>
          </p:spPr>
          <p:txBody>
            <a:bodyPr wrap="square" lIns="0" tIns="0" rIns="0" bIns="0" rtlCol="0">
              <a:spAutoFit/>
            </a:bodyPr>
            <a:lstStyle/>
            <a:p>
              <a:pPr marL="233461" indent="-233461">
                <a:buFont typeface="Arial" panose="020B0604020202020204" pitchFamily="34" charset="0"/>
                <a:buChar char="•"/>
              </a:pPr>
              <a:r>
                <a:rPr lang="es-ES" sz="1372" spc="-48" dirty="0"/>
                <a:t>Creación de un Nuevo caso</a:t>
              </a:r>
            </a:p>
            <a:p>
              <a:pPr marL="233461" indent="-233461">
                <a:buFont typeface="Arial" panose="020B0604020202020204" pitchFamily="34" charset="0"/>
                <a:buChar char="•"/>
              </a:pPr>
              <a:r>
                <a:rPr lang="es-ES" sz="1372" spc="-48" dirty="0"/>
                <a:t>Valores iniciales del caso predeterminados</a:t>
              </a:r>
            </a:p>
          </p:txBody>
        </p:sp>
      </p:grpSp>
      <p:grpSp>
        <p:nvGrpSpPr>
          <p:cNvPr id="43" name="Group 42"/>
          <p:cNvGrpSpPr/>
          <p:nvPr/>
        </p:nvGrpSpPr>
        <p:grpSpPr>
          <a:xfrm>
            <a:off x="9606927" y="1428979"/>
            <a:ext cx="2305826" cy="2920617"/>
            <a:chOff x="9862644" y="1456603"/>
            <a:chExt cx="2352675" cy="2979958"/>
          </a:xfrm>
        </p:grpSpPr>
        <p:pic>
          <p:nvPicPr>
            <p:cNvPr id="44" name="Picture 43"/>
            <p:cNvPicPr>
              <a:picLocks noChangeAspect="1"/>
            </p:cNvPicPr>
            <p:nvPr/>
          </p:nvPicPr>
          <p:blipFill>
            <a:blip r:embed="rId6"/>
            <a:stretch>
              <a:fillRect/>
            </a:stretch>
          </p:blipFill>
          <p:spPr>
            <a:xfrm>
              <a:off x="9862644" y="1456603"/>
              <a:ext cx="2352675" cy="1819275"/>
            </a:xfrm>
            <a:prstGeom prst="rect">
              <a:avLst/>
            </a:prstGeom>
          </p:spPr>
        </p:pic>
        <p:sp>
          <p:nvSpPr>
            <p:cNvPr id="45" name="TextBox 44"/>
            <p:cNvSpPr txBox="1"/>
            <p:nvPr/>
          </p:nvSpPr>
          <p:spPr>
            <a:xfrm>
              <a:off x="10371999" y="3574811"/>
              <a:ext cx="1736873" cy="861750"/>
            </a:xfrm>
            <a:prstGeom prst="rect">
              <a:avLst/>
            </a:prstGeom>
            <a:noFill/>
          </p:spPr>
          <p:txBody>
            <a:bodyPr wrap="square" lIns="0" tIns="0" rIns="0" bIns="0" rtlCol="0">
              <a:spAutoFit/>
            </a:bodyPr>
            <a:lstStyle/>
            <a:p>
              <a:pPr marL="233461" indent="-233461">
                <a:buFont typeface="Arial" panose="020B0604020202020204" pitchFamily="34" charset="0"/>
                <a:buChar char="•"/>
              </a:pPr>
              <a:r>
                <a:rPr lang="es-ES" sz="1372" spc="-48" dirty="0"/>
                <a:t>Plantilla de email para responder automáticamente al cliente</a:t>
              </a:r>
            </a:p>
          </p:txBody>
        </p:sp>
      </p:grpSp>
      <p:grpSp>
        <p:nvGrpSpPr>
          <p:cNvPr id="46" name="Group 45"/>
          <p:cNvGrpSpPr/>
          <p:nvPr/>
        </p:nvGrpSpPr>
        <p:grpSpPr>
          <a:xfrm>
            <a:off x="5536966" y="1451749"/>
            <a:ext cx="2539209" cy="2686699"/>
            <a:chOff x="5647844" y="1479837"/>
            <a:chExt cx="2590800" cy="2741287"/>
          </a:xfrm>
        </p:grpSpPr>
        <p:pic>
          <p:nvPicPr>
            <p:cNvPr id="47" name="Picture 46"/>
            <p:cNvPicPr>
              <a:picLocks noChangeAspect="1"/>
            </p:cNvPicPr>
            <p:nvPr/>
          </p:nvPicPr>
          <p:blipFill>
            <a:blip r:embed="rId7"/>
            <a:stretch>
              <a:fillRect/>
            </a:stretch>
          </p:blipFill>
          <p:spPr>
            <a:xfrm>
              <a:off x="5647844" y="1479837"/>
              <a:ext cx="2590800" cy="1847850"/>
            </a:xfrm>
            <a:prstGeom prst="rect">
              <a:avLst/>
            </a:prstGeom>
          </p:spPr>
        </p:pic>
        <p:sp>
          <p:nvSpPr>
            <p:cNvPr id="48" name="TextBox 47"/>
            <p:cNvSpPr txBox="1"/>
            <p:nvPr/>
          </p:nvSpPr>
          <p:spPr>
            <a:xfrm>
              <a:off x="6428676" y="3574811"/>
              <a:ext cx="1675678" cy="646313"/>
            </a:xfrm>
            <a:prstGeom prst="rect">
              <a:avLst/>
            </a:prstGeom>
            <a:noFill/>
          </p:spPr>
          <p:txBody>
            <a:bodyPr wrap="square" lIns="0" tIns="0" rIns="0" bIns="0" rtlCol="0">
              <a:spAutoFit/>
            </a:bodyPr>
            <a:lstStyle/>
            <a:p>
              <a:pPr marL="233461" indent="-233461">
                <a:buFont typeface="Arial" panose="020B0604020202020204" pitchFamily="34" charset="0"/>
                <a:buChar char="•"/>
              </a:pPr>
              <a:r>
                <a:rPr lang="es-ES" sz="1372" spc="-48" dirty="0"/>
                <a:t>Verificar si el cliente tiene un SLA asignado</a:t>
              </a:r>
            </a:p>
          </p:txBody>
        </p:sp>
      </p:grpSp>
    </p:spTree>
    <p:extLst>
      <p:ext uri="{BB962C8B-B14F-4D97-AF65-F5344CB8AC3E}">
        <p14:creationId xmlns:p14="http://schemas.microsoft.com/office/powerpoint/2010/main" val="1807237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20982" y="4208555"/>
            <a:ext cx="2865736" cy="2737496"/>
            <a:chOff x="327418" y="3905274"/>
            <a:chExt cx="2923200" cy="2792388"/>
          </a:xfrm>
        </p:grpSpPr>
        <p:grpSp>
          <p:nvGrpSpPr>
            <p:cNvPr id="11" name="Group 10"/>
            <p:cNvGrpSpPr/>
            <p:nvPr/>
          </p:nvGrpSpPr>
          <p:grpSpPr>
            <a:xfrm>
              <a:off x="327418" y="3905274"/>
              <a:ext cx="2923200" cy="2792388"/>
              <a:chOff x="98818" y="3889424"/>
              <a:chExt cx="2923200" cy="2071500"/>
            </a:xfrm>
            <a:solidFill>
              <a:srgbClr val="001664"/>
            </a:solidFill>
          </p:grpSpPr>
          <p:sp>
            <p:nvSpPr>
              <p:cNvPr id="12" name="Rectangle 11"/>
              <p:cNvSpPr/>
              <p:nvPr/>
            </p:nvSpPr>
            <p:spPr bwMode="auto">
              <a:xfrm>
                <a:off x="98818" y="3889424"/>
                <a:ext cx="2923200" cy="153789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0" rIns="182806" bIns="0" numCol="1" spcCol="0" rtlCol="0" fromWordArt="0" anchor="t" anchorCtr="0" forceAA="0" compatLnSpc="1">
                <a:prstTxWarp prst="textNoShape">
                  <a:avLst/>
                </a:prstTxWarp>
                <a:noAutofit/>
              </a:bodyPr>
              <a:lstStyle/>
              <a:p>
                <a:pPr marL="0" lvl="1">
                  <a:lnSpc>
                    <a:spcPct val="95000"/>
                  </a:lnSpc>
                  <a:spcBef>
                    <a:spcPts val="1600"/>
                  </a:spcBef>
                  <a:buClr>
                    <a:srgbClr val="0071BC"/>
                  </a:buClr>
                  <a:buSzPct val="75000"/>
                </a:pPr>
                <a:endParaRPr lang="en-US" sz="4313" dirty="0">
                  <a:solidFill>
                    <a:schemeClr val="bg1"/>
                  </a:solidFill>
                  <a:ea typeface="Segoe UI" pitchFamily="34" charset="0"/>
                  <a:cs typeface="Segoe UI" pitchFamily="34" charset="0"/>
                </a:endParaRPr>
              </a:p>
              <a:p>
                <a:pPr marL="0" lvl="1">
                  <a:lnSpc>
                    <a:spcPct val="95000"/>
                  </a:lnSpc>
                  <a:spcBef>
                    <a:spcPts val="1600"/>
                  </a:spcBef>
                  <a:buClr>
                    <a:srgbClr val="0071BC"/>
                  </a:buClr>
                  <a:buSzPct val="75000"/>
                </a:pPr>
                <a:r>
                  <a:rPr lang="es-ES" sz="2353" dirty="0" smtClean="0">
                    <a:solidFill>
                      <a:schemeClr val="bg1"/>
                    </a:solidFill>
                    <a:ea typeface="Segoe UI" pitchFamily="34" charset="0"/>
                    <a:cs typeface="Segoe UI" pitchFamily="34" charset="0"/>
                  </a:rPr>
                  <a:t>Reglas flexibles y dinámicas</a:t>
                </a:r>
                <a:endParaRPr lang="es-ES" sz="2353" dirty="0">
                  <a:solidFill>
                    <a:schemeClr val="bg1"/>
                  </a:solidFill>
                  <a:ea typeface="Segoe UI" pitchFamily="34" charset="0"/>
                  <a:cs typeface="Segoe UI" pitchFamily="34" charset="0"/>
                </a:endParaRPr>
              </a:p>
            </p:txBody>
          </p:sp>
          <p:sp>
            <p:nvSpPr>
              <p:cNvPr id="13" name="Rectangle 12"/>
              <p:cNvSpPr/>
              <p:nvPr/>
            </p:nvSpPr>
            <p:spPr bwMode="auto">
              <a:xfrm>
                <a:off x="98818" y="5427318"/>
                <a:ext cx="2923200" cy="53360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0" rIns="182806" bIns="0" numCol="1" spcCol="0" rtlCol="0" fromWordArt="0" anchor="ctr" anchorCtr="0" forceAA="0" compatLnSpc="1">
                <a:prstTxWarp prst="textNoShape">
                  <a:avLst/>
                </a:prstTxWarp>
                <a:noAutofit/>
              </a:bodyPr>
              <a:lstStyle/>
              <a:p>
                <a:pPr marL="0" lvl="1">
                  <a:lnSpc>
                    <a:spcPct val="95000"/>
                  </a:lnSpc>
                  <a:spcBef>
                    <a:spcPts val="1600"/>
                  </a:spcBef>
                  <a:buClr>
                    <a:srgbClr val="0071BC"/>
                  </a:buClr>
                  <a:buSzPct val="75000"/>
                </a:pPr>
                <a:r>
                  <a:rPr lang="es-ES" sz="1372" dirty="0" smtClean="0">
                    <a:solidFill>
                      <a:schemeClr val="bg1"/>
                    </a:solidFill>
                  </a:rPr>
                  <a:t>Condiciones generales para canales de email o sociales.</a:t>
                </a:r>
                <a:br>
                  <a:rPr lang="es-ES" sz="1372" dirty="0" smtClean="0">
                    <a:solidFill>
                      <a:schemeClr val="bg1"/>
                    </a:solidFill>
                  </a:rPr>
                </a:br>
                <a:endParaRPr lang="es-ES" sz="2353" dirty="0">
                  <a:solidFill>
                    <a:schemeClr val="bg1"/>
                  </a:solidFill>
                  <a:ea typeface="Segoe UI" pitchFamily="34" charset="0"/>
                  <a:cs typeface="Segoe UI" pitchFamily="34" charset="0"/>
                </a:endParaRPr>
              </a:p>
            </p:txBody>
          </p:sp>
        </p:grpSp>
        <p:pic>
          <p:nvPicPr>
            <p:cNvPr id="63" name="Picture 62" descr="\\MAGNUM\Projects\Microsoft\Cloud Power FY12\Design\ICONS_PNG\Application.png"/>
            <p:cNvPicPr>
              <a:picLocks noChangeAspect="1" noChangeArrowheads="1"/>
            </p:cNvPicPr>
            <p:nvPr/>
          </p:nvPicPr>
          <p:blipFill rotWithShape="1">
            <a:blip r:embed="rId3" cstate="print">
              <a:biLevel thresh="25000"/>
            </a:blip>
            <a:srcRect l="30174" t="36465" r="28608" b="29915"/>
            <a:stretch/>
          </p:blipFill>
          <p:spPr bwMode="auto">
            <a:xfrm>
              <a:off x="1117495" y="3954462"/>
              <a:ext cx="826031" cy="673764"/>
            </a:xfrm>
            <a:prstGeom prst="rect">
              <a:avLst/>
            </a:prstGeom>
            <a:noFill/>
            <a:ln>
              <a:noFill/>
            </a:ln>
          </p:spPr>
        </p:pic>
      </p:grpSp>
      <p:grpSp>
        <p:nvGrpSpPr>
          <p:cNvPr id="2" name="Group 1"/>
          <p:cNvGrpSpPr/>
          <p:nvPr/>
        </p:nvGrpSpPr>
        <p:grpSpPr>
          <a:xfrm>
            <a:off x="320981" y="1343395"/>
            <a:ext cx="2865737" cy="2505293"/>
            <a:chOff x="327417" y="982661"/>
            <a:chExt cx="2923201" cy="2555529"/>
          </a:xfrm>
        </p:grpSpPr>
        <p:grpSp>
          <p:nvGrpSpPr>
            <p:cNvPr id="5" name="Group 4"/>
            <p:cNvGrpSpPr/>
            <p:nvPr/>
          </p:nvGrpSpPr>
          <p:grpSpPr>
            <a:xfrm>
              <a:off x="327417" y="982661"/>
              <a:ext cx="2923201" cy="2555529"/>
              <a:chOff x="98817" y="1620683"/>
              <a:chExt cx="2923201" cy="2071501"/>
            </a:xfrm>
            <a:solidFill>
              <a:srgbClr val="001664"/>
            </a:solidFill>
          </p:grpSpPr>
          <p:sp>
            <p:nvSpPr>
              <p:cNvPr id="6" name="Rectangle 5"/>
              <p:cNvSpPr/>
              <p:nvPr/>
            </p:nvSpPr>
            <p:spPr bwMode="auto">
              <a:xfrm>
                <a:off x="98818" y="1620683"/>
                <a:ext cx="2923200" cy="153789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0" rIns="182806" bIns="0" numCol="1" spcCol="0" rtlCol="0" fromWordArt="0" anchor="t" anchorCtr="0" forceAA="0" compatLnSpc="1">
                <a:prstTxWarp prst="textNoShape">
                  <a:avLst/>
                </a:prstTxWarp>
                <a:noAutofit/>
              </a:bodyPr>
              <a:lstStyle/>
              <a:p>
                <a:pPr marL="0" lvl="1">
                  <a:lnSpc>
                    <a:spcPct val="95000"/>
                  </a:lnSpc>
                  <a:spcBef>
                    <a:spcPts val="1600"/>
                  </a:spcBef>
                  <a:buClr>
                    <a:srgbClr val="0071BC"/>
                  </a:buClr>
                  <a:buSzPct val="75000"/>
                </a:pPr>
                <a:endParaRPr lang="en-US" sz="4313" dirty="0">
                  <a:solidFill>
                    <a:schemeClr val="bg1"/>
                  </a:solidFill>
                  <a:ea typeface="Segoe UI" pitchFamily="34" charset="0"/>
                  <a:cs typeface="Segoe UI" pitchFamily="34" charset="0"/>
                </a:endParaRPr>
              </a:p>
              <a:p>
                <a:pPr marL="0" lvl="1">
                  <a:lnSpc>
                    <a:spcPct val="95000"/>
                  </a:lnSpc>
                  <a:spcBef>
                    <a:spcPts val="1600"/>
                  </a:spcBef>
                  <a:buClr>
                    <a:srgbClr val="0071BC"/>
                  </a:buClr>
                  <a:buSzPct val="75000"/>
                </a:pPr>
                <a:r>
                  <a:rPr lang="es-ES" sz="2353" dirty="0" smtClean="0">
                    <a:solidFill>
                      <a:schemeClr val="bg1"/>
                    </a:solidFill>
                    <a:ea typeface="Segoe UI" pitchFamily="34" charset="0"/>
                    <a:cs typeface="Segoe UI" pitchFamily="34" charset="0"/>
                  </a:rPr>
                  <a:t>Transformación automática de Datos</a:t>
                </a:r>
                <a:endParaRPr lang="es-ES" sz="2353" dirty="0">
                  <a:solidFill>
                    <a:schemeClr val="bg1"/>
                  </a:solidFill>
                  <a:ea typeface="Segoe UI" pitchFamily="34" charset="0"/>
                  <a:cs typeface="Segoe UI" pitchFamily="34" charset="0"/>
                </a:endParaRPr>
              </a:p>
            </p:txBody>
          </p:sp>
          <p:sp>
            <p:nvSpPr>
              <p:cNvPr id="7" name="Rectangle 6"/>
              <p:cNvSpPr/>
              <p:nvPr/>
            </p:nvSpPr>
            <p:spPr bwMode="auto">
              <a:xfrm>
                <a:off x="98817" y="3158578"/>
                <a:ext cx="2923200" cy="53360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0" rIns="182806" bIns="0" numCol="1" spcCol="0" rtlCol="0" fromWordArt="0" anchor="ctr" anchorCtr="0" forceAA="0" compatLnSpc="1">
                <a:prstTxWarp prst="textNoShape">
                  <a:avLst/>
                </a:prstTxWarp>
                <a:noAutofit/>
              </a:bodyPr>
              <a:lstStyle/>
              <a:p>
                <a:pPr marL="0" lvl="1">
                  <a:lnSpc>
                    <a:spcPct val="95000"/>
                  </a:lnSpc>
                  <a:spcBef>
                    <a:spcPts val="1600"/>
                  </a:spcBef>
                  <a:buClr>
                    <a:srgbClr val="0071BC"/>
                  </a:buClr>
                  <a:buSzPct val="75000"/>
                </a:pPr>
                <a:endParaRPr lang="es-ES" sz="1372" dirty="0" smtClean="0">
                  <a:solidFill>
                    <a:schemeClr val="bg1"/>
                  </a:solidFill>
                </a:endParaRPr>
              </a:p>
              <a:p>
                <a:pPr marL="0" lvl="1">
                  <a:lnSpc>
                    <a:spcPct val="95000"/>
                  </a:lnSpc>
                  <a:spcBef>
                    <a:spcPts val="1600"/>
                  </a:spcBef>
                  <a:buClr>
                    <a:srgbClr val="0071BC"/>
                  </a:buClr>
                  <a:buSzPct val="75000"/>
                </a:pPr>
                <a:r>
                  <a:rPr lang="es-ES" sz="1372" dirty="0" smtClean="0">
                    <a:solidFill>
                      <a:schemeClr val="bg1"/>
                    </a:solidFill>
                  </a:rPr>
                  <a:t>Convertir actividades estándar o personalizadas en registros de CRM</a:t>
                </a:r>
              </a:p>
              <a:p>
                <a:pPr marL="0" lvl="1">
                  <a:lnSpc>
                    <a:spcPct val="95000"/>
                  </a:lnSpc>
                  <a:spcBef>
                    <a:spcPts val="1600"/>
                  </a:spcBef>
                  <a:buClr>
                    <a:srgbClr val="0071BC"/>
                  </a:buClr>
                  <a:buSzPct val="75000"/>
                </a:pPr>
                <a:endParaRPr lang="en-US" sz="2353" dirty="0">
                  <a:solidFill>
                    <a:schemeClr val="bg1"/>
                  </a:solidFill>
                  <a:ea typeface="Segoe UI" pitchFamily="34" charset="0"/>
                  <a:cs typeface="Segoe UI" pitchFamily="34" charset="0"/>
                </a:endParaRPr>
              </a:p>
            </p:txBody>
          </p:sp>
          <p:grpSp>
            <p:nvGrpSpPr>
              <p:cNvPr id="8" name="Group 7"/>
              <p:cNvGrpSpPr/>
              <p:nvPr/>
            </p:nvGrpSpPr>
            <p:grpSpPr bwMode="black">
              <a:xfrm rot="5400000">
                <a:off x="291696" y="1823369"/>
                <a:ext cx="566409" cy="566261"/>
                <a:chOff x="446088" y="3778250"/>
                <a:chExt cx="920750" cy="920750"/>
              </a:xfrm>
              <a:grpFill/>
            </p:grpSpPr>
            <p:sp>
              <p:nvSpPr>
                <p:cNvPr id="9" name="Freeform 29"/>
                <p:cNvSpPr>
                  <a:spLocks noEditPoints="1"/>
                </p:cNvSpPr>
                <p:nvPr/>
              </p:nvSpPr>
              <p:spPr bwMode="black">
                <a:xfrm>
                  <a:off x="446088" y="3778250"/>
                  <a:ext cx="920750" cy="920750"/>
                </a:xfrm>
                <a:custGeom>
                  <a:avLst/>
                  <a:gdLst>
                    <a:gd name="T0" fmla="*/ 494 w 518"/>
                    <a:gd name="T1" fmla="*/ 216 h 518"/>
                    <a:gd name="T2" fmla="*/ 302 w 518"/>
                    <a:gd name="T3" fmla="*/ 24 h 518"/>
                    <a:gd name="T4" fmla="*/ 216 w 518"/>
                    <a:gd name="T5" fmla="*/ 24 h 518"/>
                    <a:gd name="T6" fmla="*/ 24 w 518"/>
                    <a:gd name="T7" fmla="*/ 216 h 518"/>
                    <a:gd name="T8" fmla="*/ 24 w 518"/>
                    <a:gd name="T9" fmla="*/ 302 h 518"/>
                    <a:gd name="T10" fmla="*/ 216 w 518"/>
                    <a:gd name="T11" fmla="*/ 494 h 518"/>
                    <a:gd name="T12" fmla="*/ 302 w 518"/>
                    <a:gd name="T13" fmla="*/ 494 h 518"/>
                    <a:gd name="T14" fmla="*/ 494 w 518"/>
                    <a:gd name="T15" fmla="*/ 302 h 518"/>
                    <a:gd name="T16" fmla="*/ 494 w 518"/>
                    <a:gd name="T17" fmla="*/ 216 h 518"/>
                    <a:gd name="T18" fmla="*/ 482 w 518"/>
                    <a:gd name="T19" fmla="*/ 289 h 518"/>
                    <a:gd name="T20" fmla="*/ 289 w 518"/>
                    <a:gd name="T21" fmla="*/ 482 h 518"/>
                    <a:gd name="T22" fmla="*/ 228 w 518"/>
                    <a:gd name="T23" fmla="*/ 482 h 518"/>
                    <a:gd name="T24" fmla="*/ 36 w 518"/>
                    <a:gd name="T25" fmla="*/ 289 h 518"/>
                    <a:gd name="T26" fmla="*/ 36 w 518"/>
                    <a:gd name="T27" fmla="*/ 228 h 518"/>
                    <a:gd name="T28" fmla="*/ 228 w 518"/>
                    <a:gd name="T29" fmla="*/ 36 h 518"/>
                    <a:gd name="T30" fmla="*/ 290 w 518"/>
                    <a:gd name="T31" fmla="*/ 36 h 518"/>
                    <a:gd name="T32" fmla="*/ 482 w 518"/>
                    <a:gd name="T33" fmla="*/ 228 h 518"/>
                    <a:gd name="T34" fmla="*/ 482 w 518"/>
                    <a:gd name="T35" fmla="*/ 289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18">
                      <a:moveTo>
                        <a:pt x="494" y="216"/>
                      </a:moveTo>
                      <a:cubicBezTo>
                        <a:pt x="302" y="24"/>
                        <a:pt x="302" y="24"/>
                        <a:pt x="302" y="24"/>
                      </a:cubicBezTo>
                      <a:cubicBezTo>
                        <a:pt x="278" y="0"/>
                        <a:pt x="240" y="0"/>
                        <a:pt x="216" y="24"/>
                      </a:cubicBezTo>
                      <a:cubicBezTo>
                        <a:pt x="24" y="216"/>
                        <a:pt x="24" y="216"/>
                        <a:pt x="24" y="216"/>
                      </a:cubicBezTo>
                      <a:cubicBezTo>
                        <a:pt x="0" y="240"/>
                        <a:pt x="0" y="278"/>
                        <a:pt x="24" y="302"/>
                      </a:cubicBezTo>
                      <a:cubicBezTo>
                        <a:pt x="216" y="494"/>
                        <a:pt x="216" y="494"/>
                        <a:pt x="216" y="494"/>
                      </a:cubicBezTo>
                      <a:cubicBezTo>
                        <a:pt x="240" y="518"/>
                        <a:pt x="278" y="518"/>
                        <a:pt x="302" y="494"/>
                      </a:cubicBezTo>
                      <a:cubicBezTo>
                        <a:pt x="494" y="302"/>
                        <a:pt x="494" y="302"/>
                        <a:pt x="494" y="302"/>
                      </a:cubicBezTo>
                      <a:cubicBezTo>
                        <a:pt x="518" y="278"/>
                        <a:pt x="518" y="240"/>
                        <a:pt x="494" y="216"/>
                      </a:cubicBezTo>
                      <a:close/>
                      <a:moveTo>
                        <a:pt x="482" y="289"/>
                      </a:moveTo>
                      <a:cubicBezTo>
                        <a:pt x="289" y="482"/>
                        <a:pt x="289" y="482"/>
                        <a:pt x="289" y="482"/>
                      </a:cubicBezTo>
                      <a:cubicBezTo>
                        <a:pt x="273" y="499"/>
                        <a:pt x="245" y="499"/>
                        <a:pt x="228" y="482"/>
                      </a:cubicBezTo>
                      <a:cubicBezTo>
                        <a:pt x="36" y="289"/>
                        <a:pt x="36" y="289"/>
                        <a:pt x="36" y="289"/>
                      </a:cubicBezTo>
                      <a:cubicBezTo>
                        <a:pt x="19" y="273"/>
                        <a:pt x="19" y="245"/>
                        <a:pt x="36" y="228"/>
                      </a:cubicBezTo>
                      <a:cubicBezTo>
                        <a:pt x="228" y="36"/>
                        <a:pt x="228" y="36"/>
                        <a:pt x="228" y="36"/>
                      </a:cubicBezTo>
                      <a:cubicBezTo>
                        <a:pt x="245" y="19"/>
                        <a:pt x="273" y="19"/>
                        <a:pt x="290" y="36"/>
                      </a:cubicBezTo>
                      <a:cubicBezTo>
                        <a:pt x="482" y="228"/>
                        <a:pt x="482" y="228"/>
                        <a:pt x="482" y="228"/>
                      </a:cubicBezTo>
                      <a:cubicBezTo>
                        <a:pt x="499" y="245"/>
                        <a:pt x="499" y="273"/>
                        <a:pt x="482" y="289"/>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sp>
              <p:nvSpPr>
                <p:cNvPr id="10" name="Freeform 30"/>
                <p:cNvSpPr>
                  <a:spLocks noEditPoints="1"/>
                </p:cNvSpPr>
                <p:nvPr/>
              </p:nvSpPr>
              <p:spPr bwMode="black">
                <a:xfrm>
                  <a:off x="513555" y="3845502"/>
                  <a:ext cx="785813" cy="785813"/>
                </a:xfrm>
                <a:custGeom>
                  <a:avLst/>
                  <a:gdLst>
                    <a:gd name="T0" fmla="*/ 432 w 442"/>
                    <a:gd name="T1" fmla="*/ 203 h 442"/>
                    <a:gd name="T2" fmla="*/ 239 w 442"/>
                    <a:gd name="T3" fmla="*/ 10 h 442"/>
                    <a:gd name="T4" fmla="*/ 203 w 442"/>
                    <a:gd name="T5" fmla="*/ 10 h 442"/>
                    <a:gd name="T6" fmla="*/ 10 w 442"/>
                    <a:gd name="T7" fmla="*/ 203 h 442"/>
                    <a:gd name="T8" fmla="*/ 10 w 442"/>
                    <a:gd name="T9" fmla="*/ 239 h 442"/>
                    <a:gd name="T10" fmla="*/ 203 w 442"/>
                    <a:gd name="T11" fmla="*/ 432 h 442"/>
                    <a:gd name="T12" fmla="*/ 239 w 442"/>
                    <a:gd name="T13" fmla="*/ 432 h 442"/>
                    <a:gd name="T14" fmla="*/ 432 w 442"/>
                    <a:gd name="T15" fmla="*/ 239 h 442"/>
                    <a:gd name="T16" fmla="*/ 432 w 442"/>
                    <a:gd name="T17" fmla="*/ 203 h 442"/>
                    <a:gd name="T18" fmla="*/ 279 w 442"/>
                    <a:gd name="T19" fmla="*/ 255 h 442"/>
                    <a:gd name="T20" fmla="*/ 207 w 442"/>
                    <a:gd name="T21" fmla="*/ 277 h 442"/>
                    <a:gd name="T22" fmla="*/ 184 w 442"/>
                    <a:gd name="T23" fmla="*/ 294 h 442"/>
                    <a:gd name="T24" fmla="*/ 199 w 442"/>
                    <a:gd name="T25" fmla="*/ 311 h 442"/>
                    <a:gd name="T26" fmla="*/ 221 w 442"/>
                    <a:gd name="T27" fmla="*/ 325 h 442"/>
                    <a:gd name="T28" fmla="*/ 241 w 442"/>
                    <a:gd name="T29" fmla="*/ 367 h 442"/>
                    <a:gd name="T30" fmla="*/ 241 w 442"/>
                    <a:gd name="T31" fmla="*/ 371 h 442"/>
                    <a:gd name="T32" fmla="*/ 241 w 442"/>
                    <a:gd name="T33" fmla="*/ 381 h 442"/>
                    <a:gd name="T34" fmla="*/ 199 w 442"/>
                    <a:gd name="T35" fmla="*/ 381 h 442"/>
                    <a:gd name="T36" fmla="*/ 199 w 442"/>
                    <a:gd name="T37" fmla="*/ 369 h 442"/>
                    <a:gd name="T38" fmla="*/ 199 w 442"/>
                    <a:gd name="T39" fmla="*/ 367 h 442"/>
                    <a:gd name="T40" fmla="*/ 200 w 442"/>
                    <a:gd name="T41" fmla="*/ 367 h 442"/>
                    <a:gd name="T42" fmla="*/ 194 w 442"/>
                    <a:gd name="T43" fmla="*/ 358 h 442"/>
                    <a:gd name="T44" fmla="*/ 184 w 442"/>
                    <a:gd name="T45" fmla="*/ 351 h 442"/>
                    <a:gd name="T46" fmla="*/ 156 w 442"/>
                    <a:gd name="T47" fmla="*/ 333 h 442"/>
                    <a:gd name="T48" fmla="*/ 140 w 442"/>
                    <a:gd name="T49" fmla="*/ 296 h 442"/>
                    <a:gd name="T50" fmla="*/ 140 w 442"/>
                    <a:gd name="T51" fmla="*/ 292 h 442"/>
                    <a:gd name="T52" fmla="*/ 156 w 442"/>
                    <a:gd name="T53" fmla="*/ 258 h 442"/>
                    <a:gd name="T54" fmla="*/ 186 w 442"/>
                    <a:gd name="T55" fmla="*/ 242 h 442"/>
                    <a:gd name="T56" fmla="*/ 188 w 442"/>
                    <a:gd name="T57" fmla="*/ 241 h 442"/>
                    <a:gd name="T58" fmla="*/ 231 w 442"/>
                    <a:gd name="T59" fmla="*/ 233 h 442"/>
                    <a:gd name="T60" fmla="*/ 249 w 442"/>
                    <a:gd name="T61" fmla="*/ 221 h 442"/>
                    <a:gd name="T62" fmla="*/ 218 w 442"/>
                    <a:gd name="T63" fmla="*/ 194 h 442"/>
                    <a:gd name="T64" fmla="*/ 198 w 442"/>
                    <a:gd name="T65" fmla="*/ 152 h 442"/>
                    <a:gd name="T66" fmla="*/ 199 w 442"/>
                    <a:gd name="T67" fmla="*/ 145 h 442"/>
                    <a:gd name="T68" fmla="*/ 160 w 442"/>
                    <a:gd name="T69" fmla="*/ 145 h 442"/>
                    <a:gd name="T70" fmla="*/ 160 w 442"/>
                    <a:gd name="T71" fmla="*/ 145 h 442"/>
                    <a:gd name="T72" fmla="*/ 152 w 442"/>
                    <a:gd name="T73" fmla="*/ 138 h 442"/>
                    <a:gd name="T74" fmla="*/ 153 w 442"/>
                    <a:gd name="T75" fmla="*/ 134 h 442"/>
                    <a:gd name="T76" fmla="*/ 221 w 442"/>
                    <a:gd name="T77" fmla="*/ 42 h 442"/>
                    <a:gd name="T78" fmla="*/ 292 w 442"/>
                    <a:gd name="T79" fmla="*/ 133 h 442"/>
                    <a:gd name="T80" fmla="*/ 292 w 442"/>
                    <a:gd name="T81" fmla="*/ 133 h 442"/>
                    <a:gd name="T82" fmla="*/ 294 w 442"/>
                    <a:gd name="T83" fmla="*/ 138 h 442"/>
                    <a:gd name="T84" fmla="*/ 286 w 442"/>
                    <a:gd name="T85" fmla="*/ 145 h 442"/>
                    <a:gd name="T86" fmla="*/ 286 w 442"/>
                    <a:gd name="T87" fmla="*/ 145 h 442"/>
                    <a:gd name="T88" fmla="*/ 241 w 442"/>
                    <a:gd name="T89" fmla="*/ 145 h 442"/>
                    <a:gd name="T90" fmla="*/ 240 w 442"/>
                    <a:gd name="T91" fmla="*/ 152 h 442"/>
                    <a:gd name="T92" fmla="*/ 243 w 442"/>
                    <a:gd name="T93" fmla="*/ 160 h 442"/>
                    <a:gd name="T94" fmla="*/ 248 w 442"/>
                    <a:gd name="T95" fmla="*/ 163 h 442"/>
                    <a:gd name="T96" fmla="*/ 249 w 442"/>
                    <a:gd name="T97" fmla="*/ 163 h 442"/>
                    <a:gd name="T98" fmla="*/ 251 w 442"/>
                    <a:gd name="T99" fmla="*/ 164 h 442"/>
                    <a:gd name="T100" fmla="*/ 278 w 442"/>
                    <a:gd name="T101" fmla="*/ 179 h 442"/>
                    <a:gd name="T102" fmla="*/ 295 w 442"/>
                    <a:gd name="T103" fmla="*/ 211 h 442"/>
                    <a:gd name="T104" fmla="*/ 296 w 442"/>
                    <a:gd name="T105" fmla="*/ 220 h 442"/>
                    <a:gd name="T106" fmla="*/ 279 w 442"/>
                    <a:gd name="T107" fmla="*/ 25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2" h="442">
                      <a:moveTo>
                        <a:pt x="432" y="203"/>
                      </a:moveTo>
                      <a:cubicBezTo>
                        <a:pt x="239" y="10"/>
                        <a:pt x="239" y="10"/>
                        <a:pt x="239" y="10"/>
                      </a:cubicBezTo>
                      <a:cubicBezTo>
                        <a:pt x="229" y="0"/>
                        <a:pt x="213" y="0"/>
                        <a:pt x="203" y="10"/>
                      </a:cubicBezTo>
                      <a:cubicBezTo>
                        <a:pt x="10" y="203"/>
                        <a:pt x="10" y="203"/>
                        <a:pt x="10" y="203"/>
                      </a:cubicBezTo>
                      <a:cubicBezTo>
                        <a:pt x="0" y="213"/>
                        <a:pt x="0" y="229"/>
                        <a:pt x="10" y="239"/>
                      </a:cubicBezTo>
                      <a:cubicBezTo>
                        <a:pt x="203" y="432"/>
                        <a:pt x="203" y="432"/>
                        <a:pt x="203" y="432"/>
                      </a:cubicBezTo>
                      <a:cubicBezTo>
                        <a:pt x="213" y="442"/>
                        <a:pt x="229" y="442"/>
                        <a:pt x="239" y="432"/>
                      </a:cubicBezTo>
                      <a:cubicBezTo>
                        <a:pt x="432" y="239"/>
                        <a:pt x="432" y="239"/>
                        <a:pt x="432" y="239"/>
                      </a:cubicBezTo>
                      <a:cubicBezTo>
                        <a:pt x="442" y="229"/>
                        <a:pt x="442" y="213"/>
                        <a:pt x="432" y="203"/>
                      </a:cubicBezTo>
                      <a:close/>
                      <a:moveTo>
                        <a:pt x="279" y="255"/>
                      </a:moveTo>
                      <a:cubicBezTo>
                        <a:pt x="257" y="276"/>
                        <a:pt x="207" y="277"/>
                        <a:pt x="207" y="277"/>
                      </a:cubicBezTo>
                      <a:cubicBezTo>
                        <a:pt x="207" y="277"/>
                        <a:pt x="185" y="277"/>
                        <a:pt x="184" y="294"/>
                      </a:cubicBezTo>
                      <a:cubicBezTo>
                        <a:pt x="183" y="303"/>
                        <a:pt x="193" y="308"/>
                        <a:pt x="199" y="311"/>
                      </a:cubicBezTo>
                      <a:cubicBezTo>
                        <a:pt x="199" y="311"/>
                        <a:pt x="212" y="317"/>
                        <a:pt x="221" y="325"/>
                      </a:cubicBezTo>
                      <a:cubicBezTo>
                        <a:pt x="229" y="333"/>
                        <a:pt x="241" y="346"/>
                        <a:pt x="241" y="367"/>
                      </a:cubicBezTo>
                      <a:cubicBezTo>
                        <a:pt x="241" y="368"/>
                        <a:pt x="241" y="370"/>
                        <a:pt x="241" y="371"/>
                      </a:cubicBezTo>
                      <a:cubicBezTo>
                        <a:pt x="241" y="381"/>
                        <a:pt x="241" y="381"/>
                        <a:pt x="241" y="381"/>
                      </a:cubicBezTo>
                      <a:cubicBezTo>
                        <a:pt x="199" y="381"/>
                        <a:pt x="199" y="381"/>
                        <a:pt x="199" y="381"/>
                      </a:cubicBezTo>
                      <a:cubicBezTo>
                        <a:pt x="199" y="369"/>
                        <a:pt x="199" y="369"/>
                        <a:pt x="199" y="369"/>
                      </a:cubicBezTo>
                      <a:cubicBezTo>
                        <a:pt x="199" y="367"/>
                        <a:pt x="199" y="367"/>
                        <a:pt x="199" y="367"/>
                      </a:cubicBezTo>
                      <a:cubicBezTo>
                        <a:pt x="199" y="367"/>
                        <a:pt x="200" y="367"/>
                        <a:pt x="200" y="367"/>
                      </a:cubicBezTo>
                      <a:cubicBezTo>
                        <a:pt x="200" y="366"/>
                        <a:pt x="198" y="362"/>
                        <a:pt x="194" y="358"/>
                      </a:cubicBezTo>
                      <a:cubicBezTo>
                        <a:pt x="190" y="354"/>
                        <a:pt x="186" y="352"/>
                        <a:pt x="184" y="351"/>
                      </a:cubicBezTo>
                      <a:cubicBezTo>
                        <a:pt x="174" y="347"/>
                        <a:pt x="165" y="341"/>
                        <a:pt x="156" y="333"/>
                      </a:cubicBezTo>
                      <a:cubicBezTo>
                        <a:pt x="147" y="324"/>
                        <a:pt x="140" y="311"/>
                        <a:pt x="140" y="296"/>
                      </a:cubicBezTo>
                      <a:cubicBezTo>
                        <a:pt x="140" y="294"/>
                        <a:pt x="140" y="293"/>
                        <a:pt x="140" y="292"/>
                      </a:cubicBezTo>
                      <a:cubicBezTo>
                        <a:pt x="141" y="279"/>
                        <a:pt x="147" y="266"/>
                        <a:pt x="156" y="258"/>
                      </a:cubicBezTo>
                      <a:cubicBezTo>
                        <a:pt x="165" y="250"/>
                        <a:pt x="176" y="245"/>
                        <a:pt x="186" y="242"/>
                      </a:cubicBezTo>
                      <a:cubicBezTo>
                        <a:pt x="188" y="241"/>
                        <a:pt x="188" y="241"/>
                        <a:pt x="188" y="241"/>
                      </a:cubicBezTo>
                      <a:cubicBezTo>
                        <a:pt x="231" y="233"/>
                        <a:pt x="231" y="233"/>
                        <a:pt x="231" y="233"/>
                      </a:cubicBezTo>
                      <a:cubicBezTo>
                        <a:pt x="231" y="233"/>
                        <a:pt x="245" y="231"/>
                        <a:pt x="249" y="221"/>
                      </a:cubicBezTo>
                      <a:cubicBezTo>
                        <a:pt x="254" y="206"/>
                        <a:pt x="225" y="200"/>
                        <a:pt x="218" y="194"/>
                      </a:cubicBezTo>
                      <a:cubicBezTo>
                        <a:pt x="208" y="187"/>
                        <a:pt x="198" y="171"/>
                        <a:pt x="198" y="152"/>
                      </a:cubicBezTo>
                      <a:cubicBezTo>
                        <a:pt x="198" y="150"/>
                        <a:pt x="198" y="147"/>
                        <a:pt x="199" y="145"/>
                      </a:cubicBezTo>
                      <a:cubicBezTo>
                        <a:pt x="160" y="145"/>
                        <a:pt x="160" y="145"/>
                        <a:pt x="160" y="145"/>
                      </a:cubicBezTo>
                      <a:cubicBezTo>
                        <a:pt x="160" y="145"/>
                        <a:pt x="160" y="145"/>
                        <a:pt x="160" y="145"/>
                      </a:cubicBezTo>
                      <a:cubicBezTo>
                        <a:pt x="156" y="145"/>
                        <a:pt x="152" y="142"/>
                        <a:pt x="152" y="138"/>
                      </a:cubicBezTo>
                      <a:cubicBezTo>
                        <a:pt x="152" y="136"/>
                        <a:pt x="153" y="135"/>
                        <a:pt x="153" y="134"/>
                      </a:cubicBezTo>
                      <a:cubicBezTo>
                        <a:pt x="221" y="42"/>
                        <a:pt x="221" y="42"/>
                        <a:pt x="221" y="42"/>
                      </a:cubicBezTo>
                      <a:cubicBezTo>
                        <a:pt x="292" y="133"/>
                        <a:pt x="292" y="133"/>
                        <a:pt x="292" y="133"/>
                      </a:cubicBezTo>
                      <a:cubicBezTo>
                        <a:pt x="292" y="133"/>
                        <a:pt x="292" y="133"/>
                        <a:pt x="292" y="133"/>
                      </a:cubicBezTo>
                      <a:cubicBezTo>
                        <a:pt x="293" y="134"/>
                        <a:pt x="294" y="136"/>
                        <a:pt x="294" y="138"/>
                      </a:cubicBezTo>
                      <a:cubicBezTo>
                        <a:pt x="294" y="142"/>
                        <a:pt x="290" y="145"/>
                        <a:pt x="286" y="145"/>
                      </a:cubicBezTo>
                      <a:cubicBezTo>
                        <a:pt x="286" y="145"/>
                        <a:pt x="286" y="145"/>
                        <a:pt x="286" y="145"/>
                      </a:cubicBezTo>
                      <a:cubicBezTo>
                        <a:pt x="241" y="145"/>
                        <a:pt x="241" y="145"/>
                        <a:pt x="241" y="145"/>
                      </a:cubicBezTo>
                      <a:cubicBezTo>
                        <a:pt x="240" y="148"/>
                        <a:pt x="240" y="150"/>
                        <a:pt x="240" y="152"/>
                      </a:cubicBezTo>
                      <a:cubicBezTo>
                        <a:pt x="240" y="158"/>
                        <a:pt x="242" y="159"/>
                        <a:pt x="243" y="160"/>
                      </a:cubicBezTo>
                      <a:cubicBezTo>
                        <a:pt x="245" y="162"/>
                        <a:pt x="247" y="163"/>
                        <a:pt x="248" y="163"/>
                      </a:cubicBezTo>
                      <a:cubicBezTo>
                        <a:pt x="249" y="163"/>
                        <a:pt x="249" y="163"/>
                        <a:pt x="249" y="163"/>
                      </a:cubicBezTo>
                      <a:cubicBezTo>
                        <a:pt x="251" y="164"/>
                        <a:pt x="251" y="164"/>
                        <a:pt x="251" y="164"/>
                      </a:cubicBezTo>
                      <a:cubicBezTo>
                        <a:pt x="260" y="168"/>
                        <a:pt x="269" y="171"/>
                        <a:pt x="278" y="179"/>
                      </a:cubicBezTo>
                      <a:cubicBezTo>
                        <a:pt x="286" y="187"/>
                        <a:pt x="293" y="198"/>
                        <a:pt x="295" y="211"/>
                      </a:cubicBezTo>
                      <a:cubicBezTo>
                        <a:pt x="296" y="214"/>
                        <a:pt x="296" y="217"/>
                        <a:pt x="296" y="220"/>
                      </a:cubicBezTo>
                      <a:cubicBezTo>
                        <a:pt x="296" y="236"/>
                        <a:pt x="288" y="247"/>
                        <a:pt x="279" y="255"/>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grpSp>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4125" y="1185272"/>
              <a:ext cx="689284" cy="505176"/>
            </a:xfrm>
            <a:prstGeom prst="rect">
              <a:avLst/>
            </a:prstGeom>
          </p:spPr>
        </p:pic>
      </p:grpSp>
      <p:grpSp>
        <p:nvGrpSpPr>
          <p:cNvPr id="3" name="Group 2"/>
          <p:cNvGrpSpPr/>
          <p:nvPr/>
        </p:nvGrpSpPr>
        <p:grpSpPr>
          <a:xfrm>
            <a:off x="3380699" y="1343395"/>
            <a:ext cx="2865830" cy="2498501"/>
            <a:chOff x="3448488" y="982661"/>
            <a:chExt cx="2923296" cy="2548601"/>
          </a:xfrm>
        </p:grpSpPr>
        <p:grpSp>
          <p:nvGrpSpPr>
            <p:cNvPr id="19" name="Group 18"/>
            <p:cNvGrpSpPr/>
            <p:nvPr/>
          </p:nvGrpSpPr>
          <p:grpSpPr>
            <a:xfrm>
              <a:off x="3448488" y="982661"/>
              <a:ext cx="2923296" cy="2548601"/>
              <a:chOff x="3219888" y="1620683"/>
              <a:chExt cx="2923296" cy="2071500"/>
            </a:xfrm>
            <a:solidFill>
              <a:srgbClr val="001664"/>
            </a:solidFill>
          </p:grpSpPr>
          <p:sp>
            <p:nvSpPr>
              <p:cNvPr id="20" name="Rectangle 19"/>
              <p:cNvSpPr/>
              <p:nvPr/>
            </p:nvSpPr>
            <p:spPr bwMode="auto">
              <a:xfrm>
                <a:off x="3219888" y="1620683"/>
                <a:ext cx="2923296" cy="153789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0" rIns="182806" bIns="0" numCol="1" spcCol="0" rtlCol="0" fromWordArt="0" anchor="t" anchorCtr="0" forceAA="0" compatLnSpc="1">
                <a:prstTxWarp prst="textNoShape">
                  <a:avLst/>
                </a:prstTxWarp>
                <a:noAutofit/>
              </a:bodyPr>
              <a:lstStyle/>
              <a:p>
                <a:pPr marL="0" lvl="1">
                  <a:lnSpc>
                    <a:spcPct val="95000"/>
                  </a:lnSpc>
                  <a:spcBef>
                    <a:spcPts val="1600"/>
                  </a:spcBef>
                  <a:buClr>
                    <a:srgbClr val="0071BC"/>
                  </a:buClr>
                  <a:buSzPct val="75000"/>
                </a:pPr>
                <a:endParaRPr lang="en-US" sz="4313" dirty="0">
                  <a:solidFill>
                    <a:schemeClr val="bg1"/>
                  </a:solidFill>
                  <a:ea typeface="Segoe UI" pitchFamily="34" charset="0"/>
                  <a:cs typeface="Segoe UI" pitchFamily="34" charset="0"/>
                </a:endParaRPr>
              </a:p>
              <a:p>
                <a:pPr marL="0" lvl="1">
                  <a:lnSpc>
                    <a:spcPct val="95000"/>
                  </a:lnSpc>
                  <a:spcBef>
                    <a:spcPts val="1600"/>
                  </a:spcBef>
                  <a:buClr>
                    <a:srgbClr val="0071BC"/>
                  </a:buClr>
                  <a:buSzPct val="75000"/>
                </a:pPr>
                <a:r>
                  <a:rPr lang="es-ES" sz="2353" dirty="0" smtClean="0">
                    <a:solidFill>
                      <a:schemeClr val="bg1"/>
                    </a:solidFill>
                    <a:ea typeface="Segoe UI" pitchFamily="34" charset="0"/>
                    <a:cs typeface="Segoe UI" pitchFamily="34" charset="0"/>
                  </a:rPr>
                  <a:t>Soporta múltiples acciones</a:t>
                </a:r>
                <a:endParaRPr lang="es-ES" sz="2353" dirty="0">
                  <a:solidFill>
                    <a:schemeClr val="bg1"/>
                  </a:solidFill>
                  <a:ea typeface="Segoe UI" pitchFamily="34" charset="0"/>
                  <a:cs typeface="Segoe UI" pitchFamily="34" charset="0"/>
                </a:endParaRPr>
              </a:p>
            </p:txBody>
          </p:sp>
          <p:sp>
            <p:nvSpPr>
              <p:cNvPr id="21" name="Rectangle 20"/>
              <p:cNvSpPr/>
              <p:nvPr/>
            </p:nvSpPr>
            <p:spPr bwMode="auto">
              <a:xfrm>
                <a:off x="3219888" y="3158577"/>
                <a:ext cx="2923200" cy="53360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0" rIns="182806" bIns="0" numCol="1" spcCol="0" rtlCol="0" fromWordArt="0" anchor="ctr" anchorCtr="0" forceAA="0" compatLnSpc="1">
                <a:prstTxWarp prst="textNoShape">
                  <a:avLst/>
                </a:prstTxWarp>
                <a:noAutofit/>
              </a:bodyPr>
              <a:lstStyle/>
              <a:p>
                <a:pPr marL="0" lvl="1">
                  <a:lnSpc>
                    <a:spcPct val="95000"/>
                  </a:lnSpc>
                  <a:spcBef>
                    <a:spcPts val="1600"/>
                  </a:spcBef>
                  <a:buClr>
                    <a:srgbClr val="0071BC"/>
                  </a:buClr>
                  <a:buSzPct val="75000"/>
                </a:pPr>
                <a:r>
                  <a:rPr lang="es-ES" sz="1372" dirty="0" smtClean="0">
                    <a:solidFill>
                      <a:schemeClr val="bg1"/>
                    </a:solidFill>
                  </a:rPr>
                  <a:t>Llamadas</a:t>
                </a:r>
                <a:r>
                  <a:rPr lang="en-US" sz="1372" dirty="0" smtClean="0">
                    <a:solidFill>
                      <a:schemeClr val="bg1"/>
                    </a:solidFill>
                  </a:rPr>
                  <a:t> a Create</a:t>
                </a:r>
                <a:r>
                  <a:rPr lang="en-US" sz="1372" dirty="0">
                    <a:solidFill>
                      <a:schemeClr val="bg1"/>
                    </a:solidFill>
                  </a:rPr>
                  <a:t>, Update, Send Email, </a:t>
                </a:r>
                <a:r>
                  <a:rPr lang="es-ES" sz="1372" dirty="0" smtClean="0">
                    <a:solidFill>
                      <a:schemeClr val="bg1"/>
                    </a:solidFill>
                  </a:rPr>
                  <a:t>Iniciar WF hijo, </a:t>
                </a:r>
                <a:r>
                  <a:rPr lang="en-US" sz="1372" dirty="0" smtClean="0">
                    <a:solidFill>
                      <a:schemeClr val="bg1"/>
                    </a:solidFill>
                  </a:rPr>
                  <a:t>etc.</a:t>
                </a:r>
                <a:endParaRPr lang="en-US" sz="1372" dirty="0">
                  <a:solidFill>
                    <a:schemeClr val="bg1"/>
                  </a:solidFill>
                </a:endParaRPr>
              </a:p>
              <a:p>
                <a:pPr marL="0" lvl="1">
                  <a:lnSpc>
                    <a:spcPct val="95000"/>
                  </a:lnSpc>
                  <a:spcBef>
                    <a:spcPts val="1600"/>
                  </a:spcBef>
                  <a:buClr>
                    <a:srgbClr val="0071BC"/>
                  </a:buClr>
                  <a:buSzPct val="75000"/>
                </a:pPr>
                <a:endParaRPr lang="en-US" sz="2353" dirty="0">
                  <a:solidFill>
                    <a:schemeClr val="bg1"/>
                  </a:solidFill>
                  <a:ea typeface="Segoe UI" pitchFamily="34" charset="0"/>
                  <a:cs typeface="Segoe UI" pitchFamily="34" charset="0"/>
                </a:endParaRPr>
              </a:p>
            </p:txBody>
          </p:sp>
        </p:grpSp>
        <p:sp>
          <p:nvSpPr>
            <p:cNvPr id="66" name="Freeform 24"/>
            <p:cNvSpPr>
              <a:spLocks noEditPoints="1"/>
            </p:cNvSpPr>
            <p:nvPr/>
          </p:nvSpPr>
          <p:spPr bwMode="black">
            <a:xfrm>
              <a:off x="4401691" y="1084471"/>
              <a:ext cx="579659" cy="672456"/>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endParaRPr lang="en-US" sz="1568">
                <a:solidFill>
                  <a:schemeClr val="bg1"/>
                </a:solidFill>
              </a:endParaRPr>
            </a:p>
          </p:txBody>
        </p:sp>
      </p:grpSp>
      <p:grpSp>
        <p:nvGrpSpPr>
          <p:cNvPr id="14" name="Group 13"/>
          <p:cNvGrpSpPr/>
          <p:nvPr/>
        </p:nvGrpSpPr>
        <p:grpSpPr>
          <a:xfrm>
            <a:off x="3362592" y="4208559"/>
            <a:ext cx="2866487" cy="2737493"/>
            <a:chOff x="3430019" y="3905277"/>
            <a:chExt cx="2923966" cy="2792385"/>
          </a:xfrm>
        </p:grpSpPr>
        <p:grpSp>
          <p:nvGrpSpPr>
            <p:cNvPr id="15" name="Group 14"/>
            <p:cNvGrpSpPr/>
            <p:nvPr/>
          </p:nvGrpSpPr>
          <p:grpSpPr>
            <a:xfrm>
              <a:off x="3430019" y="3905277"/>
              <a:ext cx="2923966" cy="2792385"/>
              <a:chOff x="3228648" y="3889425"/>
              <a:chExt cx="2923966" cy="1797949"/>
            </a:xfrm>
            <a:solidFill>
              <a:srgbClr val="001664"/>
            </a:solidFill>
          </p:grpSpPr>
          <p:sp>
            <p:nvSpPr>
              <p:cNvPr id="16" name="Rectangle 15"/>
              <p:cNvSpPr/>
              <p:nvPr/>
            </p:nvSpPr>
            <p:spPr bwMode="auto">
              <a:xfrm>
                <a:off x="3229414" y="3889425"/>
                <a:ext cx="2923200" cy="12647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0" rIns="182806" bIns="0" numCol="1" spcCol="0" rtlCol="0" fromWordArt="0" anchor="t" anchorCtr="0" forceAA="0" compatLnSpc="1">
                <a:prstTxWarp prst="textNoShape">
                  <a:avLst/>
                </a:prstTxWarp>
                <a:noAutofit/>
              </a:bodyPr>
              <a:lstStyle/>
              <a:p>
                <a:pPr marL="0" lvl="1">
                  <a:lnSpc>
                    <a:spcPct val="95000"/>
                  </a:lnSpc>
                  <a:spcBef>
                    <a:spcPts val="1600"/>
                  </a:spcBef>
                  <a:buClr>
                    <a:srgbClr val="0071BC"/>
                  </a:buClr>
                  <a:buSzPct val="75000"/>
                </a:pPr>
                <a:endParaRPr lang="en-US" sz="4313" dirty="0">
                  <a:solidFill>
                    <a:schemeClr val="bg1"/>
                  </a:solidFill>
                  <a:ea typeface="Segoe UI" pitchFamily="34" charset="0"/>
                  <a:cs typeface="Segoe UI" pitchFamily="34" charset="0"/>
                </a:endParaRPr>
              </a:p>
              <a:p>
                <a:pPr marL="0" lvl="1">
                  <a:lnSpc>
                    <a:spcPct val="95000"/>
                  </a:lnSpc>
                  <a:spcBef>
                    <a:spcPts val="1600"/>
                  </a:spcBef>
                  <a:buClr>
                    <a:srgbClr val="0071BC"/>
                  </a:buClr>
                  <a:buSzPct val="75000"/>
                </a:pPr>
                <a:r>
                  <a:rPr lang="es-ES" sz="1961" dirty="0" smtClean="0">
                    <a:solidFill>
                      <a:schemeClr val="bg1"/>
                    </a:solidFill>
                    <a:ea typeface="Segoe UI" pitchFamily="34" charset="0"/>
                    <a:cs typeface="Segoe UI" pitchFamily="34" charset="0"/>
                  </a:rPr>
                  <a:t/>
                </a:r>
                <a:br>
                  <a:rPr lang="es-ES" sz="1961" dirty="0" smtClean="0">
                    <a:solidFill>
                      <a:schemeClr val="bg1"/>
                    </a:solidFill>
                    <a:ea typeface="Segoe UI" pitchFamily="34" charset="0"/>
                    <a:cs typeface="Segoe UI" pitchFamily="34" charset="0"/>
                  </a:rPr>
                </a:br>
                <a:r>
                  <a:rPr lang="es-ES" sz="2255" dirty="0" smtClean="0">
                    <a:solidFill>
                      <a:schemeClr val="bg1"/>
                    </a:solidFill>
                    <a:ea typeface="Segoe UI" pitchFamily="34" charset="0"/>
                    <a:cs typeface="Segoe UI" pitchFamily="34" charset="0"/>
                  </a:rPr>
                  <a:t>Propiedades de canal</a:t>
                </a:r>
                <a:endParaRPr lang="es-ES" sz="2255" dirty="0">
                  <a:solidFill>
                    <a:schemeClr val="bg1"/>
                  </a:solidFill>
                  <a:ea typeface="Segoe UI" pitchFamily="34" charset="0"/>
                  <a:cs typeface="Segoe UI" pitchFamily="34" charset="0"/>
                </a:endParaRPr>
              </a:p>
            </p:txBody>
          </p:sp>
          <p:sp>
            <p:nvSpPr>
              <p:cNvPr id="17" name="Rectangle 16"/>
              <p:cNvSpPr/>
              <p:nvPr/>
            </p:nvSpPr>
            <p:spPr bwMode="auto">
              <a:xfrm>
                <a:off x="3228648" y="5000487"/>
                <a:ext cx="2923200" cy="68688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0" rIns="182806" bIns="0" numCol="1" spcCol="0" rtlCol="0" fromWordArt="0" anchor="ctr" anchorCtr="0" forceAA="0" compatLnSpc="1">
                <a:prstTxWarp prst="textNoShape">
                  <a:avLst/>
                </a:prstTxWarp>
                <a:noAutofit/>
              </a:bodyPr>
              <a:lstStyle/>
              <a:p>
                <a:pPr marL="0" lvl="1">
                  <a:lnSpc>
                    <a:spcPct val="95000"/>
                  </a:lnSpc>
                  <a:spcBef>
                    <a:spcPts val="1600"/>
                  </a:spcBef>
                  <a:buClr>
                    <a:srgbClr val="0071BC"/>
                  </a:buClr>
                  <a:buSzPct val="75000"/>
                </a:pPr>
                <a:r>
                  <a:rPr lang="es-ES" sz="1372" dirty="0" smtClean="0">
                    <a:solidFill>
                      <a:schemeClr val="bg1"/>
                    </a:solidFill>
                  </a:rPr>
                  <a:t>Para consumir datos dinámicos definidos en </a:t>
                </a:r>
                <a:r>
                  <a:rPr lang="es-ES" sz="1372" dirty="0" err="1" smtClean="0">
                    <a:solidFill>
                      <a:schemeClr val="bg1"/>
                    </a:solidFill>
                  </a:rPr>
                  <a:t>jSON</a:t>
                </a:r>
                <a:endParaRPr lang="en-US" sz="2353" dirty="0">
                  <a:solidFill>
                    <a:schemeClr val="bg1"/>
                  </a:solidFill>
                  <a:ea typeface="Segoe UI" pitchFamily="34" charset="0"/>
                  <a:cs typeface="Segoe UI" pitchFamily="34" charset="0"/>
                </a:endParaRPr>
              </a:p>
            </p:txBody>
          </p:sp>
        </p:grpSp>
        <p:grpSp>
          <p:nvGrpSpPr>
            <p:cNvPr id="22" name="Group 21"/>
            <p:cNvGrpSpPr/>
            <p:nvPr/>
          </p:nvGrpSpPr>
          <p:grpSpPr>
            <a:xfrm>
              <a:off x="4362566" y="4124786"/>
              <a:ext cx="906376" cy="711802"/>
              <a:chOff x="8578159" y="1716902"/>
              <a:chExt cx="1058107" cy="830961"/>
            </a:xfrm>
          </p:grpSpPr>
          <p:grpSp>
            <p:nvGrpSpPr>
              <p:cNvPr id="101" name="Group 100"/>
              <p:cNvGrpSpPr/>
              <p:nvPr/>
            </p:nvGrpSpPr>
            <p:grpSpPr>
              <a:xfrm>
                <a:off x="8578159" y="1716902"/>
                <a:ext cx="1058107" cy="830961"/>
                <a:chOff x="8578159" y="1716902"/>
                <a:chExt cx="1639481" cy="1287531"/>
              </a:xfrm>
            </p:grpSpPr>
            <p:grpSp>
              <p:nvGrpSpPr>
                <p:cNvPr id="102" name="Group 101"/>
                <p:cNvGrpSpPr/>
                <p:nvPr/>
              </p:nvGrpSpPr>
              <p:grpSpPr bwMode="black">
                <a:xfrm>
                  <a:off x="8578159" y="1716902"/>
                  <a:ext cx="1639481" cy="1287531"/>
                  <a:chOff x="2462213" y="1598613"/>
                  <a:chExt cx="4222750" cy="3667125"/>
                </a:xfrm>
              </p:grpSpPr>
              <p:sp>
                <p:nvSpPr>
                  <p:cNvPr id="104" name="Rectangle 6"/>
                  <p:cNvSpPr>
                    <a:spLocks noChangeArrowheads="1"/>
                  </p:cNvSpPr>
                  <p:nvPr/>
                </p:nvSpPr>
                <p:spPr bwMode="black">
                  <a:xfrm>
                    <a:off x="5564188"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sp>
                <p:nvSpPr>
                  <p:cNvPr id="105" name="Rectangle 7"/>
                  <p:cNvSpPr>
                    <a:spLocks noChangeArrowheads="1"/>
                  </p:cNvSpPr>
                  <p:nvPr/>
                </p:nvSpPr>
                <p:spPr bwMode="black">
                  <a:xfrm>
                    <a:off x="5795963" y="3346451"/>
                    <a:ext cx="112713"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sp>
                <p:nvSpPr>
                  <p:cNvPr id="106" name="Rectangle 8"/>
                  <p:cNvSpPr>
                    <a:spLocks noChangeArrowheads="1"/>
                  </p:cNvSpPr>
                  <p:nvPr/>
                </p:nvSpPr>
                <p:spPr bwMode="black">
                  <a:xfrm>
                    <a:off x="3092451"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sp>
                <p:nvSpPr>
                  <p:cNvPr id="107" name="Rectangle 9"/>
                  <p:cNvSpPr>
                    <a:spLocks noChangeArrowheads="1"/>
                  </p:cNvSpPr>
                  <p:nvPr/>
                </p:nvSpPr>
                <p:spPr bwMode="black">
                  <a:xfrm>
                    <a:off x="3324226" y="3346451"/>
                    <a:ext cx="117475"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sp>
                <p:nvSpPr>
                  <p:cNvPr id="108" name="Freeform 10"/>
                  <p:cNvSpPr>
                    <a:spLocks/>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sp>
                <p:nvSpPr>
                  <p:cNvPr id="109" name="Freeform 11"/>
                  <p:cNvSpPr>
                    <a:spLocks/>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sp>
                <p:nvSpPr>
                  <p:cNvPr id="110" name="Freeform 12"/>
                  <p:cNvSpPr>
                    <a:spLocks/>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sp>
                <p:nvSpPr>
                  <p:cNvPr id="111" name="Freeform 13"/>
                  <p:cNvSpPr>
                    <a:spLocks/>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sp>
                <p:nvSpPr>
                  <p:cNvPr id="112" name="Freeform 14"/>
                  <p:cNvSpPr>
                    <a:spLocks/>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sp>
                <p:nvSpPr>
                  <p:cNvPr id="113" name="Freeform 15"/>
                  <p:cNvSpPr>
                    <a:spLocks/>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sp>
                <p:nvSpPr>
                  <p:cNvPr id="114" name="Freeform 16"/>
                  <p:cNvSpPr>
                    <a:spLocks/>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sp>
                <p:nvSpPr>
                  <p:cNvPr id="115" name="Freeform 17"/>
                  <p:cNvSpPr>
                    <a:spLocks/>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sp>
                <p:nvSpPr>
                  <p:cNvPr id="116" name="Freeform 18"/>
                  <p:cNvSpPr>
                    <a:spLocks/>
                  </p:cNvSpPr>
                  <p:nvPr/>
                </p:nvSpPr>
                <p:spPr bwMode="black">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sp>
                <p:nvSpPr>
                  <p:cNvPr id="117"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sp>
                <p:nvSpPr>
                  <p:cNvPr id="118" name="Freeform 20"/>
                  <p:cNvSpPr>
                    <a:spLocks/>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sp>
                <p:nvSpPr>
                  <p:cNvPr id="119"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sp>
                <p:nvSpPr>
                  <p:cNvPr id="120" name="Freeform 22"/>
                  <p:cNvSpPr>
                    <a:spLocks/>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sp>
                <p:nvSpPr>
                  <p:cNvPr id="121"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sp>
                <p:nvSpPr>
                  <p:cNvPr id="122"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sp>
                <p:nvSpPr>
                  <p:cNvPr id="123"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sp>
                <p:nvSpPr>
                  <p:cNvPr id="124"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sp>
                <p:nvSpPr>
                  <p:cNvPr id="125" name="Oval 27"/>
                  <p:cNvSpPr>
                    <a:spLocks noChangeArrowheads="1"/>
                  </p:cNvSpPr>
                  <p:nvPr/>
                </p:nvSpPr>
                <p:spPr bwMode="black">
                  <a:xfrm>
                    <a:off x="62245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sp>
                <p:nvSpPr>
                  <p:cNvPr id="126" name="Oval 28"/>
                  <p:cNvSpPr>
                    <a:spLocks noChangeArrowheads="1"/>
                  </p:cNvSpPr>
                  <p:nvPr/>
                </p:nvSpPr>
                <p:spPr bwMode="black">
                  <a:xfrm>
                    <a:off x="64531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sp>
                <p:nvSpPr>
                  <p:cNvPr id="127" name="Oval 29"/>
                  <p:cNvSpPr>
                    <a:spLocks noChangeArrowheads="1"/>
                  </p:cNvSpPr>
                  <p:nvPr/>
                </p:nvSpPr>
                <p:spPr bwMode="black">
                  <a:xfrm>
                    <a:off x="6340476"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sp>
                <p:nvSpPr>
                  <p:cNvPr id="128" name="Freeform 30"/>
                  <p:cNvSpPr>
                    <a:spLocks/>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sp>
                <p:nvSpPr>
                  <p:cNvPr id="129"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chemeClr val="bg1"/>
                      </a:solidFill>
                    </a:endParaRPr>
                  </a:p>
                </p:txBody>
              </p:sp>
            </p:grpSp>
            <p:sp>
              <p:nvSpPr>
                <p:cNvPr id="103" name="Oval 102"/>
                <p:cNvSpPr/>
                <p:nvPr/>
              </p:nvSpPr>
              <p:spPr bwMode="auto">
                <a:xfrm>
                  <a:off x="8975371" y="2128800"/>
                  <a:ext cx="786789" cy="471538"/>
                </a:xfrm>
                <a:prstGeom prst="ellipse">
                  <a:avLst/>
                </a:prstGeom>
                <a:solidFill>
                  <a:srgbClr val="00166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bg1"/>
                    </a:solidFill>
                  </a:endParaRPr>
                </a:p>
              </p:txBody>
            </p:sp>
          </p:grpSp>
          <p:sp>
            <p:nvSpPr>
              <p:cNvPr id="130" name="Freeform 45"/>
              <p:cNvSpPr>
                <a:spLocks noEditPoints="1"/>
              </p:cNvSpPr>
              <p:nvPr/>
            </p:nvSpPr>
            <p:spPr bwMode="black">
              <a:xfrm>
                <a:off x="8917539" y="1930516"/>
                <a:ext cx="404813" cy="404812"/>
              </a:xfrm>
              <a:custGeom>
                <a:avLst/>
                <a:gdLst>
                  <a:gd name="T0" fmla="*/ 0 w 154"/>
                  <a:gd name="T1" fmla="*/ 77 h 154"/>
                  <a:gd name="T2" fmla="*/ 154 w 154"/>
                  <a:gd name="T3" fmla="*/ 77 h 154"/>
                  <a:gd name="T4" fmla="*/ 77 w 154"/>
                  <a:gd name="T5" fmla="*/ 10 h 154"/>
                  <a:gd name="T6" fmla="*/ 77 w 154"/>
                  <a:gd name="T7" fmla="*/ 144 h 154"/>
                  <a:gd name="T8" fmla="*/ 77 w 154"/>
                  <a:gd name="T9" fmla="*/ 10 h 154"/>
                  <a:gd name="T10" fmla="*/ 92 w 154"/>
                  <a:gd name="T11" fmla="*/ 64 h 154"/>
                  <a:gd name="T12" fmla="*/ 75 w 154"/>
                  <a:gd name="T13" fmla="*/ 47 h 154"/>
                  <a:gd name="T14" fmla="*/ 71 w 154"/>
                  <a:gd name="T15" fmla="*/ 45 h 154"/>
                  <a:gd name="T16" fmla="*/ 49 w 154"/>
                  <a:gd name="T17" fmla="*/ 45 h 154"/>
                  <a:gd name="T18" fmla="*/ 43 w 154"/>
                  <a:gd name="T19" fmla="*/ 101 h 154"/>
                  <a:gd name="T20" fmla="*/ 87 w 154"/>
                  <a:gd name="T21" fmla="*/ 107 h 154"/>
                  <a:gd name="T22" fmla="*/ 93 w 154"/>
                  <a:gd name="T23" fmla="*/ 66 h 154"/>
                  <a:gd name="T24" fmla="*/ 92 w 154"/>
                  <a:gd name="T25" fmla="*/ 64 h 154"/>
                  <a:gd name="T26" fmla="*/ 87 w 154"/>
                  <a:gd name="T27" fmla="*/ 66 h 154"/>
                  <a:gd name="T28" fmla="*/ 71 w 154"/>
                  <a:gd name="T29" fmla="*/ 50 h 154"/>
                  <a:gd name="T30" fmla="*/ 49 w 154"/>
                  <a:gd name="T31" fmla="*/ 101 h 154"/>
                  <a:gd name="T32" fmla="*/ 66 w 154"/>
                  <a:gd name="T33" fmla="*/ 50 h 154"/>
                  <a:gd name="T34" fmla="*/ 71 w 154"/>
                  <a:gd name="T35" fmla="*/ 72 h 154"/>
                  <a:gd name="T36" fmla="*/ 87 w 154"/>
                  <a:gd name="T37" fmla="*/ 101 h 154"/>
                  <a:gd name="T38" fmla="*/ 103 w 154"/>
                  <a:gd name="T39" fmla="*/ 64 h 154"/>
                  <a:gd name="T40" fmla="*/ 98 w 154"/>
                  <a:gd name="T41" fmla="*/ 107 h 154"/>
                  <a:gd name="T42" fmla="*/ 98 w 154"/>
                  <a:gd name="T43" fmla="*/ 102 h 154"/>
                  <a:gd name="T44" fmla="*/ 96 w 154"/>
                  <a:gd name="T45" fmla="*/ 60 h 154"/>
                  <a:gd name="T46" fmla="*/ 80 w 154"/>
                  <a:gd name="T47" fmla="*/ 45 h 154"/>
                  <a:gd name="T48" fmla="*/ 83 w 154"/>
                  <a:gd name="T49" fmla="*/ 45 h 154"/>
                  <a:gd name="T50" fmla="*/ 101 w 154"/>
                  <a:gd name="T51" fmla="*/ 59 h 154"/>
                  <a:gd name="T52" fmla="*/ 114 w 154"/>
                  <a:gd name="T53" fmla="*/ 101 h 154"/>
                  <a:gd name="T54" fmla="*/ 107 w 154"/>
                  <a:gd name="T55" fmla="*/ 107 h 154"/>
                  <a:gd name="T56" fmla="*/ 108 w 154"/>
                  <a:gd name="T57" fmla="*/ 63 h 154"/>
                  <a:gd name="T58" fmla="*/ 93 w 154"/>
                  <a:gd name="T59" fmla="*/ 45 h 154"/>
                  <a:gd name="T60" fmla="*/ 94 w 154"/>
                  <a:gd name="T61" fmla="*/ 45 h 154"/>
                  <a:gd name="T62" fmla="*/ 102 w 154"/>
                  <a:gd name="T63" fmla="*/ 48 h 154"/>
                  <a:gd name="T64" fmla="*/ 114 w 154"/>
                  <a:gd name="T65" fmla="*/ 6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4" h="154">
                    <a:moveTo>
                      <a:pt x="77" y="0"/>
                    </a:moveTo>
                    <a:cubicBezTo>
                      <a:pt x="35" y="0"/>
                      <a:pt x="0" y="35"/>
                      <a:pt x="0" y="77"/>
                    </a:cubicBezTo>
                    <a:cubicBezTo>
                      <a:pt x="0" y="119"/>
                      <a:pt x="35" y="154"/>
                      <a:pt x="77" y="154"/>
                    </a:cubicBezTo>
                    <a:cubicBezTo>
                      <a:pt x="119" y="154"/>
                      <a:pt x="154" y="119"/>
                      <a:pt x="154" y="77"/>
                    </a:cubicBezTo>
                    <a:cubicBezTo>
                      <a:pt x="154" y="35"/>
                      <a:pt x="119" y="0"/>
                      <a:pt x="77" y="0"/>
                    </a:cubicBezTo>
                    <a:close/>
                    <a:moveTo>
                      <a:pt x="77" y="10"/>
                    </a:moveTo>
                    <a:cubicBezTo>
                      <a:pt x="114" y="10"/>
                      <a:pt x="144" y="40"/>
                      <a:pt x="144" y="77"/>
                    </a:cubicBezTo>
                    <a:cubicBezTo>
                      <a:pt x="144" y="114"/>
                      <a:pt x="114" y="144"/>
                      <a:pt x="77" y="144"/>
                    </a:cubicBezTo>
                    <a:cubicBezTo>
                      <a:pt x="40" y="144"/>
                      <a:pt x="10" y="114"/>
                      <a:pt x="10" y="77"/>
                    </a:cubicBezTo>
                    <a:cubicBezTo>
                      <a:pt x="10" y="40"/>
                      <a:pt x="40" y="10"/>
                      <a:pt x="77" y="10"/>
                    </a:cubicBezTo>
                    <a:close/>
                    <a:moveTo>
                      <a:pt x="92" y="64"/>
                    </a:moveTo>
                    <a:cubicBezTo>
                      <a:pt x="92" y="64"/>
                      <a:pt x="92" y="64"/>
                      <a:pt x="92" y="64"/>
                    </a:cubicBezTo>
                    <a:cubicBezTo>
                      <a:pt x="92" y="63"/>
                      <a:pt x="91" y="63"/>
                      <a:pt x="91" y="62"/>
                    </a:cubicBezTo>
                    <a:cubicBezTo>
                      <a:pt x="75" y="47"/>
                      <a:pt x="75" y="47"/>
                      <a:pt x="75" y="47"/>
                    </a:cubicBezTo>
                    <a:cubicBezTo>
                      <a:pt x="74" y="45"/>
                      <a:pt x="73" y="45"/>
                      <a:pt x="71" y="45"/>
                    </a:cubicBezTo>
                    <a:cubicBezTo>
                      <a:pt x="71" y="45"/>
                      <a:pt x="71" y="45"/>
                      <a:pt x="71" y="45"/>
                    </a:cubicBezTo>
                    <a:cubicBezTo>
                      <a:pt x="71" y="45"/>
                      <a:pt x="71" y="45"/>
                      <a:pt x="71" y="45"/>
                    </a:cubicBezTo>
                    <a:cubicBezTo>
                      <a:pt x="49" y="45"/>
                      <a:pt x="49" y="45"/>
                      <a:pt x="49" y="45"/>
                    </a:cubicBezTo>
                    <a:cubicBezTo>
                      <a:pt x="46" y="45"/>
                      <a:pt x="43" y="47"/>
                      <a:pt x="43" y="50"/>
                    </a:cubicBezTo>
                    <a:cubicBezTo>
                      <a:pt x="43" y="101"/>
                      <a:pt x="43" y="101"/>
                      <a:pt x="43" y="101"/>
                    </a:cubicBezTo>
                    <a:cubicBezTo>
                      <a:pt x="43" y="104"/>
                      <a:pt x="46" y="107"/>
                      <a:pt x="49" y="107"/>
                    </a:cubicBezTo>
                    <a:cubicBezTo>
                      <a:pt x="87" y="107"/>
                      <a:pt x="87" y="107"/>
                      <a:pt x="87" y="107"/>
                    </a:cubicBezTo>
                    <a:cubicBezTo>
                      <a:pt x="90" y="107"/>
                      <a:pt x="93" y="104"/>
                      <a:pt x="93" y="101"/>
                    </a:cubicBezTo>
                    <a:cubicBezTo>
                      <a:pt x="93" y="66"/>
                      <a:pt x="93" y="66"/>
                      <a:pt x="93" y="66"/>
                    </a:cubicBezTo>
                    <a:cubicBezTo>
                      <a:pt x="93" y="66"/>
                      <a:pt x="92" y="66"/>
                      <a:pt x="92" y="66"/>
                    </a:cubicBezTo>
                    <a:cubicBezTo>
                      <a:pt x="92" y="65"/>
                      <a:pt x="92" y="65"/>
                      <a:pt x="92" y="64"/>
                    </a:cubicBezTo>
                    <a:close/>
                    <a:moveTo>
                      <a:pt x="71" y="50"/>
                    </a:moveTo>
                    <a:cubicBezTo>
                      <a:pt x="87" y="66"/>
                      <a:pt x="87" y="66"/>
                      <a:pt x="87" y="66"/>
                    </a:cubicBezTo>
                    <a:cubicBezTo>
                      <a:pt x="71" y="66"/>
                      <a:pt x="71" y="66"/>
                      <a:pt x="71" y="66"/>
                    </a:cubicBezTo>
                    <a:lnTo>
                      <a:pt x="71" y="50"/>
                    </a:lnTo>
                    <a:close/>
                    <a:moveTo>
                      <a:pt x="87" y="101"/>
                    </a:moveTo>
                    <a:cubicBezTo>
                      <a:pt x="49" y="101"/>
                      <a:pt x="49" y="101"/>
                      <a:pt x="49" y="101"/>
                    </a:cubicBezTo>
                    <a:cubicBezTo>
                      <a:pt x="49" y="50"/>
                      <a:pt x="49" y="50"/>
                      <a:pt x="49" y="50"/>
                    </a:cubicBezTo>
                    <a:cubicBezTo>
                      <a:pt x="66" y="50"/>
                      <a:pt x="66" y="50"/>
                      <a:pt x="66" y="50"/>
                    </a:cubicBezTo>
                    <a:cubicBezTo>
                      <a:pt x="66" y="66"/>
                      <a:pt x="66" y="66"/>
                      <a:pt x="66" y="66"/>
                    </a:cubicBezTo>
                    <a:cubicBezTo>
                      <a:pt x="66" y="69"/>
                      <a:pt x="68" y="72"/>
                      <a:pt x="71" y="72"/>
                    </a:cubicBezTo>
                    <a:cubicBezTo>
                      <a:pt x="87" y="72"/>
                      <a:pt x="87" y="72"/>
                      <a:pt x="87" y="72"/>
                    </a:cubicBezTo>
                    <a:lnTo>
                      <a:pt x="87" y="101"/>
                    </a:lnTo>
                    <a:close/>
                    <a:moveTo>
                      <a:pt x="101" y="59"/>
                    </a:moveTo>
                    <a:cubicBezTo>
                      <a:pt x="102" y="60"/>
                      <a:pt x="103" y="62"/>
                      <a:pt x="103" y="64"/>
                    </a:cubicBezTo>
                    <a:cubicBezTo>
                      <a:pt x="103" y="101"/>
                      <a:pt x="103" y="101"/>
                      <a:pt x="103" y="101"/>
                    </a:cubicBezTo>
                    <a:cubicBezTo>
                      <a:pt x="103" y="104"/>
                      <a:pt x="101" y="107"/>
                      <a:pt x="98" y="107"/>
                    </a:cubicBezTo>
                    <a:cubicBezTo>
                      <a:pt x="96" y="107"/>
                      <a:pt x="96" y="107"/>
                      <a:pt x="96" y="107"/>
                    </a:cubicBezTo>
                    <a:cubicBezTo>
                      <a:pt x="97" y="105"/>
                      <a:pt x="98" y="104"/>
                      <a:pt x="98" y="102"/>
                    </a:cubicBezTo>
                    <a:cubicBezTo>
                      <a:pt x="98" y="66"/>
                      <a:pt x="98" y="66"/>
                      <a:pt x="98" y="66"/>
                    </a:cubicBezTo>
                    <a:cubicBezTo>
                      <a:pt x="98" y="64"/>
                      <a:pt x="97" y="62"/>
                      <a:pt x="96" y="60"/>
                    </a:cubicBezTo>
                    <a:cubicBezTo>
                      <a:pt x="80" y="45"/>
                      <a:pt x="80" y="45"/>
                      <a:pt x="80" y="45"/>
                    </a:cubicBezTo>
                    <a:cubicBezTo>
                      <a:pt x="80" y="45"/>
                      <a:pt x="80" y="45"/>
                      <a:pt x="80" y="45"/>
                    </a:cubicBezTo>
                    <a:cubicBezTo>
                      <a:pt x="82" y="45"/>
                      <a:pt x="82" y="45"/>
                      <a:pt x="82" y="45"/>
                    </a:cubicBezTo>
                    <a:cubicBezTo>
                      <a:pt x="83" y="45"/>
                      <a:pt x="83" y="45"/>
                      <a:pt x="83" y="45"/>
                    </a:cubicBezTo>
                    <a:cubicBezTo>
                      <a:pt x="84" y="45"/>
                      <a:pt x="87" y="45"/>
                      <a:pt x="90" y="48"/>
                    </a:cubicBezTo>
                    <a:lnTo>
                      <a:pt x="101" y="59"/>
                    </a:lnTo>
                    <a:close/>
                    <a:moveTo>
                      <a:pt x="114" y="62"/>
                    </a:moveTo>
                    <a:cubicBezTo>
                      <a:pt x="114" y="101"/>
                      <a:pt x="114" y="101"/>
                      <a:pt x="114" y="101"/>
                    </a:cubicBezTo>
                    <a:cubicBezTo>
                      <a:pt x="114" y="104"/>
                      <a:pt x="111" y="107"/>
                      <a:pt x="108" y="107"/>
                    </a:cubicBezTo>
                    <a:cubicBezTo>
                      <a:pt x="107" y="107"/>
                      <a:pt x="107" y="107"/>
                      <a:pt x="107" y="107"/>
                    </a:cubicBezTo>
                    <a:cubicBezTo>
                      <a:pt x="108" y="105"/>
                      <a:pt x="108" y="104"/>
                      <a:pt x="108" y="102"/>
                    </a:cubicBezTo>
                    <a:cubicBezTo>
                      <a:pt x="108" y="63"/>
                      <a:pt x="108" y="63"/>
                      <a:pt x="108" y="63"/>
                    </a:cubicBezTo>
                    <a:cubicBezTo>
                      <a:pt x="108" y="62"/>
                      <a:pt x="108" y="60"/>
                      <a:pt x="107" y="59"/>
                    </a:cubicBezTo>
                    <a:cubicBezTo>
                      <a:pt x="93" y="45"/>
                      <a:pt x="93" y="45"/>
                      <a:pt x="93" y="45"/>
                    </a:cubicBezTo>
                    <a:cubicBezTo>
                      <a:pt x="93" y="45"/>
                      <a:pt x="93" y="45"/>
                      <a:pt x="93" y="45"/>
                    </a:cubicBezTo>
                    <a:cubicBezTo>
                      <a:pt x="94" y="45"/>
                      <a:pt x="94" y="45"/>
                      <a:pt x="94" y="45"/>
                    </a:cubicBezTo>
                    <a:cubicBezTo>
                      <a:pt x="95" y="45"/>
                      <a:pt x="95" y="45"/>
                      <a:pt x="95" y="45"/>
                    </a:cubicBezTo>
                    <a:cubicBezTo>
                      <a:pt x="97" y="45"/>
                      <a:pt x="99" y="45"/>
                      <a:pt x="102" y="48"/>
                    </a:cubicBezTo>
                    <a:cubicBezTo>
                      <a:pt x="112" y="58"/>
                      <a:pt x="112" y="58"/>
                      <a:pt x="112" y="58"/>
                    </a:cubicBezTo>
                    <a:cubicBezTo>
                      <a:pt x="113" y="59"/>
                      <a:pt x="114" y="61"/>
                      <a:pt x="114"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chemeClr val="bg1"/>
                  </a:solidFill>
                </a:endParaRPr>
              </a:p>
            </p:txBody>
          </p:sp>
        </p:grpSp>
      </p:grpSp>
      <p:grpSp>
        <p:nvGrpSpPr>
          <p:cNvPr id="18" name="Group 17"/>
          <p:cNvGrpSpPr/>
          <p:nvPr/>
        </p:nvGrpSpPr>
        <p:grpSpPr>
          <a:xfrm>
            <a:off x="6387028" y="1951620"/>
            <a:ext cx="5689710" cy="4333823"/>
            <a:chOff x="6515100" y="1620682"/>
            <a:chExt cx="5803801" cy="4420725"/>
          </a:xfrm>
        </p:grpSpPr>
        <p:grpSp>
          <p:nvGrpSpPr>
            <p:cNvPr id="131" name="Group 130"/>
            <p:cNvGrpSpPr/>
            <p:nvPr/>
          </p:nvGrpSpPr>
          <p:grpSpPr>
            <a:xfrm>
              <a:off x="6515100" y="1620682"/>
              <a:ext cx="5570537" cy="4340241"/>
              <a:chOff x="6515100" y="1620682"/>
              <a:chExt cx="5570537" cy="4340241"/>
            </a:xfrm>
          </p:grpSpPr>
          <p:sp>
            <p:nvSpPr>
              <p:cNvPr id="132" name="Rectangle 131"/>
              <p:cNvSpPr/>
              <p:nvPr/>
            </p:nvSpPr>
            <p:spPr bwMode="auto">
              <a:xfrm>
                <a:off x="6515100" y="1620682"/>
                <a:ext cx="5570537" cy="4340241"/>
              </a:xfrm>
              <a:prstGeom prst="rect">
                <a:avLst/>
              </a:prstGeom>
              <a:solidFill>
                <a:srgbClr val="0016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0" rIns="182806" bIns="0" numCol="1" spcCol="0" rtlCol="0" fromWordArt="0" anchor="t" anchorCtr="0" forceAA="0" compatLnSpc="1">
                <a:prstTxWarp prst="textNoShape">
                  <a:avLst/>
                </a:prstTxWarp>
                <a:noAutofit/>
              </a:bodyPr>
              <a:lstStyle/>
              <a:p>
                <a:pPr marL="0" lvl="1">
                  <a:lnSpc>
                    <a:spcPct val="95000"/>
                  </a:lnSpc>
                  <a:spcBef>
                    <a:spcPts val="1600"/>
                  </a:spcBef>
                  <a:buClr>
                    <a:srgbClr val="0071BC"/>
                  </a:buClr>
                  <a:buSzPct val="75000"/>
                </a:pPr>
                <a:endParaRPr lang="en-US" sz="2353" dirty="0">
                  <a:solidFill>
                    <a:schemeClr val="bg1"/>
                  </a:solidFill>
                  <a:ea typeface="Segoe UI" pitchFamily="34" charset="0"/>
                  <a:cs typeface="Segoe UI" pitchFamily="34" charset="0"/>
                </a:endParaRPr>
              </a:p>
            </p:txBody>
          </p:sp>
          <p:sp>
            <p:nvSpPr>
              <p:cNvPr id="133" name="Rectangle 132"/>
              <p:cNvSpPr/>
              <p:nvPr/>
            </p:nvSpPr>
            <p:spPr>
              <a:xfrm>
                <a:off x="6515100" y="1620682"/>
                <a:ext cx="1623666" cy="4340241"/>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endParaRPr>
              </a:p>
            </p:txBody>
          </p:sp>
        </p:grpSp>
        <p:grpSp>
          <p:nvGrpSpPr>
            <p:cNvPr id="23" name="Group 22"/>
            <p:cNvGrpSpPr/>
            <p:nvPr/>
          </p:nvGrpSpPr>
          <p:grpSpPr>
            <a:xfrm>
              <a:off x="6806886" y="2582718"/>
              <a:ext cx="4897751" cy="2983240"/>
              <a:chOff x="6326078" y="2582718"/>
              <a:chExt cx="4897751" cy="2983240"/>
            </a:xfrm>
          </p:grpSpPr>
          <p:sp>
            <p:nvSpPr>
              <p:cNvPr id="61" name="Rectangle 60"/>
              <p:cNvSpPr/>
              <p:nvPr/>
            </p:nvSpPr>
            <p:spPr bwMode="auto">
              <a:xfrm>
                <a:off x="7769290" y="3174492"/>
                <a:ext cx="939939" cy="1160970"/>
              </a:xfrm>
              <a:prstGeom prst="rect">
                <a:avLst/>
              </a:prstGeom>
              <a:solidFill>
                <a:schemeClr val="bg1">
                  <a:lumMod val="85000"/>
                  <a:alpha val="0"/>
                </a:schemeClr>
              </a:solidFill>
              <a:ln w="12700">
                <a:solidFill>
                  <a:schemeClr val="tx1">
                    <a:alpha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0" rIns="182806" bIns="0" numCol="1" spcCol="0" rtlCol="0" fromWordArt="0" anchor="t" anchorCtr="0" forceAA="0" compatLnSpc="1">
                <a:prstTxWarp prst="textNoShape">
                  <a:avLst/>
                </a:prstTxWarp>
                <a:noAutofit/>
              </a:bodyPr>
              <a:lstStyle/>
              <a:p>
                <a:pPr marL="0" lvl="1">
                  <a:lnSpc>
                    <a:spcPct val="95000"/>
                  </a:lnSpc>
                  <a:spcBef>
                    <a:spcPts val="1600"/>
                  </a:spcBef>
                  <a:buClr>
                    <a:srgbClr val="0071BC"/>
                  </a:buClr>
                  <a:buSzPct val="75000"/>
                </a:pPr>
                <a:endParaRPr lang="en-US" sz="4313" dirty="0">
                  <a:solidFill>
                    <a:schemeClr val="bg1"/>
                  </a:solidFill>
                  <a:ea typeface="Segoe UI" pitchFamily="34" charset="0"/>
                  <a:cs typeface="Segoe UI" pitchFamily="34" charset="0"/>
                </a:endParaRPr>
              </a:p>
              <a:p>
                <a:pPr marL="0" lvl="1" algn="ctr">
                  <a:lnSpc>
                    <a:spcPct val="95000"/>
                  </a:lnSpc>
                  <a:spcBef>
                    <a:spcPts val="1600"/>
                  </a:spcBef>
                  <a:buClr>
                    <a:srgbClr val="0071BC"/>
                  </a:buClr>
                  <a:buSzPct val="75000"/>
                </a:pPr>
                <a:endParaRPr lang="en-US" sz="1176" i="1" dirty="0">
                  <a:solidFill>
                    <a:schemeClr val="bg1"/>
                  </a:solidFill>
                  <a:ea typeface="Segoe UI" pitchFamily="34" charset="0"/>
                  <a:cs typeface="Segoe UI" pitchFamily="34" charset="0"/>
                </a:endParaRPr>
              </a:p>
            </p:txBody>
          </p:sp>
          <p:grpSp>
            <p:nvGrpSpPr>
              <p:cNvPr id="25" name="Group 24"/>
              <p:cNvGrpSpPr/>
              <p:nvPr/>
            </p:nvGrpSpPr>
            <p:grpSpPr>
              <a:xfrm>
                <a:off x="6326078" y="2582718"/>
                <a:ext cx="1246543" cy="2983240"/>
                <a:chOff x="6326078" y="2582718"/>
                <a:chExt cx="1246543" cy="2983240"/>
              </a:xfrm>
            </p:grpSpPr>
            <p:grpSp>
              <p:nvGrpSpPr>
                <p:cNvPr id="50" name="Group 49"/>
                <p:cNvGrpSpPr/>
                <p:nvPr/>
              </p:nvGrpSpPr>
              <p:grpSpPr>
                <a:xfrm>
                  <a:off x="6346566" y="2582718"/>
                  <a:ext cx="1226055" cy="2357120"/>
                  <a:chOff x="6770083" y="2802617"/>
                  <a:chExt cx="1226055" cy="2357120"/>
                </a:xfrm>
              </p:grpSpPr>
              <p:sp>
                <p:nvSpPr>
                  <p:cNvPr id="57" name="Freeform 6"/>
                  <p:cNvSpPr>
                    <a:spLocks noChangeAspect="1" noEditPoints="1"/>
                  </p:cNvSpPr>
                  <p:nvPr/>
                </p:nvSpPr>
                <p:spPr bwMode="auto">
                  <a:xfrm>
                    <a:off x="6961177" y="4250561"/>
                    <a:ext cx="197181" cy="383371"/>
                  </a:xfrm>
                  <a:custGeom>
                    <a:avLst/>
                    <a:gdLst>
                      <a:gd name="T0" fmla="*/ 761 w 995"/>
                      <a:gd name="T1" fmla="*/ 1817 h 1934"/>
                      <a:gd name="T2" fmla="*/ 761 w 995"/>
                      <a:gd name="T3" fmla="*/ 1782 h 1934"/>
                      <a:gd name="T4" fmla="*/ 995 w 995"/>
                      <a:gd name="T5" fmla="*/ 179 h 1934"/>
                      <a:gd name="T6" fmla="*/ 694 w 995"/>
                      <a:gd name="T7" fmla="*/ 1934 h 1934"/>
                      <a:gd name="T8" fmla="*/ 0 w 995"/>
                      <a:gd name="T9" fmla="*/ 1750 h 1934"/>
                      <a:gd name="T10" fmla="*/ 305 w 995"/>
                      <a:gd name="T11" fmla="*/ 0 h 1934"/>
                      <a:gd name="T12" fmla="*/ 995 w 995"/>
                      <a:gd name="T13" fmla="*/ 179 h 1934"/>
                      <a:gd name="T14" fmla="*/ 262 w 995"/>
                      <a:gd name="T15" fmla="*/ 1800 h 1934"/>
                      <a:gd name="T16" fmla="*/ 240 w 995"/>
                      <a:gd name="T17" fmla="*/ 1782 h 1934"/>
                      <a:gd name="T18" fmla="*/ 210 w 995"/>
                      <a:gd name="T19" fmla="*/ 1801 h 1934"/>
                      <a:gd name="T20" fmla="*/ 210 w 995"/>
                      <a:gd name="T21" fmla="*/ 1807 h 1934"/>
                      <a:gd name="T22" fmla="*/ 241 w 995"/>
                      <a:gd name="T23" fmla="*/ 1826 h 1934"/>
                      <a:gd name="T24" fmla="*/ 262 w 995"/>
                      <a:gd name="T25" fmla="*/ 1808 h 1934"/>
                      <a:gd name="T26" fmla="*/ 489 w 995"/>
                      <a:gd name="T27" fmla="*/ 1835 h 1934"/>
                      <a:gd name="T28" fmla="*/ 463 w 995"/>
                      <a:gd name="T29" fmla="*/ 1803 h 1934"/>
                      <a:gd name="T30" fmla="*/ 454 w 995"/>
                      <a:gd name="T31" fmla="*/ 1831 h 1934"/>
                      <a:gd name="T32" fmla="*/ 455 w 995"/>
                      <a:gd name="T33" fmla="*/ 1832 h 1934"/>
                      <a:gd name="T34" fmla="*/ 499 w 995"/>
                      <a:gd name="T35" fmla="*/ 1800 h 1934"/>
                      <a:gd name="T36" fmla="*/ 473 w 995"/>
                      <a:gd name="T37" fmla="*/ 1768 h 1934"/>
                      <a:gd name="T38" fmla="*/ 499 w 995"/>
                      <a:gd name="T39" fmla="*/ 1800 h 1934"/>
                      <a:gd name="T40" fmla="*/ 503 w 995"/>
                      <a:gd name="T41" fmla="*/ 1808 h 1934"/>
                      <a:gd name="T42" fmla="*/ 529 w 995"/>
                      <a:gd name="T43" fmla="*/ 1840 h 1934"/>
                      <a:gd name="T44" fmla="*/ 549 w 995"/>
                      <a:gd name="T45" fmla="*/ 1776 h 1934"/>
                      <a:gd name="T46" fmla="*/ 504 w 995"/>
                      <a:gd name="T47" fmla="*/ 1803 h 1934"/>
                      <a:gd name="T48" fmla="*/ 549 w 995"/>
                      <a:gd name="T49" fmla="*/ 1776 h 1934"/>
                      <a:gd name="T50" fmla="*/ 761 w 995"/>
                      <a:gd name="T51" fmla="*/ 1772 h 1934"/>
                      <a:gd name="T52" fmla="*/ 739 w 995"/>
                      <a:gd name="T53" fmla="*/ 1815 h 1934"/>
                      <a:gd name="T54" fmla="*/ 731 w 995"/>
                      <a:gd name="T55" fmla="*/ 1837 h 1934"/>
                      <a:gd name="T56" fmla="*/ 761 w 995"/>
                      <a:gd name="T57" fmla="*/ 1826 h 1934"/>
                      <a:gd name="T58" fmla="*/ 942 w 995"/>
                      <a:gd name="T59" fmla="*/ 339 h 1934"/>
                      <a:gd name="T60" fmla="*/ 168 w 995"/>
                      <a:gd name="T61" fmla="*/ 224 h 1934"/>
                      <a:gd name="T62" fmla="*/ 53 w 995"/>
                      <a:gd name="T63" fmla="*/ 1615 h 1934"/>
                      <a:gd name="T64" fmla="*/ 827 w 995"/>
                      <a:gd name="T65" fmla="*/ 1730 h 1934"/>
                      <a:gd name="T66" fmla="*/ 942 w 995"/>
                      <a:gd name="T67" fmla="*/ 339 h 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5" h="1934">
                        <a:moveTo>
                          <a:pt x="779" y="1799"/>
                        </a:moveTo>
                        <a:cubicBezTo>
                          <a:pt x="779" y="1809"/>
                          <a:pt x="771" y="1817"/>
                          <a:pt x="761" y="1817"/>
                        </a:cubicBezTo>
                        <a:cubicBezTo>
                          <a:pt x="751" y="1817"/>
                          <a:pt x="744" y="1809"/>
                          <a:pt x="744" y="1799"/>
                        </a:cubicBezTo>
                        <a:cubicBezTo>
                          <a:pt x="744" y="1790"/>
                          <a:pt x="751" y="1782"/>
                          <a:pt x="761" y="1782"/>
                        </a:cubicBezTo>
                        <a:cubicBezTo>
                          <a:pt x="771" y="1782"/>
                          <a:pt x="779" y="1790"/>
                          <a:pt x="779" y="1799"/>
                        </a:cubicBezTo>
                        <a:close/>
                        <a:moveTo>
                          <a:pt x="995" y="179"/>
                        </a:moveTo>
                        <a:cubicBezTo>
                          <a:pt x="995" y="1751"/>
                          <a:pt x="995" y="1751"/>
                          <a:pt x="995" y="1751"/>
                        </a:cubicBezTo>
                        <a:cubicBezTo>
                          <a:pt x="995" y="1887"/>
                          <a:pt x="934" y="1923"/>
                          <a:pt x="694" y="1934"/>
                        </a:cubicBezTo>
                        <a:cubicBezTo>
                          <a:pt x="302" y="1934"/>
                          <a:pt x="302" y="1934"/>
                          <a:pt x="302" y="1934"/>
                        </a:cubicBezTo>
                        <a:cubicBezTo>
                          <a:pt x="62" y="1934"/>
                          <a:pt x="0" y="1883"/>
                          <a:pt x="0" y="1750"/>
                        </a:cubicBezTo>
                        <a:cubicBezTo>
                          <a:pt x="0" y="1632"/>
                          <a:pt x="0" y="1696"/>
                          <a:pt x="0" y="179"/>
                        </a:cubicBezTo>
                        <a:cubicBezTo>
                          <a:pt x="0" y="94"/>
                          <a:pt x="9" y="0"/>
                          <a:pt x="305" y="0"/>
                        </a:cubicBezTo>
                        <a:cubicBezTo>
                          <a:pt x="694" y="0"/>
                          <a:pt x="694" y="0"/>
                          <a:pt x="694" y="0"/>
                        </a:cubicBezTo>
                        <a:cubicBezTo>
                          <a:pt x="929" y="0"/>
                          <a:pt x="995" y="56"/>
                          <a:pt x="995" y="179"/>
                        </a:cubicBezTo>
                        <a:close/>
                        <a:moveTo>
                          <a:pt x="266" y="1804"/>
                        </a:moveTo>
                        <a:cubicBezTo>
                          <a:pt x="266" y="1802"/>
                          <a:pt x="265" y="1800"/>
                          <a:pt x="262" y="1800"/>
                        </a:cubicBezTo>
                        <a:cubicBezTo>
                          <a:pt x="223" y="1800"/>
                          <a:pt x="223" y="1800"/>
                          <a:pt x="223" y="1800"/>
                        </a:cubicBezTo>
                        <a:cubicBezTo>
                          <a:pt x="240" y="1782"/>
                          <a:pt x="240" y="1782"/>
                          <a:pt x="240" y="1782"/>
                        </a:cubicBezTo>
                        <a:cubicBezTo>
                          <a:pt x="234" y="1776"/>
                          <a:pt x="234" y="1776"/>
                          <a:pt x="234" y="1776"/>
                        </a:cubicBezTo>
                        <a:cubicBezTo>
                          <a:pt x="210" y="1801"/>
                          <a:pt x="210" y="1801"/>
                          <a:pt x="210" y="1801"/>
                        </a:cubicBezTo>
                        <a:cubicBezTo>
                          <a:pt x="209" y="1802"/>
                          <a:pt x="208" y="1803"/>
                          <a:pt x="208" y="1804"/>
                        </a:cubicBezTo>
                        <a:cubicBezTo>
                          <a:pt x="208" y="1805"/>
                          <a:pt x="209" y="1806"/>
                          <a:pt x="210" y="1807"/>
                        </a:cubicBezTo>
                        <a:cubicBezTo>
                          <a:pt x="235" y="1832"/>
                          <a:pt x="235" y="1832"/>
                          <a:pt x="235" y="1832"/>
                        </a:cubicBezTo>
                        <a:cubicBezTo>
                          <a:pt x="241" y="1826"/>
                          <a:pt x="241" y="1826"/>
                          <a:pt x="241" y="1826"/>
                        </a:cubicBezTo>
                        <a:cubicBezTo>
                          <a:pt x="223" y="1808"/>
                          <a:pt x="223" y="1808"/>
                          <a:pt x="223" y="1808"/>
                        </a:cubicBezTo>
                        <a:cubicBezTo>
                          <a:pt x="262" y="1808"/>
                          <a:pt x="262" y="1808"/>
                          <a:pt x="262" y="1808"/>
                        </a:cubicBezTo>
                        <a:cubicBezTo>
                          <a:pt x="265" y="1808"/>
                          <a:pt x="266" y="1806"/>
                          <a:pt x="266" y="1804"/>
                        </a:cubicBezTo>
                        <a:close/>
                        <a:moveTo>
                          <a:pt x="489" y="1835"/>
                        </a:moveTo>
                        <a:cubicBezTo>
                          <a:pt x="498" y="1805"/>
                          <a:pt x="498" y="1805"/>
                          <a:pt x="498" y="1805"/>
                        </a:cubicBezTo>
                        <a:cubicBezTo>
                          <a:pt x="490" y="1800"/>
                          <a:pt x="481" y="1796"/>
                          <a:pt x="463" y="1803"/>
                        </a:cubicBezTo>
                        <a:cubicBezTo>
                          <a:pt x="454" y="1831"/>
                          <a:pt x="454" y="1831"/>
                          <a:pt x="454" y="1831"/>
                        </a:cubicBezTo>
                        <a:cubicBezTo>
                          <a:pt x="454" y="1831"/>
                          <a:pt x="454" y="1831"/>
                          <a:pt x="454" y="1831"/>
                        </a:cubicBezTo>
                        <a:cubicBezTo>
                          <a:pt x="454" y="1832"/>
                          <a:pt x="454" y="1832"/>
                          <a:pt x="455" y="1832"/>
                        </a:cubicBezTo>
                        <a:cubicBezTo>
                          <a:pt x="455" y="1832"/>
                          <a:pt x="455" y="1832"/>
                          <a:pt x="455" y="1832"/>
                        </a:cubicBezTo>
                        <a:cubicBezTo>
                          <a:pt x="472" y="1826"/>
                          <a:pt x="481" y="1830"/>
                          <a:pt x="489" y="1835"/>
                        </a:cubicBezTo>
                        <a:close/>
                        <a:moveTo>
                          <a:pt x="499" y="1800"/>
                        </a:moveTo>
                        <a:cubicBezTo>
                          <a:pt x="509" y="1770"/>
                          <a:pt x="509" y="1770"/>
                          <a:pt x="509" y="1770"/>
                        </a:cubicBezTo>
                        <a:cubicBezTo>
                          <a:pt x="501" y="1765"/>
                          <a:pt x="492" y="1761"/>
                          <a:pt x="473" y="1768"/>
                        </a:cubicBezTo>
                        <a:cubicBezTo>
                          <a:pt x="464" y="1798"/>
                          <a:pt x="464" y="1798"/>
                          <a:pt x="464" y="1798"/>
                        </a:cubicBezTo>
                        <a:cubicBezTo>
                          <a:pt x="483" y="1791"/>
                          <a:pt x="491" y="1795"/>
                          <a:pt x="499" y="1800"/>
                        </a:cubicBezTo>
                        <a:close/>
                        <a:moveTo>
                          <a:pt x="538" y="1810"/>
                        </a:moveTo>
                        <a:cubicBezTo>
                          <a:pt x="519" y="1817"/>
                          <a:pt x="511" y="1813"/>
                          <a:pt x="503" y="1808"/>
                        </a:cubicBezTo>
                        <a:cubicBezTo>
                          <a:pt x="494" y="1838"/>
                          <a:pt x="494" y="1838"/>
                          <a:pt x="494" y="1838"/>
                        </a:cubicBezTo>
                        <a:cubicBezTo>
                          <a:pt x="502" y="1843"/>
                          <a:pt x="510" y="1847"/>
                          <a:pt x="529" y="1840"/>
                        </a:cubicBezTo>
                        <a:lnTo>
                          <a:pt x="538" y="1810"/>
                        </a:lnTo>
                        <a:close/>
                        <a:moveTo>
                          <a:pt x="549" y="1776"/>
                        </a:moveTo>
                        <a:cubicBezTo>
                          <a:pt x="530" y="1783"/>
                          <a:pt x="521" y="1779"/>
                          <a:pt x="513" y="1774"/>
                        </a:cubicBezTo>
                        <a:cubicBezTo>
                          <a:pt x="504" y="1803"/>
                          <a:pt x="504" y="1803"/>
                          <a:pt x="504" y="1803"/>
                        </a:cubicBezTo>
                        <a:cubicBezTo>
                          <a:pt x="512" y="1808"/>
                          <a:pt x="521" y="1812"/>
                          <a:pt x="540" y="1805"/>
                        </a:cubicBezTo>
                        <a:lnTo>
                          <a:pt x="549" y="1776"/>
                        </a:lnTo>
                        <a:close/>
                        <a:moveTo>
                          <a:pt x="788" y="1799"/>
                        </a:moveTo>
                        <a:cubicBezTo>
                          <a:pt x="788" y="1784"/>
                          <a:pt x="776" y="1772"/>
                          <a:pt x="761" y="1772"/>
                        </a:cubicBezTo>
                        <a:cubicBezTo>
                          <a:pt x="746" y="1772"/>
                          <a:pt x="734" y="1784"/>
                          <a:pt x="734" y="1799"/>
                        </a:cubicBezTo>
                        <a:cubicBezTo>
                          <a:pt x="734" y="1805"/>
                          <a:pt x="736" y="1810"/>
                          <a:pt x="739" y="1815"/>
                        </a:cubicBezTo>
                        <a:cubicBezTo>
                          <a:pt x="724" y="1830"/>
                          <a:pt x="724" y="1830"/>
                          <a:pt x="724" y="1830"/>
                        </a:cubicBezTo>
                        <a:cubicBezTo>
                          <a:pt x="731" y="1837"/>
                          <a:pt x="731" y="1837"/>
                          <a:pt x="731" y="1837"/>
                        </a:cubicBezTo>
                        <a:cubicBezTo>
                          <a:pt x="746" y="1821"/>
                          <a:pt x="746" y="1821"/>
                          <a:pt x="746" y="1821"/>
                        </a:cubicBezTo>
                        <a:cubicBezTo>
                          <a:pt x="750" y="1824"/>
                          <a:pt x="755" y="1826"/>
                          <a:pt x="761" y="1826"/>
                        </a:cubicBezTo>
                        <a:cubicBezTo>
                          <a:pt x="776" y="1826"/>
                          <a:pt x="788" y="1814"/>
                          <a:pt x="788" y="1799"/>
                        </a:cubicBezTo>
                        <a:close/>
                        <a:moveTo>
                          <a:pt x="942" y="339"/>
                        </a:moveTo>
                        <a:cubicBezTo>
                          <a:pt x="942" y="275"/>
                          <a:pt x="890" y="224"/>
                          <a:pt x="827" y="224"/>
                        </a:cubicBezTo>
                        <a:cubicBezTo>
                          <a:pt x="168" y="224"/>
                          <a:pt x="168" y="224"/>
                          <a:pt x="168" y="224"/>
                        </a:cubicBezTo>
                        <a:cubicBezTo>
                          <a:pt x="105" y="224"/>
                          <a:pt x="53" y="275"/>
                          <a:pt x="53" y="339"/>
                        </a:cubicBezTo>
                        <a:cubicBezTo>
                          <a:pt x="53" y="1615"/>
                          <a:pt x="53" y="1615"/>
                          <a:pt x="53" y="1615"/>
                        </a:cubicBezTo>
                        <a:cubicBezTo>
                          <a:pt x="53" y="1679"/>
                          <a:pt x="105" y="1730"/>
                          <a:pt x="168" y="1730"/>
                        </a:cubicBezTo>
                        <a:cubicBezTo>
                          <a:pt x="827" y="1730"/>
                          <a:pt x="827" y="1730"/>
                          <a:pt x="827" y="1730"/>
                        </a:cubicBezTo>
                        <a:cubicBezTo>
                          <a:pt x="890" y="1730"/>
                          <a:pt x="942" y="1679"/>
                          <a:pt x="942" y="1615"/>
                        </a:cubicBezTo>
                        <a:lnTo>
                          <a:pt x="942" y="339"/>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0" tIns="44801" rIns="89600" bIns="44801" numCol="1" rtlCol="0" anchor="ctr" anchorCtr="0" compatLnSpc="1">
                    <a:prstTxWarp prst="textNoShape">
                      <a:avLst/>
                    </a:prstTxWarp>
                  </a:bodyPr>
                  <a:lstStyle/>
                  <a:p>
                    <a:pPr algn="ctr" defTabSz="725730"/>
                    <a:endParaRPr lang="en-US" sz="1372" spc="-120">
                      <a:solidFill>
                        <a:schemeClr val="bg1"/>
                      </a:solidFill>
                      <a:latin typeface="Segoe Light" pitchFamily="34" charset="0"/>
                    </a:endParaRPr>
                  </a:p>
                </p:txBody>
              </p:sp>
              <p:sp>
                <p:nvSpPr>
                  <p:cNvPr id="60" name="Rounded Rectangle 59"/>
                  <p:cNvSpPr/>
                  <p:nvPr/>
                </p:nvSpPr>
                <p:spPr>
                  <a:xfrm>
                    <a:off x="6770083" y="2802617"/>
                    <a:ext cx="1226055" cy="2357120"/>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65">
                      <a:solidFill>
                        <a:schemeClr val="bg1"/>
                      </a:solidFill>
                    </a:endParaRPr>
                  </a:p>
                </p:txBody>
              </p:sp>
            </p:grpSp>
            <p:sp>
              <p:nvSpPr>
                <p:cNvPr id="51" name="Rectangle 50"/>
                <p:cNvSpPr/>
                <p:nvPr/>
              </p:nvSpPr>
              <p:spPr bwMode="auto">
                <a:xfrm>
                  <a:off x="6326078" y="5032352"/>
                  <a:ext cx="1246543" cy="533606"/>
                </a:xfrm>
                <a:prstGeom prst="rect">
                  <a:avLst/>
                </a:prstGeom>
                <a:solidFill>
                  <a:schemeClr val="bg1">
                    <a:lumMod val="85000"/>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0" rIns="182806" bIns="0" numCol="1" spcCol="0" rtlCol="0" fromWordArt="0" anchor="ctr" anchorCtr="0" forceAA="0" compatLnSpc="1">
                  <a:prstTxWarp prst="textNoShape">
                    <a:avLst/>
                  </a:prstTxWarp>
                  <a:noAutofit/>
                </a:bodyPr>
                <a:lstStyle/>
                <a:p>
                  <a:pPr marL="0" lvl="1" algn="ctr">
                    <a:lnSpc>
                      <a:spcPct val="95000"/>
                    </a:lnSpc>
                    <a:spcBef>
                      <a:spcPts val="1600"/>
                    </a:spcBef>
                    <a:buClr>
                      <a:srgbClr val="0071BC"/>
                    </a:buClr>
                    <a:buSzPct val="75000"/>
                  </a:pPr>
                  <a:r>
                    <a:rPr lang="es-ES" sz="1176" i="1" dirty="0" smtClean="0">
                      <a:solidFill>
                        <a:schemeClr val="bg1"/>
                      </a:solidFill>
                    </a:rPr>
                    <a:t>Canales</a:t>
                  </a:r>
                  <a:endParaRPr lang="es-ES" sz="1961" i="1" dirty="0">
                    <a:solidFill>
                      <a:schemeClr val="bg1"/>
                    </a:solidFill>
                    <a:ea typeface="Segoe UI" pitchFamily="34" charset="0"/>
                    <a:cs typeface="Segoe UI" pitchFamily="34" charset="0"/>
                  </a:endParaRPr>
                </a:p>
              </p:txBody>
            </p:sp>
          </p:grpSp>
          <p:sp>
            <p:nvSpPr>
              <p:cNvPr id="49" name="Rectangle 48"/>
              <p:cNvSpPr/>
              <p:nvPr/>
            </p:nvSpPr>
            <p:spPr bwMode="auto">
              <a:xfrm>
                <a:off x="8829554" y="4030662"/>
                <a:ext cx="1251275" cy="533606"/>
              </a:xfrm>
              <a:prstGeom prst="rect">
                <a:avLst/>
              </a:prstGeom>
              <a:solidFill>
                <a:schemeClr val="bg1">
                  <a:lumMod val="85000"/>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0" rIns="182806" bIns="0" numCol="1" spcCol="0" rtlCol="0" fromWordArt="0" anchor="ctr" anchorCtr="0" forceAA="0" compatLnSpc="1">
                <a:prstTxWarp prst="textNoShape">
                  <a:avLst/>
                </a:prstTxWarp>
                <a:noAutofit/>
              </a:bodyPr>
              <a:lstStyle/>
              <a:p>
                <a:pPr marL="0" lvl="1" algn="ctr">
                  <a:lnSpc>
                    <a:spcPct val="95000"/>
                  </a:lnSpc>
                  <a:spcBef>
                    <a:spcPts val="1600"/>
                  </a:spcBef>
                  <a:buClr>
                    <a:srgbClr val="0071BC"/>
                  </a:buClr>
                  <a:buSzPct val="75000"/>
                </a:pPr>
                <a:r>
                  <a:rPr lang="es-ES" sz="1176" i="1" dirty="0" smtClean="0">
                    <a:solidFill>
                      <a:schemeClr val="bg1"/>
                    </a:solidFill>
                  </a:rPr>
                  <a:t>Reglas </a:t>
                </a:r>
                <a:endParaRPr lang="es-ES" sz="1961" i="1" dirty="0">
                  <a:solidFill>
                    <a:schemeClr val="bg1"/>
                  </a:solidFill>
                  <a:ea typeface="Segoe UI" pitchFamily="34" charset="0"/>
                  <a:cs typeface="Segoe UI" pitchFamily="34" charset="0"/>
                </a:endParaRPr>
              </a:p>
            </p:txBody>
          </p:sp>
          <p:grpSp>
            <p:nvGrpSpPr>
              <p:cNvPr id="27" name="Group 26"/>
              <p:cNvGrpSpPr/>
              <p:nvPr/>
            </p:nvGrpSpPr>
            <p:grpSpPr>
              <a:xfrm>
                <a:off x="10047308" y="2849952"/>
                <a:ext cx="1176521" cy="2183451"/>
                <a:chOff x="10161369" y="2889125"/>
                <a:chExt cx="1176521" cy="2183451"/>
              </a:xfrm>
            </p:grpSpPr>
            <p:sp>
              <p:nvSpPr>
                <p:cNvPr id="35" name="Rounded Rectangle 34"/>
                <p:cNvSpPr/>
                <p:nvPr/>
              </p:nvSpPr>
              <p:spPr>
                <a:xfrm>
                  <a:off x="10280418" y="2889125"/>
                  <a:ext cx="1016505" cy="1621781"/>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65">
                    <a:solidFill>
                      <a:schemeClr val="bg1"/>
                    </a:solidFill>
                  </a:endParaRPr>
                </a:p>
              </p:txBody>
            </p:sp>
            <p:sp>
              <p:nvSpPr>
                <p:cNvPr id="38" name="Rectangle 37"/>
                <p:cNvSpPr/>
                <p:nvPr/>
              </p:nvSpPr>
              <p:spPr bwMode="auto">
                <a:xfrm>
                  <a:off x="10161369" y="4538970"/>
                  <a:ext cx="1176521" cy="533606"/>
                </a:xfrm>
                <a:prstGeom prst="rect">
                  <a:avLst/>
                </a:prstGeom>
                <a:solidFill>
                  <a:schemeClr val="bg1">
                    <a:lumMod val="85000"/>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0" rIns="182806" bIns="0" numCol="1" spcCol="0" rtlCol="0" fromWordArt="0" anchor="ctr" anchorCtr="0" forceAA="0" compatLnSpc="1">
                  <a:prstTxWarp prst="textNoShape">
                    <a:avLst/>
                  </a:prstTxWarp>
                  <a:noAutofit/>
                </a:bodyPr>
                <a:lstStyle/>
                <a:p>
                  <a:pPr marL="0" lvl="1" algn="ctr">
                    <a:lnSpc>
                      <a:spcPct val="95000"/>
                    </a:lnSpc>
                    <a:spcBef>
                      <a:spcPts val="1600"/>
                    </a:spcBef>
                    <a:buClr>
                      <a:srgbClr val="0071BC"/>
                    </a:buClr>
                    <a:buSzPct val="75000"/>
                  </a:pPr>
                  <a:r>
                    <a:rPr lang="es-ES" sz="1176" i="1" dirty="0" smtClean="0">
                      <a:solidFill>
                        <a:schemeClr val="bg1"/>
                      </a:solidFill>
                    </a:rPr>
                    <a:t>Entidades CRM</a:t>
                  </a:r>
                  <a:endParaRPr lang="es-ES" sz="1961" i="1" dirty="0">
                    <a:solidFill>
                      <a:schemeClr val="bg1"/>
                    </a:solidFill>
                    <a:ea typeface="Segoe UI" pitchFamily="34" charset="0"/>
                    <a:cs typeface="Segoe UI" pitchFamily="34" charset="0"/>
                  </a:endParaRPr>
                </a:p>
              </p:txBody>
            </p:sp>
          </p:grpSp>
        </p:grpSp>
        <p:pic>
          <p:nvPicPr>
            <p:cNvPr id="67" name="Picture 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91218" y="3529995"/>
              <a:ext cx="484153" cy="457200"/>
            </a:xfrm>
            <a:prstGeom prst="rect">
              <a:avLst/>
            </a:prstGeom>
          </p:spPr>
        </p:pic>
        <p:grpSp>
          <p:nvGrpSpPr>
            <p:cNvPr id="72" name="Group 71"/>
            <p:cNvGrpSpPr/>
            <p:nvPr/>
          </p:nvGrpSpPr>
          <p:grpSpPr bwMode="black">
            <a:xfrm>
              <a:off x="6999535" y="2832084"/>
              <a:ext cx="336802" cy="190008"/>
              <a:chOff x="6494891" y="2572053"/>
              <a:chExt cx="1197506" cy="675750"/>
            </a:xfrm>
          </p:grpSpPr>
          <p:sp>
            <p:nvSpPr>
              <p:cNvPr id="73" name="Freeform 25"/>
              <p:cNvSpPr>
                <a:spLocks/>
              </p:cNvSpPr>
              <p:nvPr/>
            </p:nvSpPr>
            <p:spPr bwMode="black">
              <a:xfrm>
                <a:off x="6502038" y="2572053"/>
                <a:ext cx="1182562" cy="379460"/>
              </a:xfrm>
              <a:custGeom>
                <a:avLst/>
                <a:gdLst>
                  <a:gd name="T0" fmla="*/ 385 w 770"/>
                  <a:gd name="T1" fmla="*/ 247 h 247"/>
                  <a:gd name="T2" fmla="*/ 411 w 770"/>
                  <a:gd name="T3" fmla="*/ 241 h 247"/>
                  <a:gd name="T4" fmla="*/ 411 w 770"/>
                  <a:gd name="T5" fmla="*/ 240 h 247"/>
                  <a:gd name="T6" fmla="*/ 770 w 770"/>
                  <a:gd name="T7" fmla="*/ 27 h 247"/>
                  <a:gd name="T8" fmla="*/ 727 w 770"/>
                  <a:gd name="T9" fmla="*/ 0 h 247"/>
                  <a:gd name="T10" fmla="*/ 43 w 770"/>
                  <a:gd name="T11" fmla="*/ 0 h 247"/>
                  <a:gd name="T12" fmla="*/ 0 w 770"/>
                  <a:gd name="T13" fmla="*/ 27 h 247"/>
                  <a:gd name="T14" fmla="*/ 358 w 770"/>
                  <a:gd name="T15" fmla="*/ 241 h 247"/>
                  <a:gd name="T16" fmla="*/ 385 w 770"/>
                  <a:gd name="T17"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0" h="247">
                    <a:moveTo>
                      <a:pt x="385" y="247"/>
                    </a:moveTo>
                    <a:cubicBezTo>
                      <a:pt x="395" y="247"/>
                      <a:pt x="404" y="245"/>
                      <a:pt x="411" y="241"/>
                    </a:cubicBezTo>
                    <a:cubicBezTo>
                      <a:pt x="411" y="240"/>
                      <a:pt x="411" y="240"/>
                      <a:pt x="411" y="240"/>
                    </a:cubicBezTo>
                    <a:cubicBezTo>
                      <a:pt x="770" y="27"/>
                      <a:pt x="770" y="27"/>
                      <a:pt x="770" y="27"/>
                    </a:cubicBezTo>
                    <a:cubicBezTo>
                      <a:pt x="762" y="11"/>
                      <a:pt x="746" y="0"/>
                      <a:pt x="727" y="0"/>
                    </a:cubicBezTo>
                    <a:cubicBezTo>
                      <a:pt x="43" y="0"/>
                      <a:pt x="43" y="0"/>
                      <a:pt x="43" y="0"/>
                    </a:cubicBezTo>
                    <a:cubicBezTo>
                      <a:pt x="24" y="0"/>
                      <a:pt x="7" y="11"/>
                      <a:pt x="0" y="27"/>
                    </a:cubicBezTo>
                    <a:cubicBezTo>
                      <a:pt x="358" y="241"/>
                      <a:pt x="358" y="241"/>
                      <a:pt x="358" y="241"/>
                    </a:cubicBezTo>
                    <a:cubicBezTo>
                      <a:pt x="365" y="245"/>
                      <a:pt x="375" y="247"/>
                      <a:pt x="385" y="247"/>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p>
                <a:pPr defTabSz="726147"/>
                <a:endParaRPr lang="en-US" sz="882" spc="-120">
                  <a:solidFill>
                    <a:schemeClr val="bg1"/>
                  </a:solidFill>
                  <a:latin typeface="Segoe Light" pitchFamily="34" charset="0"/>
                </a:endParaRPr>
              </a:p>
            </p:txBody>
          </p:sp>
          <p:sp>
            <p:nvSpPr>
              <p:cNvPr id="74" name="Freeform 26"/>
              <p:cNvSpPr>
                <a:spLocks/>
              </p:cNvSpPr>
              <p:nvPr/>
            </p:nvSpPr>
            <p:spPr bwMode="black">
              <a:xfrm>
                <a:off x="7359071" y="2673415"/>
                <a:ext cx="333326" cy="396353"/>
              </a:xfrm>
              <a:custGeom>
                <a:avLst/>
                <a:gdLst>
                  <a:gd name="T0" fmla="*/ 513 w 513"/>
                  <a:gd name="T1" fmla="*/ 610 h 610"/>
                  <a:gd name="T2" fmla="*/ 513 w 513"/>
                  <a:gd name="T3" fmla="*/ 0 h 610"/>
                  <a:gd name="T4" fmla="*/ 0 w 513"/>
                  <a:gd name="T5" fmla="*/ 305 h 610"/>
                  <a:gd name="T6" fmla="*/ 513 w 513"/>
                  <a:gd name="T7" fmla="*/ 610 h 610"/>
                </a:gdLst>
                <a:ahLst/>
                <a:cxnLst>
                  <a:cxn ang="0">
                    <a:pos x="T0" y="T1"/>
                  </a:cxn>
                  <a:cxn ang="0">
                    <a:pos x="T2" y="T3"/>
                  </a:cxn>
                  <a:cxn ang="0">
                    <a:pos x="T4" y="T5"/>
                  </a:cxn>
                  <a:cxn ang="0">
                    <a:pos x="T6" y="T7"/>
                  </a:cxn>
                </a:cxnLst>
                <a:rect l="0" t="0" r="r" b="b"/>
                <a:pathLst>
                  <a:path w="513" h="610">
                    <a:moveTo>
                      <a:pt x="513" y="610"/>
                    </a:moveTo>
                    <a:lnTo>
                      <a:pt x="513" y="0"/>
                    </a:lnTo>
                    <a:lnTo>
                      <a:pt x="0" y="305"/>
                    </a:lnTo>
                    <a:lnTo>
                      <a:pt x="513" y="610"/>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p>
                <a:pPr defTabSz="726147"/>
                <a:endParaRPr lang="en-US" sz="882" spc="-120">
                  <a:solidFill>
                    <a:schemeClr val="bg1"/>
                  </a:solidFill>
                  <a:latin typeface="Segoe Light" pitchFamily="34" charset="0"/>
                </a:endParaRPr>
              </a:p>
            </p:txBody>
          </p:sp>
          <p:sp>
            <p:nvSpPr>
              <p:cNvPr id="75" name="Freeform 27"/>
              <p:cNvSpPr>
                <a:spLocks/>
              </p:cNvSpPr>
              <p:nvPr/>
            </p:nvSpPr>
            <p:spPr bwMode="black">
              <a:xfrm>
                <a:off x="6494891" y="2904080"/>
                <a:ext cx="1197506" cy="343723"/>
              </a:xfrm>
              <a:custGeom>
                <a:avLst/>
                <a:gdLst>
                  <a:gd name="T0" fmla="*/ 0 w 780"/>
                  <a:gd name="T1" fmla="*/ 176 h 224"/>
                  <a:gd name="T2" fmla="*/ 48 w 780"/>
                  <a:gd name="T3" fmla="*/ 224 h 224"/>
                  <a:gd name="T4" fmla="*/ 732 w 780"/>
                  <a:gd name="T5" fmla="*/ 224 h 224"/>
                  <a:gd name="T6" fmla="*/ 780 w 780"/>
                  <a:gd name="T7" fmla="*/ 176 h 224"/>
                  <a:gd name="T8" fmla="*/ 780 w 780"/>
                  <a:gd name="T9" fmla="*/ 150 h 224"/>
                  <a:gd name="T10" fmla="*/ 528 w 780"/>
                  <a:gd name="T11" fmla="*/ 0 h 224"/>
                  <a:gd name="T12" fmla="*/ 435 w 780"/>
                  <a:gd name="T13" fmla="*/ 55 h 224"/>
                  <a:gd name="T14" fmla="*/ 390 w 780"/>
                  <a:gd name="T15" fmla="*/ 67 h 224"/>
                  <a:gd name="T16" fmla="*/ 390 w 780"/>
                  <a:gd name="T17" fmla="*/ 67 h 224"/>
                  <a:gd name="T18" fmla="*/ 344 w 780"/>
                  <a:gd name="T19" fmla="*/ 55 h 224"/>
                  <a:gd name="T20" fmla="*/ 252 w 780"/>
                  <a:gd name="T21" fmla="*/ 0 h 224"/>
                  <a:gd name="T22" fmla="*/ 0 w 780"/>
                  <a:gd name="T23" fmla="*/ 150 h 224"/>
                  <a:gd name="T24" fmla="*/ 0 w 780"/>
                  <a:gd name="T25" fmla="*/ 17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0" h="224">
                    <a:moveTo>
                      <a:pt x="0" y="176"/>
                    </a:moveTo>
                    <a:cubicBezTo>
                      <a:pt x="0" y="203"/>
                      <a:pt x="21" y="224"/>
                      <a:pt x="48" y="224"/>
                    </a:cubicBezTo>
                    <a:cubicBezTo>
                      <a:pt x="732" y="224"/>
                      <a:pt x="732" y="224"/>
                      <a:pt x="732" y="224"/>
                    </a:cubicBezTo>
                    <a:cubicBezTo>
                      <a:pt x="758" y="224"/>
                      <a:pt x="780" y="203"/>
                      <a:pt x="780" y="176"/>
                    </a:cubicBezTo>
                    <a:cubicBezTo>
                      <a:pt x="780" y="150"/>
                      <a:pt x="780" y="150"/>
                      <a:pt x="780" y="150"/>
                    </a:cubicBezTo>
                    <a:cubicBezTo>
                      <a:pt x="528" y="0"/>
                      <a:pt x="528" y="0"/>
                      <a:pt x="528" y="0"/>
                    </a:cubicBezTo>
                    <a:cubicBezTo>
                      <a:pt x="435" y="55"/>
                      <a:pt x="435" y="55"/>
                      <a:pt x="435" y="55"/>
                    </a:cubicBezTo>
                    <a:cubicBezTo>
                      <a:pt x="423" y="63"/>
                      <a:pt x="407" y="67"/>
                      <a:pt x="390" y="67"/>
                    </a:cubicBezTo>
                    <a:cubicBezTo>
                      <a:pt x="390" y="67"/>
                      <a:pt x="390" y="67"/>
                      <a:pt x="390" y="67"/>
                    </a:cubicBezTo>
                    <a:cubicBezTo>
                      <a:pt x="373" y="67"/>
                      <a:pt x="357" y="63"/>
                      <a:pt x="344" y="55"/>
                    </a:cubicBezTo>
                    <a:cubicBezTo>
                      <a:pt x="252" y="0"/>
                      <a:pt x="252" y="0"/>
                      <a:pt x="252" y="0"/>
                    </a:cubicBezTo>
                    <a:cubicBezTo>
                      <a:pt x="0" y="150"/>
                      <a:pt x="0" y="150"/>
                      <a:pt x="0" y="150"/>
                    </a:cubicBezTo>
                    <a:lnTo>
                      <a:pt x="0" y="176"/>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p>
                <a:pPr defTabSz="726147"/>
                <a:endParaRPr lang="en-US" sz="882" spc="-120">
                  <a:solidFill>
                    <a:schemeClr val="bg1"/>
                  </a:solidFill>
                  <a:latin typeface="Segoe Light" pitchFamily="34" charset="0"/>
                </a:endParaRPr>
              </a:p>
            </p:txBody>
          </p:sp>
          <p:sp>
            <p:nvSpPr>
              <p:cNvPr id="76" name="Freeform 28"/>
              <p:cNvSpPr>
                <a:spLocks/>
              </p:cNvSpPr>
              <p:nvPr/>
            </p:nvSpPr>
            <p:spPr bwMode="black">
              <a:xfrm>
                <a:off x="6494891" y="2673415"/>
                <a:ext cx="332677" cy="396353"/>
              </a:xfrm>
              <a:custGeom>
                <a:avLst/>
                <a:gdLst>
                  <a:gd name="T0" fmla="*/ 512 w 512"/>
                  <a:gd name="T1" fmla="*/ 305 h 610"/>
                  <a:gd name="T2" fmla="*/ 0 w 512"/>
                  <a:gd name="T3" fmla="*/ 0 h 610"/>
                  <a:gd name="T4" fmla="*/ 0 w 512"/>
                  <a:gd name="T5" fmla="*/ 610 h 610"/>
                  <a:gd name="T6" fmla="*/ 512 w 512"/>
                  <a:gd name="T7" fmla="*/ 305 h 610"/>
                </a:gdLst>
                <a:ahLst/>
                <a:cxnLst>
                  <a:cxn ang="0">
                    <a:pos x="T0" y="T1"/>
                  </a:cxn>
                  <a:cxn ang="0">
                    <a:pos x="T2" y="T3"/>
                  </a:cxn>
                  <a:cxn ang="0">
                    <a:pos x="T4" y="T5"/>
                  </a:cxn>
                  <a:cxn ang="0">
                    <a:pos x="T6" y="T7"/>
                  </a:cxn>
                </a:cxnLst>
                <a:rect l="0" t="0" r="r" b="b"/>
                <a:pathLst>
                  <a:path w="512" h="610">
                    <a:moveTo>
                      <a:pt x="512" y="305"/>
                    </a:moveTo>
                    <a:lnTo>
                      <a:pt x="0" y="0"/>
                    </a:lnTo>
                    <a:lnTo>
                      <a:pt x="0" y="610"/>
                    </a:lnTo>
                    <a:lnTo>
                      <a:pt x="512" y="305"/>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p>
                <a:pPr defTabSz="726147"/>
                <a:endParaRPr lang="en-US" sz="882" spc="-120">
                  <a:solidFill>
                    <a:schemeClr val="bg1"/>
                  </a:solidFill>
                  <a:latin typeface="Segoe Light" pitchFamily="34" charset="0"/>
                </a:endParaRPr>
              </a:p>
            </p:txBody>
          </p:sp>
        </p:grpSp>
        <p:sp>
          <p:nvSpPr>
            <p:cNvPr id="77" name="Freeform 13"/>
            <p:cNvSpPr>
              <a:spLocks noEditPoints="1"/>
            </p:cNvSpPr>
            <p:nvPr/>
          </p:nvSpPr>
          <p:spPr bwMode="black">
            <a:xfrm>
              <a:off x="7514609" y="2944712"/>
              <a:ext cx="482722" cy="411003"/>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0684" tIns="40342" rIns="80684" bIns="40342" numCol="1" rtlCol="0" anchor="ctr" anchorCtr="0" compatLnSpc="1">
              <a:prstTxWarp prst="textNoShape">
                <a:avLst/>
              </a:prstTxWarp>
            </a:bodyPr>
            <a:lstStyle/>
            <a:p>
              <a:pPr defTabSz="726147"/>
              <a:endParaRPr lang="en-US" sz="882" spc="-120">
                <a:solidFill>
                  <a:schemeClr val="bg1"/>
                </a:solidFill>
                <a:latin typeface="Segoe Light" pitchFamily="34" charset="0"/>
              </a:endParaRPr>
            </a:p>
          </p:txBody>
        </p:sp>
        <p:pic>
          <p:nvPicPr>
            <p:cNvPr id="78"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94492" y="4219667"/>
              <a:ext cx="423485" cy="421939"/>
            </a:xfrm>
            <a:prstGeom prst="rect">
              <a:avLst/>
            </a:prstGeom>
          </p:spPr>
        </p:pic>
        <p:pic>
          <p:nvPicPr>
            <p:cNvPr id="79" name="Picture 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50632" y="3421062"/>
              <a:ext cx="530034" cy="417156"/>
            </a:xfrm>
            <a:prstGeom prst="rect">
              <a:avLst/>
            </a:prstGeom>
          </p:spPr>
        </p:pic>
        <p:sp>
          <p:nvSpPr>
            <p:cNvPr id="81" name="Freeform 102"/>
            <p:cNvSpPr>
              <a:spLocks/>
            </p:cNvSpPr>
            <p:nvPr/>
          </p:nvSpPr>
          <p:spPr bwMode="black">
            <a:xfrm rot="5400000">
              <a:off x="8015447" y="3544362"/>
              <a:ext cx="204956" cy="279679"/>
            </a:xfrm>
            <a:custGeom>
              <a:avLst/>
              <a:gdLst>
                <a:gd name="T0" fmla="*/ 37 w 96"/>
                <a:gd name="T1" fmla="*/ 45 h 131"/>
                <a:gd name="T2" fmla="*/ 0 w 96"/>
                <a:gd name="T3" fmla="*/ 83 h 131"/>
                <a:gd name="T4" fmla="*/ 0 w 96"/>
                <a:gd name="T5" fmla="*/ 52 h 131"/>
                <a:gd name="T6" fmla="*/ 48 w 96"/>
                <a:gd name="T7" fmla="*/ 0 h 131"/>
                <a:gd name="T8" fmla="*/ 96 w 96"/>
                <a:gd name="T9" fmla="*/ 52 h 131"/>
                <a:gd name="T10" fmla="*/ 96 w 96"/>
                <a:gd name="T11" fmla="*/ 83 h 131"/>
                <a:gd name="T12" fmla="*/ 60 w 96"/>
                <a:gd name="T13" fmla="*/ 45 h 131"/>
                <a:gd name="T14" fmla="*/ 60 w 96"/>
                <a:gd name="T15" fmla="*/ 131 h 131"/>
                <a:gd name="T16" fmla="*/ 37 w 96"/>
                <a:gd name="T17" fmla="*/ 131 h 131"/>
                <a:gd name="T18" fmla="*/ 37 w 96"/>
                <a:gd name="T19"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1">
                  <a:moveTo>
                    <a:pt x="37" y="45"/>
                  </a:moveTo>
                  <a:lnTo>
                    <a:pt x="0" y="83"/>
                  </a:lnTo>
                  <a:lnTo>
                    <a:pt x="0" y="52"/>
                  </a:lnTo>
                  <a:lnTo>
                    <a:pt x="48" y="0"/>
                  </a:lnTo>
                  <a:lnTo>
                    <a:pt x="96" y="52"/>
                  </a:lnTo>
                  <a:lnTo>
                    <a:pt x="96" y="83"/>
                  </a:lnTo>
                  <a:lnTo>
                    <a:pt x="60" y="45"/>
                  </a:lnTo>
                  <a:lnTo>
                    <a:pt x="60" y="131"/>
                  </a:lnTo>
                  <a:lnTo>
                    <a:pt x="37" y="131"/>
                  </a:lnTo>
                  <a:lnTo>
                    <a:pt x="37" y="45"/>
                  </a:lnTo>
                  <a:close/>
                </a:path>
              </a:pathLst>
            </a:custGeom>
            <a:solidFill>
              <a:srgbClr val="FFFFFF"/>
            </a:solidFill>
            <a:ln>
              <a:noFill/>
            </a:ln>
            <a:extLst/>
          </p:spPr>
          <p:txBody>
            <a:bodyPr vert="horz" wrap="square" lIns="86152" tIns="43076" rIns="86152" bIns="43076" numCol="1" anchor="t" anchorCtr="0" compatLnSpc="1">
              <a:prstTxWarp prst="textNoShape">
                <a:avLst/>
              </a:prstTxWarp>
            </a:bodyPr>
            <a:lstStyle/>
            <a:p>
              <a:pPr defTabSz="878611"/>
              <a:endParaRPr lang="en-US" sz="1696">
                <a:solidFill>
                  <a:schemeClr val="bg1"/>
                </a:solidFill>
              </a:endParaRPr>
            </a:p>
          </p:txBody>
        </p:sp>
        <p:sp>
          <p:nvSpPr>
            <p:cNvPr id="82" name="Freeform 102"/>
            <p:cNvSpPr>
              <a:spLocks/>
            </p:cNvSpPr>
            <p:nvPr/>
          </p:nvSpPr>
          <p:spPr bwMode="black">
            <a:xfrm rot="5400000">
              <a:off x="9124065" y="3535530"/>
              <a:ext cx="204956" cy="279679"/>
            </a:xfrm>
            <a:custGeom>
              <a:avLst/>
              <a:gdLst>
                <a:gd name="T0" fmla="*/ 37 w 96"/>
                <a:gd name="T1" fmla="*/ 45 h 131"/>
                <a:gd name="T2" fmla="*/ 0 w 96"/>
                <a:gd name="T3" fmla="*/ 83 h 131"/>
                <a:gd name="T4" fmla="*/ 0 w 96"/>
                <a:gd name="T5" fmla="*/ 52 h 131"/>
                <a:gd name="T6" fmla="*/ 48 w 96"/>
                <a:gd name="T7" fmla="*/ 0 h 131"/>
                <a:gd name="T8" fmla="*/ 96 w 96"/>
                <a:gd name="T9" fmla="*/ 52 h 131"/>
                <a:gd name="T10" fmla="*/ 96 w 96"/>
                <a:gd name="T11" fmla="*/ 83 h 131"/>
                <a:gd name="T12" fmla="*/ 60 w 96"/>
                <a:gd name="T13" fmla="*/ 45 h 131"/>
                <a:gd name="T14" fmla="*/ 60 w 96"/>
                <a:gd name="T15" fmla="*/ 131 h 131"/>
                <a:gd name="T16" fmla="*/ 37 w 96"/>
                <a:gd name="T17" fmla="*/ 131 h 131"/>
                <a:gd name="T18" fmla="*/ 37 w 96"/>
                <a:gd name="T19"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1">
                  <a:moveTo>
                    <a:pt x="37" y="45"/>
                  </a:moveTo>
                  <a:lnTo>
                    <a:pt x="0" y="83"/>
                  </a:lnTo>
                  <a:lnTo>
                    <a:pt x="0" y="52"/>
                  </a:lnTo>
                  <a:lnTo>
                    <a:pt x="48" y="0"/>
                  </a:lnTo>
                  <a:lnTo>
                    <a:pt x="96" y="52"/>
                  </a:lnTo>
                  <a:lnTo>
                    <a:pt x="96" y="83"/>
                  </a:lnTo>
                  <a:lnTo>
                    <a:pt x="60" y="45"/>
                  </a:lnTo>
                  <a:lnTo>
                    <a:pt x="60" y="131"/>
                  </a:lnTo>
                  <a:lnTo>
                    <a:pt x="37" y="131"/>
                  </a:lnTo>
                  <a:lnTo>
                    <a:pt x="37" y="45"/>
                  </a:lnTo>
                  <a:close/>
                </a:path>
              </a:pathLst>
            </a:custGeom>
            <a:solidFill>
              <a:srgbClr val="FFFFFF"/>
            </a:solidFill>
            <a:ln>
              <a:noFill/>
            </a:ln>
            <a:extLst/>
          </p:spPr>
          <p:txBody>
            <a:bodyPr vert="horz" wrap="square" lIns="86152" tIns="43076" rIns="86152" bIns="43076" numCol="1" anchor="t" anchorCtr="0" compatLnSpc="1">
              <a:prstTxWarp prst="textNoShape">
                <a:avLst/>
              </a:prstTxWarp>
            </a:bodyPr>
            <a:lstStyle/>
            <a:p>
              <a:pPr defTabSz="878611"/>
              <a:endParaRPr lang="en-US" sz="1696">
                <a:solidFill>
                  <a:schemeClr val="bg1"/>
                </a:solidFill>
              </a:endParaRPr>
            </a:p>
          </p:txBody>
        </p:sp>
        <p:pic>
          <p:nvPicPr>
            <p:cNvPr id="83" name="Picture 8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22371" y="3354455"/>
              <a:ext cx="799226" cy="643667"/>
            </a:xfrm>
            <a:prstGeom prst="rect">
              <a:avLst/>
            </a:prstGeom>
          </p:spPr>
        </p:pic>
        <p:sp>
          <p:nvSpPr>
            <p:cNvPr id="85" name="Freeform 102"/>
            <p:cNvSpPr>
              <a:spLocks/>
            </p:cNvSpPr>
            <p:nvPr/>
          </p:nvSpPr>
          <p:spPr bwMode="black">
            <a:xfrm rot="5400000">
              <a:off x="10319319" y="3535531"/>
              <a:ext cx="204956" cy="279679"/>
            </a:xfrm>
            <a:custGeom>
              <a:avLst/>
              <a:gdLst>
                <a:gd name="T0" fmla="*/ 37 w 96"/>
                <a:gd name="T1" fmla="*/ 45 h 131"/>
                <a:gd name="T2" fmla="*/ 0 w 96"/>
                <a:gd name="T3" fmla="*/ 83 h 131"/>
                <a:gd name="T4" fmla="*/ 0 w 96"/>
                <a:gd name="T5" fmla="*/ 52 h 131"/>
                <a:gd name="T6" fmla="*/ 48 w 96"/>
                <a:gd name="T7" fmla="*/ 0 h 131"/>
                <a:gd name="T8" fmla="*/ 96 w 96"/>
                <a:gd name="T9" fmla="*/ 52 h 131"/>
                <a:gd name="T10" fmla="*/ 96 w 96"/>
                <a:gd name="T11" fmla="*/ 83 h 131"/>
                <a:gd name="T12" fmla="*/ 60 w 96"/>
                <a:gd name="T13" fmla="*/ 45 h 131"/>
                <a:gd name="T14" fmla="*/ 60 w 96"/>
                <a:gd name="T15" fmla="*/ 131 h 131"/>
                <a:gd name="T16" fmla="*/ 37 w 96"/>
                <a:gd name="T17" fmla="*/ 131 h 131"/>
                <a:gd name="T18" fmla="*/ 37 w 96"/>
                <a:gd name="T19"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1">
                  <a:moveTo>
                    <a:pt x="37" y="45"/>
                  </a:moveTo>
                  <a:lnTo>
                    <a:pt x="0" y="83"/>
                  </a:lnTo>
                  <a:lnTo>
                    <a:pt x="0" y="52"/>
                  </a:lnTo>
                  <a:lnTo>
                    <a:pt x="48" y="0"/>
                  </a:lnTo>
                  <a:lnTo>
                    <a:pt x="96" y="52"/>
                  </a:lnTo>
                  <a:lnTo>
                    <a:pt x="96" y="83"/>
                  </a:lnTo>
                  <a:lnTo>
                    <a:pt x="60" y="45"/>
                  </a:lnTo>
                  <a:lnTo>
                    <a:pt x="60" y="131"/>
                  </a:lnTo>
                  <a:lnTo>
                    <a:pt x="37" y="131"/>
                  </a:lnTo>
                  <a:lnTo>
                    <a:pt x="37" y="45"/>
                  </a:lnTo>
                  <a:close/>
                </a:path>
              </a:pathLst>
            </a:custGeom>
            <a:solidFill>
              <a:srgbClr val="FFFFFF"/>
            </a:solidFill>
            <a:ln>
              <a:noFill/>
            </a:ln>
            <a:extLst/>
          </p:spPr>
          <p:txBody>
            <a:bodyPr vert="horz" wrap="square" lIns="86152" tIns="43076" rIns="86152" bIns="43076" numCol="1" anchor="t" anchorCtr="0" compatLnSpc="1">
              <a:prstTxWarp prst="textNoShape">
                <a:avLst/>
              </a:prstTxWarp>
            </a:bodyPr>
            <a:lstStyle/>
            <a:p>
              <a:pPr defTabSz="878611"/>
              <a:endParaRPr lang="en-US" sz="1696">
                <a:solidFill>
                  <a:schemeClr val="bg1"/>
                </a:solidFill>
              </a:endParaRPr>
            </a:p>
          </p:txBody>
        </p:sp>
        <p:sp>
          <p:nvSpPr>
            <p:cNvPr id="88" name="Freeform 128"/>
            <p:cNvSpPr>
              <a:spLocks noChangeAspect="1" noEditPoints="1"/>
            </p:cNvSpPr>
            <p:nvPr/>
          </p:nvSpPr>
          <p:spPr bwMode="black">
            <a:xfrm>
              <a:off x="10859909" y="3418958"/>
              <a:ext cx="589895" cy="519169"/>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FFFFFF"/>
            </a:solidFill>
            <a:ln>
              <a:noFill/>
            </a:ln>
            <a:extLst/>
          </p:spPr>
          <p:txBody>
            <a:bodyPr vert="horz" wrap="square" lIns="67241" tIns="33621" rIns="67241" bIns="33621" numCol="1" anchor="t" anchorCtr="0" compatLnSpc="1">
              <a:prstTxWarp prst="textNoShape">
                <a:avLst/>
              </a:prstTxWarp>
            </a:bodyPr>
            <a:lstStyle/>
            <a:p>
              <a:endParaRPr lang="en-US" sz="882" dirty="0">
                <a:solidFill>
                  <a:schemeClr val="bg1"/>
                </a:solidFill>
              </a:endParaRPr>
            </a:p>
          </p:txBody>
        </p:sp>
        <p:sp>
          <p:nvSpPr>
            <p:cNvPr id="48" name="Rectangle 47"/>
            <p:cNvSpPr/>
            <p:nvPr/>
          </p:nvSpPr>
          <p:spPr bwMode="auto">
            <a:xfrm>
              <a:off x="8138957" y="4475890"/>
              <a:ext cx="1176521" cy="533606"/>
            </a:xfrm>
            <a:prstGeom prst="rect">
              <a:avLst/>
            </a:prstGeom>
            <a:solidFill>
              <a:schemeClr val="bg1">
                <a:lumMod val="85000"/>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0" rIns="182806" bIns="0" numCol="1" spcCol="0" rtlCol="0" fromWordArt="0" anchor="ctr" anchorCtr="0" forceAA="0" compatLnSpc="1">
              <a:prstTxWarp prst="textNoShape">
                <a:avLst/>
              </a:prstTxWarp>
              <a:noAutofit/>
            </a:bodyPr>
            <a:lstStyle/>
            <a:p>
              <a:pPr marL="0" lvl="1" algn="ctr">
                <a:lnSpc>
                  <a:spcPct val="95000"/>
                </a:lnSpc>
                <a:spcBef>
                  <a:spcPts val="1600"/>
                </a:spcBef>
                <a:buClr>
                  <a:srgbClr val="0071BC"/>
                </a:buClr>
                <a:buSzPct val="75000"/>
              </a:pPr>
              <a:r>
                <a:rPr lang="es-ES" sz="1176" i="1" dirty="0" smtClean="0">
                  <a:solidFill>
                    <a:schemeClr val="bg1"/>
                  </a:solidFill>
                </a:rPr>
                <a:t>Actividad en CRM</a:t>
              </a:r>
              <a:endParaRPr lang="es-ES" sz="1961" i="1" dirty="0">
                <a:solidFill>
                  <a:schemeClr val="bg1"/>
                </a:solidFill>
                <a:ea typeface="Segoe UI" pitchFamily="34" charset="0"/>
                <a:cs typeface="Segoe UI" pitchFamily="34" charset="0"/>
              </a:endParaRPr>
            </a:p>
          </p:txBody>
        </p:sp>
        <p:sp>
          <p:nvSpPr>
            <p:cNvPr id="30" name="TextBox 29"/>
            <p:cNvSpPr txBox="1"/>
            <p:nvPr/>
          </p:nvSpPr>
          <p:spPr>
            <a:xfrm>
              <a:off x="8024469" y="5524342"/>
              <a:ext cx="4294432" cy="517065"/>
            </a:xfrm>
            <a:prstGeom prst="rect">
              <a:avLst/>
            </a:prstGeom>
            <a:noFill/>
          </p:spPr>
          <p:txBody>
            <a:bodyPr wrap="square" lIns="179285" tIns="143428" rIns="179285" bIns="143428" rtlCol="0">
              <a:spAutoFit/>
            </a:bodyPr>
            <a:lstStyle/>
            <a:p>
              <a:pPr>
                <a:lnSpc>
                  <a:spcPct val="90000"/>
                </a:lnSpc>
                <a:spcAft>
                  <a:spcPts val="588"/>
                </a:spcAft>
              </a:pPr>
              <a:r>
                <a:rPr lang="en-US" sz="1568" b="1" dirty="0">
                  <a:solidFill>
                    <a:schemeClr val="bg1"/>
                  </a:solidFill>
                </a:rPr>
                <a:t>CHANNEL ENGAGEMENT FRAMEWORK</a:t>
              </a:r>
            </a:p>
          </p:txBody>
        </p:sp>
      </p:grpSp>
      <p:sp>
        <p:nvSpPr>
          <p:cNvPr id="24" name="Título 23"/>
          <p:cNvSpPr>
            <a:spLocks noGrp="1"/>
          </p:cNvSpPr>
          <p:nvPr>
            <p:ph type="title"/>
          </p:nvPr>
        </p:nvSpPr>
        <p:spPr/>
        <p:txBody>
          <a:bodyPr/>
          <a:lstStyle/>
          <a:p>
            <a:r>
              <a:rPr lang="es-ES" dirty="0" err="1" smtClean="0"/>
              <a:t>Channel</a:t>
            </a:r>
            <a:r>
              <a:rPr lang="es-ES" dirty="0" smtClean="0"/>
              <a:t> </a:t>
            </a:r>
            <a:r>
              <a:rPr lang="es-ES" dirty="0" err="1" smtClean="0"/>
              <a:t>Engagement</a:t>
            </a:r>
            <a:r>
              <a:rPr lang="es-ES" dirty="0" smtClean="0"/>
              <a:t> Framework</a:t>
            </a:r>
            <a:endParaRPr lang="en-US" dirty="0"/>
          </a:p>
        </p:txBody>
      </p:sp>
    </p:spTree>
    <p:extLst>
      <p:ext uri="{BB962C8B-B14F-4D97-AF65-F5344CB8AC3E}">
        <p14:creationId xmlns:p14="http://schemas.microsoft.com/office/powerpoint/2010/main" val="124153347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00"/>
                                        <p:tgtEl>
                                          <p:spTgt spid="3"/>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00"/>
                                        <p:tgtEl>
                                          <p:spTgt spid="4"/>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
                                        <p:tgtEl>
                                          <p:spTgt spid="14"/>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sz="4704" dirty="0"/>
              <a:t>¿Qué es la Sincronización del lado servidor?</a:t>
            </a:r>
          </a:p>
        </p:txBody>
      </p:sp>
      <p:sp>
        <p:nvSpPr>
          <p:cNvPr id="3" name="Text Placeholder 2"/>
          <p:cNvSpPr>
            <a:spLocks noGrp="1"/>
          </p:cNvSpPr>
          <p:nvPr>
            <p:ph idx="1"/>
          </p:nvPr>
        </p:nvSpPr>
        <p:spPr/>
        <p:txBody>
          <a:bodyPr/>
          <a:lstStyle/>
          <a:p>
            <a:r>
              <a:rPr lang="es-ES" dirty="0" smtClean="0"/>
              <a:t>Es un componente de Dynamics CRM Online que lo integra con Exchange y sistemas de Email basados en POP3 </a:t>
            </a:r>
            <a:r>
              <a:rPr lang="es-ES" dirty="0" err="1" smtClean="0"/>
              <a:t>oSMTP</a:t>
            </a:r>
            <a:endParaRPr lang="es-ES" sz="1960" dirty="0">
              <a:gradFill>
                <a:gsLst>
                  <a:gs pos="1250">
                    <a:schemeClr val="tx1"/>
                  </a:gs>
                  <a:gs pos="100000">
                    <a:schemeClr val="tx1"/>
                  </a:gs>
                </a:gsLst>
                <a:lin ang="5400000" scaled="0"/>
              </a:gradFill>
            </a:endParaRPr>
          </a:p>
        </p:txBody>
      </p:sp>
      <p:grpSp>
        <p:nvGrpSpPr>
          <p:cNvPr id="86" name="Group 85"/>
          <p:cNvGrpSpPr/>
          <p:nvPr/>
        </p:nvGrpSpPr>
        <p:grpSpPr>
          <a:xfrm>
            <a:off x="8328398" y="3686526"/>
            <a:ext cx="2010261" cy="522127"/>
            <a:chOff x="1275736" y="4919869"/>
            <a:chExt cx="2051105" cy="532735"/>
          </a:xfrm>
        </p:grpSpPr>
        <p:sp>
          <p:nvSpPr>
            <p:cNvPr id="84" name="Rectangle 83"/>
            <p:cNvSpPr/>
            <p:nvPr/>
          </p:nvSpPr>
          <p:spPr bwMode="auto">
            <a:xfrm>
              <a:off x="1275736" y="4919869"/>
              <a:ext cx="2051105" cy="53273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828" fontAlgn="base">
                <a:spcBef>
                  <a:spcPct val="0"/>
                </a:spcBef>
                <a:spcAft>
                  <a:spcPct val="0"/>
                </a:spcAft>
              </a:pPr>
              <a:endParaRPr lang="en-US" sz="1568" dirty="0">
                <a:gradFill>
                  <a:gsLst>
                    <a:gs pos="0">
                      <a:srgbClr val="FFFFFF"/>
                    </a:gs>
                    <a:gs pos="100000">
                      <a:srgbClr val="FFFFFF"/>
                    </a:gs>
                  </a:gsLst>
                  <a:lin ang="5400000" scaled="0"/>
                </a:gradFill>
              </a:endParaRPr>
            </a:p>
          </p:txBody>
        </p:sp>
        <p:pic>
          <p:nvPicPr>
            <p:cNvPr id="81" name="Picture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648" y="4982989"/>
              <a:ext cx="406493" cy="406493"/>
            </a:xfrm>
            <a:prstGeom prst="rect">
              <a:avLst/>
            </a:prstGeom>
          </p:spPr>
        </p:pic>
        <p:sp>
          <p:nvSpPr>
            <p:cNvPr id="85" name="Rectangle 84"/>
            <p:cNvSpPr/>
            <p:nvPr/>
          </p:nvSpPr>
          <p:spPr>
            <a:xfrm>
              <a:off x="1740167" y="5001569"/>
              <a:ext cx="1262400" cy="371210"/>
            </a:xfrm>
            <a:prstGeom prst="rect">
              <a:avLst/>
            </a:prstGeom>
          </p:spPr>
          <p:txBody>
            <a:bodyPr wrap="none">
              <a:spAutoFit/>
            </a:bodyPr>
            <a:lstStyle/>
            <a:p>
              <a:pPr algn="ctr" defTabSz="913828" fontAlgn="base">
                <a:spcBef>
                  <a:spcPct val="0"/>
                </a:spcBef>
                <a:spcAft>
                  <a:spcPct val="0"/>
                </a:spcAft>
              </a:pPr>
              <a:r>
                <a:rPr lang="es-ES" sz="1764" dirty="0">
                  <a:gradFill>
                    <a:gsLst>
                      <a:gs pos="0">
                        <a:srgbClr val="FFFFFF"/>
                      </a:gs>
                      <a:gs pos="100000">
                        <a:srgbClr val="FFFFFF"/>
                      </a:gs>
                    </a:gsLst>
                    <a:lin ang="5400000" scaled="0"/>
                  </a:gradFill>
                </a:rPr>
                <a:t>Envío Email</a:t>
              </a:r>
            </a:p>
          </p:txBody>
        </p:sp>
      </p:grpSp>
      <p:grpSp>
        <p:nvGrpSpPr>
          <p:cNvPr id="92" name="Group 91"/>
          <p:cNvGrpSpPr/>
          <p:nvPr/>
        </p:nvGrpSpPr>
        <p:grpSpPr>
          <a:xfrm>
            <a:off x="8328398" y="4315709"/>
            <a:ext cx="2010260" cy="522127"/>
            <a:chOff x="1285343" y="5594421"/>
            <a:chExt cx="2051104" cy="532735"/>
          </a:xfrm>
        </p:grpSpPr>
        <p:sp>
          <p:nvSpPr>
            <p:cNvPr id="88" name="Rectangle 87"/>
            <p:cNvSpPr/>
            <p:nvPr/>
          </p:nvSpPr>
          <p:spPr bwMode="auto">
            <a:xfrm>
              <a:off x="1285343" y="5594421"/>
              <a:ext cx="2051104" cy="53273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828" fontAlgn="base">
                <a:spcBef>
                  <a:spcPct val="0"/>
                </a:spcBef>
                <a:spcAft>
                  <a:spcPct val="0"/>
                </a:spcAft>
              </a:pPr>
              <a:endParaRPr lang="en-US" sz="1568" dirty="0">
                <a:gradFill>
                  <a:gsLst>
                    <a:gs pos="0">
                      <a:srgbClr val="FFFFFF"/>
                    </a:gs>
                    <a:gs pos="100000">
                      <a:srgbClr val="FFFFFF"/>
                    </a:gs>
                  </a:gsLst>
                  <a:lin ang="5400000" scaled="0"/>
                </a:gradFill>
              </a:endParaRPr>
            </a:p>
          </p:txBody>
        </p:sp>
        <p:sp>
          <p:nvSpPr>
            <p:cNvPr id="90" name="Rectangle 89"/>
            <p:cNvSpPr/>
            <p:nvPr/>
          </p:nvSpPr>
          <p:spPr>
            <a:xfrm>
              <a:off x="1757691" y="5676121"/>
              <a:ext cx="1199071" cy="371210"/>
            </a:xfrm>
            <a:prstGeom prst="rect">
              <a:avLst/>
            </a:prstGeom>
          </p:spPr>
          <p:txBody>
            <a:bodyPr wrap="none">
              <a:spAutoFit/>
            </a:bodyPr>
            <a:lstStyle/>
            <a:p>
              <a:pPr algn="ctr" defTabSz="913828" fontAlgn="base">
                <a:spcBef>
                  <a:spcPct val="0"/>
                </a:spcBef>
                <a:spcAft>
                  <a:spcPct val="0"/>
                </a:spcAft>
              </a:pPr>
              <a:r>
                <a:rPr lang="es-ES" sz="1764" dirty="0">
                  <a:gradFill>
                    <a:gsLst>
                      <a:gs pos="0">
                        <a:srgbClr val="FFFFFF"/>
                      </a:gs>
                      <a:gs pos="100000">
                        <a:srgbClr val="FFFFFF"/>
                      </a:gs>
                    </a:gsLst>
                    <a:lin ang="5400000" scaled="0"/>
                  </a:gradFill>
                </a:rPr>
                <a:t>Envío Citas</a:t>
              </a:r>
            </a:p>
          </p:txBody>
        </p:sp>
        <p:pic>
          <p:nvPicPr>
            <p:cNvPr id="91" name="Picture 9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5079" y="5657540"/>
              <a:ext cx="406493" cy="406493"/>
            </a:xfrm>
            <a:prstGeom prst="rect">
              <a:avLst/>
            </a:prstGeom>
          </p:spPr>
        </p:pic>
      </p:grpSp>
      <p:grpSp>
        <p:nvGrpSpPr>
          <p:cNvPr id="138" name="Group 137"/>
          <p:cNvGrpSpPr/>
          <p:nvPr/>
        </p:nvGrpSpPr>
        <p:grpSpPr>
          <a:xfrm>
            <a:off x="8328398" y="2724852"/>
            <a:ext cx="1999030" cy="854619"/>
            <a:chOff x="6433913" y="3429552"/>
            <a:chExt cx="2039646" cy="871983"/>
          </a:xfrm>
        </p:grpSpPr>
        <p:sp>
          <p:nvSpPr>
            <p:cNvPr id="94" name="Rectangle 93"/>
            <p:cNvSpPr/>
            <p:nvPr/>
          </p:nvSpPr>
          <p:spPr bwMode="auto">
            <a:xfrm>
              <a:off x="6433913" y="3429552"/>
              <a:ext cx="2039646" cy="87198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828" fontAlgn="base">
                <a:spcBef>
                  <a:spcPct val="0"/>
                </a:spcBef>
                <a:spcAft>
                  <a:spcPct val="0"/>
                </a:spcAft>
              </a:pPr>
              <a:r>
                <a:rPr lang="es-ES" sz="1764" dirty="0">
                  <a:gradFill>
                    <a:gsLst>
                      <a:gs pos="0">
                        <a:srgbClr val="FFFFFF"/>
                      </a:gs>
                      <a:gs pos="100000">
                        <a:srgbClr val="FFFFFF"/>
                      </a:gs>
                    </a:gsLst>
                    <a:lin ang="5400000" scaled="0"/>
                  </a:gradFill>
                </a:rPr>
                <a:t>Sincroniza</a:t>
              </a:r>
            </a:p>
          </p:txBody>
        </p:sp>
        <p:pic>
          <p:nvPicPr>
            <p:cNvPr id="97" name="Picture 9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0451" y="3541905"/>
              <a:ext cx="406493" cy="406493"/>
            </a:xfrm>
            <a:prstGeom prst="rect">
              <a:avLst/>
            </a:prstGeom>
          </p:spPr>
        </p:pic>
        <p:pic>
          <p:nvPicPr>
            <p:cNvPr id="98" name="Picture 9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2386" y="3541905"/>
              <a:ext cx="406493" cy="406493"/>
            </a:xfrm>
            <a:prstGeom prst="rect">
              <a:avLst/>
            </a:prstGeom>
          </p:spPr>
        </p:pic>
        <p:pic>
          <p:nvPicPr>
            <p:cNvPr id="99" name="Picture 9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6255" y="3541905"/>
              <a:ext cx="406493" cy="406493"/>
            </a:xfrm>
            <a:prstGeom prst="rect">
              <a:avLst/>
            </a:prstGeom>
          </p:spPr>
        </p:pic>
        <p:pic>
          <p:nvPicPr>
            <p:cNvPr id="100" name="Picture 9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34321" y="3541905"/>
              <a:ext cx="406493" cy="406493"/>
            </a:xfrm>
            <a:prstGeom prst="rect">
              <a:avLst/>
            </a:prstGeom>
          </p:spPr>
        </p:pic>
      </p:grpSp>
      <p:grpSp>
        <p:nvGrpSpPr>
          <p:cNvPr id="112" name="Group 111"/>
          <p:cNvGrpSpPr/>
          <p:nvPr/>
        </p:nvGrpSpPr>
        <p:grpSpPr>
          <a:xfrm>
            <a:off x="8328398" y="4944893"/>
            <a:ext cx="2003461" cy="522127"/>
            <a:chOff x="836974" y="6005538"/>
            <a:chExt cx="2044167" cy="532735"/>
          </a:xfrm>
        </p:grpSpPr>
        <p:sp>
          <p:nvSpPr>
            <p:cNvPr id="103" name="Rectangle 102"/>
            <p:cNvSpPr/>
            <p:nvPr/>
          </p:nvSpPr>
          <p:spPr bwMode="auto">
            <a:xfrm>
              <a:off x="836974" y="6005538"/>
              <a:ext cx="2044167" cy="53273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b" anchorCtr="0" compatLnSpc="1">
              <a:prstTxWarp prst="textNoShape">
                <a:avLst/>
              </a:prstTxWarp>
            </a:bodyPr>
            <a:lstStyle/>
            <a:p>
              <a:pPr algn="ctr" defTabSz="913828" fontAlgn="base">
                <a:spcBef>
                  <a:spcPct val="0"/>
                </a:spcBef>
                <a:spcAft>
                  <a:spcPct val="0"/>
                </a:spcAft>
              </a:pPr>
              <a:endParaRPr lang="en-US" sz="1568" dirty="0">
                <a:gradFill>
                  <a:gsLst>
                    <a:gs pos="0">
                      <a:srgbClr val="FFFFFF"/>
                    </a:gs>
                    <a:gs pos="100000">
                      <a:srgbClr val="FFFFFF"/>
                    </a:gs>
                  </a:gsLst>
                  <a:lin ang="5400000" scaled="0"/>
                </a:gradFill>
              </a:endParaRPr>
            </a:p>
          </p:txBody>
        </p:sp>
        <p:sp>
          <p:nvSpPr>
            <p:cNvPr id="105" name="Rectangle 104"/>
            <p:cNvSpPr/>
            <p:nvPr/>
          </p:nvSpPr>
          <p:spPr>
            <a:xfrm>
              <a:off x="1693859" y="6087238"/>
              <a:ext cx="786253" cy="371210"/>
            </a:xfrm>
            <a:prstGeom prst="rect">
              <a:avLst/>
            </a:prstGeom>
          </p:spPr>
          <p:txBody>
            <a:bodyPr wrap="none">
              <a:spAutoFit/>
            </a:bodyPr>
            <a:lstStyle/>
            <a:p>
              <a:pPr algn="ctr" defTabSz="913828" fontAlgn="base">
                <a:spcBef>
                  <a:spcPct val="0"/>
                </a:spcBef>
                <a:spcAft>
                  <a:spcPct val="0"/>
                </a:spcAft>
              </a:pPr>
              <a:r>
                <a:rPr lang="es-ES" sz="1764" dirty="0">
                  <a:gradFill>
                    <a:gsLst>
                      <a:gs pos="0">
                        <a:srgbClr val="FFFFFF"/>
                      </a:gs>
                      <a:gs pos="100000">
                        <a:srgbClr val="FFFFFF"/>
                      </a:gs>
                    </a:gsLst>
                    <a:lin ang="5400000" scaled="0"/>
                  </a:gradFill>
                </a:rPr>
                <a:t>Reglas</a:t>
              </a:r>
            </a:p>
          </p:txBody>
        </p:sp>
        <p:pic>
          <p:nvPicPr>
            <p:cNvPr id="110" name="Picture 10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5798" y="6041839"/>
              <a:ext cx="412165" cy="412165"/>
            </a:xfrm>
            <a:prstGeom prst="rect">
              <a:avLst/>
            </a:prstGeom>
          </p:spPr>
        </p:pic>
      </p:grpSp>
      <p:sp>
        <p:nvSpPr>
          <p:cNvPr id="47" name="Rectangle 46"/>
          <p:cNvSpPr/>
          <p:nvPr/>
        </p:nvSpPr>
        <p:spPr bwMode="auto">
          <a:xfrm>
            <a:off x="434305" y="2724852"/>
            <a:ext cx="2010261" cy="82942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t" anchorCtr="0" compatLnSpc="1">
            <a:prstTxWarp prst="textNoShape">
              <a:avLst/>
            </a:prstTxWarp>
          </a:bodyPr>
          <a:lstStyle/>
          <a:p>
            <a:pPr defTabSz="913828" fontAlgn="base">
              <a:spcBef>
                <a:spcPct val="0"/>
              </a:spcBef>
              <a:spcAft>
                <a:spcPct val="0"/>
              </a:spcAft>
            </a:pPr>
            <a:r>
              <a:rPr lang="es-ES" sz="1764" dirty="0">
                <a:gradFill>
                  <a:gsLst>
                    <a:gs pos="0">
                      <a:srgbClr val="FFFFFF"/>
                    </a:gs>
                    <a:gs pos="100000">
                      <a:srgbClr val="FFFFFF"/>
                    </a:gs>
                  </a:gsLst>
                  <a:lin ang="5400000" scaled="0"/>
                </a:gradFill>
              </a:rPr>
              <a:t>Siempre activo</a:t>
            </a:r>
          </a:p>
        </p:txBody>
      </p:sp>
      <p:sp>
        <p:nvSpPr>
          <p:cNvPr id="50" name="Rectangle 49"/>
          <p:cNvSpPr/>
          <p:nvPr/>
        </p:nvSpPr>
        <p:spPr bwMode="auto">
          <a:xfrm>
            <a:off x="445836" y="3706879"/>
            <a:ext cx="2010261" cy="82942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t" anchorCtr="0" compatLnSpc="1">
            <a:prstTxWarp prst="textNoShape">
              <a:avLst/>
            </a:prstTxWarp>
          </a:bodyPr>
          <a:lstStyle/>
          <a:p>
            <a:pPr defTabSz="913828" fontAlgn="base">
              <a:spcBef>
                <a:spcPct val="0"/>
              </a:spcBef>
              <a:spcAft>
                <a:spcPct val="0"/>
              </a:spcAft>
            </a:pPr>
            <a:r>
              <a:rPr lang="es-ES" sz="1764" dirty="0">
                <a:gradFill>
                  <a:gsLst>
                    <a:gs pos="0">
                      <a:srgbClr val="FFFFFF"/>
                    </a:gs>
                    <a:gs pos="100000">
                      <a:srgbClr val="FFFFFF"/>
                    </a:gs>
                  </a:gsLst>
                  <a:lin ang="5400000" scaled="0"/>
                </a:gradFill>
              </a:rPr>
              <a:t>Incorporado en la plataforma</a:t>
            </a:r>
          </a:p>
        </p:txBody>
      </p:sp>
      <p:sp>
        <p:nvSpPr>
          <p:cNvPr id="52" name="Rectangle 51"/>
          <p:cNvSpPr/>
          <p:nvPr/>
        </p:nvSpPr>
        <p:spPr bwMode="auto">
          <a:xfrm>
            <a:off x="445836" y="4650143"/>
            <a:ext cx="2010261" cy="82942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t" anchorCtr="0" compatLnSpc="1">
            <a:prstTxWarp prst="textNoShape">
              <a:avLst/>
            </a:prstTxWarp>
          </a:bodyPr>
          <a:lstStyle/>
          <a:p>
            <a:pPr defTabSz="913828" fontAlgn="base">
              <a:spcBef>
                <a:spcPct val="0"/>
              </a:spcBef>
              <a:spcAft>
                <a:spcPct val="0"/>
              </a:spcAft>
            </a:pPr>
            <a:r>
              <a:rPr lang="es-ES" sz="1764" dirty="0">
                <a:gradFill>
                  <a:gsLst>
                    <a:gs pos="0">
                      <a:srgbClr val="FFFFFF"/>
                    </a:gs>
                    <a:gs pos="100000">
                      <a:srgbClr val="FFFFFF"/>
                    </a:gs>
                  </a:gsLst>
                  <a:lin ang="5400000" scaled="0"/>
                </a:gradFill>
              </a:rPr>
              <a:t>Conexión directa</a:t>
            </a:r>
          </a:p>
        </p:txBody>
      </p:sp>
      <p:grpSp>
        <p:nvGrpSpPr>
          <p:cNvPr id="6" name="Group 5"/>
          <p:cNvGrpSpPr/>
          <p:nvPr/>
        </p:nvGrpSpPr>
        <p:grpSpPr>
          <a:xfrm>
            <a:off x="2579164" y="2724851"/>
            <a:ext cx="5629110" cy="2714371"/>
            <a:chOff x="2629946" y="2778805"/>
            <a:chExt cx="5743481" cy="2769521"/>
          </a:xfrm>
        </p:grpSpPr>
        <p:sp>
          <p:nvSpPr>
            <p:cNvPr id="5" name="Rectangle 4"/>
            <p:cNvSpPr/>
            <p:nvPr/>
          </p:nvSpPr>
          <p:spPr>
            <a:xfrm>
              <a:off x="2629946" y="2778805"/>
              <a:ext cx="5743481" cy="2769521"/>
            </a:xfrm>
            <a:prstGeom prst="rect">
              <a:avLst/>
            </a:prstGeom>
            <a:solidFill>
              <a:schemeClr val="accent1"/>
            </a:solidFill>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t" anchorCtr="0"/>
            <a:lstStyle/>
            <a:p>
              <a:pPr algn="ctr" defTabSz="913951"/>
              <a:endParaRPr lang="en-US" sz="2352" b="1" dirty="0">
                <a:solidFill>
                  <a:srgbClr val="FFFFFF"/>
                </a:solidFill>
                <a:latin typeface="Segoe UI Light"/>
              </a:endParaRPr>
            </a:p>
          </p:txBody>
        </p:sp>
        <p:grpSp>
          <p:nvGrpSpPr>
            <p:cNvPr id="135" name="Group 134"/>
            <p:cNvGrpSpPr/>
            <p:nvPr/>
          </p:nvGrpSpPr>
          <p:grpSpPr>
            <a:xfrm>
              <a:off x="2810578" y="2901932"/>
              <a:ext cx="5362819" cy="2570859"/>
              <a:chOff x="5698186" y="3443359"/>
              <a:chExt cx="5362819" cy="2570859"/>
            </a:xfrm>
          </p:grpSpPr>
          <p:pic>
            <p:nvPicPr>
              <p:cNvPr id="10" name="Picture 2" descr="\\MAGNUM\Projects\Microsoft\Cloud Power FY12\Design\ICONS_PNG\Server.png"/>
              <p:cNvPicPr>
                <a:picLocks noChangeAspect="1" noChangeArrowheads="1"/>
              </p:cNvPicPr>
              <p:nvPr/>
            </p:nvPicPr>
            <p:blipFill>
              <a:blip r:embed="rId9" cstate="print">
                <a:lum bright="100000"/>
              </a:blip>
              <a:srcRect/>
              <a:stretch>
                <a:fillRect/>
              </a:stretch>
            </p:blipFill>
            <p:spPr bwMode="auto">
              <a:xfrm>
                <a:off x="8771993" y="3443359"/>
                <a:ext cx="914400" cy="914400"/>
              </a:xfrm>
              <a:prstGeom prst="rect">
                <a:avLst/>
              </a:prstGeom>
              <a:noFill/>
            </p:spPr>
          </p:pic>
          <p:pic>
            <p:nvPicPr>
              <p:cNvPr id="11" name="Picture 2" descr="\\MAGNUM\Projects\Microsoft\Cloud Power FY12\Design\ICONS_PNG\Server.png"/>
              <p:cNvPicPr>
                <a:picLocks noChangeAspect="1" noChangeArrowheads="1"/>
              </p:cNvPicPr>
              <p:nvPr/>
            </p:nvPicPr>
            <p:blipFill>
              <a:blip r:embed="rId9" cstate="print">
                <a:lum bright="100000"/>
              </a:blip>
              <a:srcRect/>
              <a:stretch>
                <a:fillRect/>
              </a:stretch>
            </p:blipFill>
            <p:spPr bwMode="auto">
              <a:xfrm>
                <a:off x="6044502" y="3449234"/>
                <a:ext cx="914400" cy="914400"/>
              </a:xfrm>
              <a:prstGeom prst="rect">
                <a:avLst/>
              </a:prstGeom>
              <a:noFill/>
            </p:spPr>
          </p:pic>
          <p:pic>
            <p:nvPicPr>
              <p:cNvPr id="12" name="Picture 2" descr="\\MAGNUM\Projects\Microsoft\Cloud Power FY12\Design\ICONS_PNG\Devices.png"/>
              <p:cNvPicPr>
                <a:picLocks noChangeAspect="1" noChangeArrowheads="1"/>
              </p:cNvPicPr>
              <p:nvPr/>
            </p:nvPicPr>
            <p:blipFill>
              <a:blip r:embed="rId10" cstate="print">
                <a:lum bright="100000"/>
              </a:blip>
              <a:srcRect l="56000" t="50000" r="10000" b="4000"/>
              <a:stretch>
                <a:fillRect/>
              </a:stretch>
            </p:blipFill>
            <p:spPr bwMode="auto">
              <a:xfrm>
                <a:off x="10385144" y="5099818"/>
                <a:ext cx="675861" cy="914400"/>
              </a:xfrm>
              <a:prstGeom prst="rect">
                <a:avLst/>
              </a:prstGeom>
              <a:noFill/>
              <a:ln>
                <a:noFill/>
              </a:ln>
            </p:spPr>
          </p:pic>
          <p:pic>
            <p:nvPicPr>
              <p:cNvPr id="13" name="Picture 2" descr="\\MAGNUM\Projects\Microsoft\Cloud Power FY12\Design\ICONS_PNG\Devices.png"/>
              <p:cNvPicPr>
                <a:picLocks noChangeAspect="1" noChangeArrowheads="1"/>
              </p:cNvPicPr>
              <p:nvPr/>
            </p:nvPicPr>
            <p:blipFill>
              <a:blip r:embed="rId10" cstate="print">
                <a:lum bright="100000"/>
              </a:blip>
              <a:srcRect l="2000" t="50000" r="46000" b="4000"/>
              <a:stretch>
                <a:fillRect/>
              </a:stretch>
            </p:blipFill>
            <p:spPr bwMode="auto">
              <a:xfrm>
                <a:off x="9446306" y="5094037"/>
                <a:ext cx="914400" cy="808892"/>
              </a:xfrm>
              <a:prstGeom prst="rect">
                <a:avLst/>
              </a:prstGeom>
              <a:noFill/>
              <a:ln>
                <a:noFill/>
              </a:ln>
            </p:spPr>
          </p:pic>
          <p:pic>
            <p:nvPicPr>
              <p:cNvPr id="14" name="Picture 2" descr="\\MAGNUM\Projects\Microsoft\Cloud Power FY12\Design\ICONS_PNG\Devices.png"/>
              <p:cNvPicPr>
                <a:picLocks noChangeAspect="1" noChangeArrowheads="1"/>
              </p:cNvPicPr>
              <p:nvPr/>
            </p:nvPicPr>
            <p:blipFill rotWithShape="1">
              <a:blip r:embed="rId10" cstate="print">
                <a:lum bright="100000"/>
              </a:blip>
              <a:srcRect l="50000" t="7091" r="2000" b="50000"/>
              <a:stretch/>
            </p:blipFill>
            <p:spPr bwMode="auto">
              <a:xfrm>
                <a:off x="7006861" y="5085197"/>
                <a:ext cx="877824" cy="784716"/>
              </a:xfrm>
              <a:prstGeom prst="rect">
                <a:avLst/>
              </a:prstGeom>
              <a:noFill/>
              <a:ln>
                <a:noFill/>
              </a:ln>
            </p:spPr>
          </p:pic>
          <p:pic>
            <p:nvPicPr>
              <p:cNvPr id="16" name="Picture 3" descr="\\MAGNUM\Projects\Microsoft\Cloud Power FY12\Design\ICONS_PNG\Laptop.png"/>
              <p:cNvPicPr>
                <a:picLocks noChangeAspect="1" noChangeArrowheads="1"/>
              </p:cNvPicPr>
              <p:nvPr/>
            </p:nvPicPr>
            <p:blipFill rotWithShape="1">
              <a:blip r:embed="rId11" cstate="print">
                <a:lum bright="100000"/>
              </a:blip>
              <a:srcRect t="8284" b="8020"/>
              <a:stretch/>
            </p:blipFill>
            <p:spPr bwMode="auto">
              <a:xfrm>
                <a:off x="8566991" y="5094898"/>
                <a:ext cx="914400" cy="765314"/>
              </a:xfrm>
              <a:prstGeom prst="rect">
                <a:avLst/>
              </a:prstGeom>
              <a:noFill/>
            </p:spPr>
          </p:pic>
          <p:pic>
            <p:nvPicPr>
              <p:cNvPr id="18" name="Picture 2" descr="Outlook_icon_300"/>
              <p:cNvPicPr>
                <a:picLocks noChangeAspect="1" noChangeArrowheads="1"/>
              </p:cNvPicPr>
              <p:nvPr/>
            </p:nvPicPr>
            <p:blipFill rotWithShape="1">
              <a:blip r:embed="rId12" cstate="print">
                <a:clrChange>
                  <a:clrFrom>
                    <a:srgbClr val="1E71B7"/>
                  </a:clrFrom>
                  <a:clrTo>
                    <a:srgbClr val="1E71B7">
                      <a:alpha val="0"/>
                    </a:srgbClr>
                  </a:clrTo>
                </a:clrChange>
                <a:extLst>
                  <a:ext uri="{28A0092B-C50C-407E-A947-70E740481C1C}">
                    <a14:useLocalDpi xmlns:a14="http://schemas.microsoft.com/office/drawing/2010/main" val="0"/>
                  </a:ext>
                </a:extLst>
              </a:blip>
              <a:srcRect r="20655"/>
              <a:stretch/>
            </p:blipFill>
            <p:spPr bwMode="auto">
              <a:xfrm>
                <a:off x="7884685" y="5085421"/>
                <a:ext cx="682306" cy="67933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enterprisemobiledevice.com/wp-content/uploads/2012/10/exchange.png-550x0.png"/>
              <p:cNvPicPr>
                <a:picLocks noChangeAspect="1" noChangeArrowheads="1"/>
              </p:cNvPicPr>
              <p:nvPr/>
            </p:nvPicPr>
            <p:blipFill>
              <a:blip r:embed="rId13" cstate="print">
                <a:clrChange>
                  <a:clrFrom>
                    <a:srgbClr val="0072C6"/>
                  </a:clrFrom>
                  <a:clrTo>
                    <a:srgbClr val="0072C6">
                      <a:alpha val="0"/>
                    </a:srgbClr>
                  </a:clrTo>
                </a:clrChange>
                <a:extLst>
                  <a:ext uri="{28A0092B-C50C-407E-A947-70E740481C1C}">
                    <a14:useLocalDpi xmlns:a14="http://schemas.microsoft.com/office/drawing/2010/main" val="0"/>
                  </a:ext>
                </a:extLst>
              </a:blip>
              <a:srcRect/>
              <a:stretch>
                <a:fillRect/>
              </a:stretch>
            </p:blipFill>
            <p:spPr bwMode="auto">
              <a:xfrm>
                <a:off x="9629865" y="3671959"/>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Left-Right Arrow 3"/>
              <p:cNvSpPr/>
              <p:nvPr/>
            </p:nvSpPr>
            <p:spPr bwMode="auto">
              <a:xfrm>
                <a:off x="6902051" y="3805111"/>
                <a:ext cx="1930111" cy="225986"/>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p:cNvCxnSpPr>
                <a:stCxn id="10" idx="2"/>
                <a:endCxn id="14" idx="0"/>
              </p:cNvCxnSpPr>
              <p:nvPr/>
            </p:nvCxnSpPr>
            <p:spPr>
              <a:xfrm flipH="1">
                <a:off x="7445773" y="4357759"/>
                <a:ext cx="1783420" cy="727438"/>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0" idx="2"/>
                <a:endCxn id="18" idx="0"/>
              </p:cNvCxnSpPr>
              <p:nvPr/>
            </p:nvCxnSpPr>
            <p:spPr>
              <a:xfrm flipH="1">
                <a:off x="8225838" y="4357759"/>
                <a:ext cx="1003355" cy="727661"/>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0" idx="2"/>
                <a:endCxn id="16" idx="0"/>
              </p:cNvCxnSpPr>
              <p:nvPr/>
            </p:nvCxnSpPr>
            <p:spPr>
              <a:xfrm flipH="1">
                <a:off x="9024191" y="4357759"/>
                <a:ext cx="205002" cy="737139"/>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0" idx="2"/>
                <a:endCxn id="13" idx="0"/>
              </p:cNvCxnSpPr>
              <p:nvPr/>
            </p:nvCxnSpPr>
            <p:spPr>
              <a:xfrm>
                <a:off x="9229193" y="4357759"/>
                <a:ext cx="674313" cy="736278"/>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10" idx="2"/>
                <a:endCxn id="12" idx="0"/>
              </p:cNvCxnSpPr>
              <p:nvPr/>
            </p:nvCxnSpPr>
            <p:spPr>
              <a:xfrm>
                <a:off x="9229193" y="4357759"/>
                <a:ext cx="1493882" cy="742059"/>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3" name="Picture 7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98186" y="3667140"/>
                <a:ext cx="406493" cy="406493"/>
              </a:xfrm>
              <a:prstGeom prst="rect">
                <a:avLst/>
              </a:prstGeom>
            </p:spPr>
          </p:pic>
        </p:grpSp>
        <p:pic>
          <p:nvPicPr>
            <p:cNvPr id="45" name="Picture 4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46628" y="4929402"/>
              <a:ext cx="406493" cy="406493"/>
            </a:xfrm>
            <a:prstGeom prst="rect">
              <a:avLst/>
            </a:prstGeom>
          </p:spPr>
        </p:pic>
      </p:grpSp>
    </p:spTree>
    <p:extLst>
      <p:ext uri="{BB962C8B-B14F-4D97-AF65-F5344CB8AC3E}">
        <p14:creationId xmlns:p14="http://schemas.microsoft.com/office/powerpoint/2010/main" val="38249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nodeType="with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par>
                                <p:cTn id="20" presetID="10" presetClass="entr" presetSubtype="0" fill="hold" nodeType="with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par>
                                <p:cTn id="23" presetID="10" presetClass="entr" presetSubtype="0"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par>
                                <p:cTn id="26" presetID="10" presetClass="entr" presetSubtype="0" fill="hold" nodeType="withEffect">
                                  <p:stCondLst>
                                    <p:cond delay="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0" grpId="0" animBg="1"/>
      <p:bldP spid="5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7058844" y="4112349"/>
            <a:ext cx="3541593" cy="1415581"/>
          </a:xfrm>
          <a:prstGeom prst="rect">
            <a:avLst/>
          </a:prstGeom>
          <a:solidFill>
            <a:schemeClr val="accent1">
              <a:lumMod val="75000"/>
            </a:schemeClr>
          </a:solidFill>
          <a:ln w="10795" cap="flat" cmpd="sng" algn="ctr">
            <a:solidFill>
              <a:schemeClr val="bg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2000" kern="0" dirty="0">
                <a:gradFill>
                  <a:gsLst>
                    <a:gs pos="0">
                      <a:srgbClr val="FFFFFF"/>
                    </a:gs>
                    <a:gs pos="100000">
                      <a:srgbClr val="FFFFFF"/>
                    </a:gs>
                  </a:gsLst>
                  <a:lin ang="5400000" scaled="0"/>
                </a:gradFill>
                <a:latin typeface="Segoe UI"/>
              </a:rPr>
              <a:t>Outlook</a:t>
            </a:r>
          </a:p>
        </p:txBody>
      </p:sp>
      <p:sp>
        <p:nvSpPr>
          <p:cNvPr id="32" name="Rectangle 31"/>
          <p:cNvSpPr/>
          <p:nvPr/>
        </p:nvSpPr>
        <p:spPr bwMode="auto">
          <a:xfrm>
            <a:off x="528012" y="2206060"/>
            <a:ext cx="4966711" cy="2693391"/>
          </a:xfrm>
          <a:prstGeom prst="rect">
            <a:avLst/>
          </a:prstGeom>
          <a:solidFill>
            <a:srgbClr val="DC3C00">
              <a:lumMod val="50000"/>
            </a:srgbClr>
          </a:solidFill>
          <a:ln w="10795" cap="flat" cmpd="sng" algn="ctr">
            <a:solidFill>
              <a:schemeClr val="bg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4400" kern="0" dirty="0">
                <a:gradFill>
                  <a:gsLst>
                    <a:gs pos="0">
                      <a:srgbClr val="FFFFFF"/>
                    </a:gs>
                    <a:gs pos="100000">
                      <a:srgbClr val="FFFFFF"/>
                    </a:gs>
                  </a:gsLst>
                  <a:lin ang="5400000" scaled="0"/>
                </a:gradFill>
                <a:latin typeface="Segoe UI"/>
              </a:rPr>
              <a:t>Email</a:t>
            </a:r>
          </a:p>
        </p:txBody>
      </p:sp>
      <p:sp>
        <p:nvSpPr>
          <p:cNvPr id="33" name="Rectangle 32"/>
          <p:cNvSpPr/>
          <p:nvPr/>
        </p:nvSpPr>
        <p:spPr bwMode="auto">
          <a:xfrm>
            <a:off x="528011" y="4899450"/>
            <a:ext cx="2481327" cy="1484881"/>
          </a:xfrm>
          <a:prstGeom prst="rect">
            <a:avLst/>
          </a:prstGeom>
          <a:solidFill>
            <a:srgbClr val="DC3C00">
              <a:lumMod val="75000"/>
            </a:srgbClr>
          </a:solidFill>
          <a:ln w="10795" cap="flat" cmpd="sng" algn="ctr">
            <a:solidFill>
              <a:schemeClr val="bg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2000" kern="0" dirty="0" err="1" smtClean="0">
                <a:gradFill>
                  <a:gsLst>
                    <a:gs pos="0">
                      <a:srgbClr val="FFFFFF"/>
                    </a:gs>
                    <a:gs pos="100000">
                      <a:srgbClr val="FFFFFF"/>
                    </a:gs>
                  </a:gsLst>
                  <a:lin ang="5400000" scaled="0"/>
                </a:gradFill>
                <a:latin typeface="Segoe UI"/>
              </a:rPr>
              <a:t>Contactos</a:t>
            </a:r>
            <a:endParaRPr lang="en-US" sz="2000" kern="0" dirty="0">
              <a:gradFill>
                <a:gsLst>
                  <a:gs pos="0">
                    <a:srgbClr val="FFFFFF"/>
                  </a:gs>
                  <a:gs pos="100000">
                    <a:srgbClr val="FFFFFF"/>
                  </a:gs>
                </a:gsLst>
                <a:lin ang="5400000" scaled="0"/>
              </a:gradFill>
              <a:latin typeface="Segoe UI"/>
            </a:endParaRPr>
          </a:p>
        </p:txBody>
      </p:sp>
      <p:sp>
        <p:nvSpPr>
          <p:cNvPr id="34" name="Rectangle 33"/>
          <p:cNvSpPr/>
          <p:nvPr/>
        </p:nvSpPr>
        <p:spPr bwMode="auto">
          <a:xfrm>
            <a:off x="3009338" y="4899450"/>
            <a:ext cx="1579351" cy="1484881"/>
          </a:xfrm>
          <a:prstGeom prst="rect">
            <a:avLst/>
          </a:prstGeom>
          <a:solidFill>
            <a:srgbClr val="DC3C00">
              <a:lumMod val="60000"/>
              <a:lumOff val="40000"/>
            </a:srgbClr>
          </a:solidFill>
          <a:ln w="10795" cap="flat" cmpd="sng" algn="ctr">
            <a:solidFill>
              <a:schemeClr val="bg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2000" kern="0" dirty="0" err="1" smtClean="0">
                <a:gradFill>
                  <a:gsLst>
                    <a:gs pos="0">
                      <a:srgbClr val="FFFFFF"/>
                    </a:gs>
                    <a:gs pos="100000">
                      <a:srgbClr val="FFFFFF"/>
                    </a:gs>
                  </a:gsLst>
                  <a:lin ang="5400000" scaled="0"/>
                </a:gradFill>
                <a:latin typeface="Segoe UI"/>
              </a:rPr>
              <a:t>Citas</a:t>
            </a:r>
            <a:endParaRPr lang="en-US" sz="2000" kern="0" dirty="0">
              <a:gradFill>
                <a:gsLst>
                  <a:gs pos="0">
                    <a:srgbClr val="FFFFFF"/>
                  </a:gs>
                  <a:gs pos="100000">
                    <a:srgbClr val="FFFFFF"/>
                  </a:gs>
                </a:gsLst>
                <a:lin ang="5400000" scaled="0"/>
              </a:gradFill>
              <a:latin typeface="Segoe UI"/>
            </a:endParaRPr>
          </a:p>
        </p:txBody>
      </p:sp>
      <p:sp>
        <p:nvSpPr>
          <p:cNvPr id="35" name="Rectangle 34"/>
          <p:cNvSpPr/>
          <p:nvPr/>
        </p:nvSpPr>
        <p:spPr bwMode="auto">
          <a:xfrm>
            <a:off x="4588691" y="4899452"/>
            <a:ext cx="906032" cy="602376"/>
          </a:xfrm>
          <a:prstGeom prst="rect">
            <a:avLst/>
          </a:prstGeom>
          <a:solidFill>
            <a:srgbClr val="DC3C00">
              <a:lumMod val="40000"/>
              <a:lumOff val="60000"/>
            </a:srgbClr>
          </a:solidFill>
          <a:ln w="10795" cap="flat" cmpd="sng" algn="ctr">
            <a:solidFill>
              <a:schemeClr val="bg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2000" kern="0" dirty="0" err="1" smtClean="0">
                <a:gradFill>
                  <a:gsLst>
                    <a:gs pos="0">
                      <a:srgbClr val="FFFFFF"/>
                    </a:gs>
                    <a:gs pos="100000">
                      <a:srgbClr val="FFFFFF"/>
                    </a:gs>
                  </a:gsLst>
                  <a:lin ang="5400000" scaled="0"/>
                </a:gradFill>
                <a:latin typeface="Segoe UI"/>
              </a:rPr>
              <a:t>Tareas</a:t>
            </a:r>
            <a:endParaRPr lang="en-US" sz="2000" kern="0" dirty="0">
              <a:gradFill>
                <a:gsLst>
                  <a:gs pos="0">
                    <a:srgbClr val="FFFFFF"/>
                  </a:gs>
                  <a:gs pos="100000">
                    <a:srgbClr val="FFFFFF"/>
                  </a:gs>
                </a:gsLst>
                <a:lin ang="5400000" scaled="0"/>
              </a:gradFill>
              <a:latin typeface="Segoe UI"/>
            </a:endParaRPr>
          </a:p>
        </p:txBody>
      </p:sp>
      <p:sp>
        <p:nvSpPr>
          <p:cNvPr id="36" name="Rectangle 35"/>
          <p:cNvSpPr/>
          <p:nvPr/>
        </p:nvSpPr>
        <p:spPr bwMode="auto">
          <a:xfrm>
            <a:off x="4588691" y="5501828"/>
            <a:ext cx="906032" cy="882504"/>
          </a:xfrm>
          <a:prstGeom prst="rect">
            <a:avLst/>
          </a:prstGeom>
          <a:solidFill>
            <a:srgbClr val="DC3C00">
              <a:lumMod val="60000"/>
              <a:lumOff val="40000"/>
            </a:srgbClr>
          </a:solidFill>
          <a:ln w="10795" cap="flat" cmpd="sng" algn="ctr">
            <a:solidFill>
              <a:schemeClr val="bg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50" kern="0" dirty="0" err="1" smtClean="0">
                <a:gradFill>
                  <a:gsLst>
                    <a:gs pos="0">
                      <a:srgbClr val="FFFFFF"/>
                    </a:gs>
                    <a:gs pos="100000">
                      <a:srgbClr val="FFFFFF"/>
                    </a:gs>
                  </a:gsLst>
                  <a:lin ang="5400000" scaled="0"/>
                </a:gradFill>
                <a:latin typeface="Segoe UI"/>
              </a:rPr>
              <a:t>Recurrentes</a:t>
            </a:r>
            <a:endParaRPr lang="en-US" sz="1050" kern="0" dirty="0">
              <a:gradFill>
                <a:gsLst>
                  <a:gs pos="0">
                    <a:srgbClr val="FFFFFF"/>
                  </a:gs>
                  <a:gs pos="100000">
                    <a:srgbClr val="FFFFFF"/>
                  </a:gs>
                </a:gsLst>
                <a:lin ang="5400000" scaled="0"/>
              </a:gradFill>
              <a:latin typeface="Segoe UI"/>
            </a:endParaRPr>
          </a:p>
        </p:txBody>
      </p:sp>
      <p:sp>
        <p:nvSpPr>
          <p:cNvPr id="37" name="Rectangle 36"/>
          <p:cNvSpPr/>
          <p:nvPr/>
        </p:nvSpPr>
        <p:spPr bwMode="auto">
          <a:xfrm>
            <a:off x="5494725" y="2206060"/>
            <a:ext cx="765222" cy="4185844"/>
          </a:xfrm>
          <a:prstGeom prst="rect">
            <a:avLst/>
          </a:prstGeom>
          <a:solidFill>
            <a:schemeClr val="accent2">
              <a:lumMod val="40000"/>
              <a:lumOff val="60000"/>
            </a:schemeClr>
          </a:solidFill>
          <a:ln w="10795" cap="flat" cmpd="sng" algn="ctr">
            <a:solidFill>
              <a:schemeClr val="bg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2000" kern="0" dirty="0" err="1" smtClean="0">
                <a:gradFill>
                  <a:gsLst>
                    <a:gs pos="0">
                      <a:srgbClr val="FFFFFF"/>
                    </a:gs>
                    <a:gs pos="100000">
                      <a:srgbClr val="FFFFFF"/>
                    </a:gs>
                  </a:gsLst>
                  <a:lin ang="5400000" scaled="0"/>
                </a:gradFill>
                <a:latin typeface="Segoe UI"/>
              </a:rPr>
              <a:t>Llamadas</a:t>
            </a:r>
            <a:endParaRPr lang="en-US" sz="2000" kern="0" dirty="0">
              <a:gradFill>
                <a:gsLst>
                  <a:gs pos="0">
                    <a:srgbClr val="FFFFFF"/>
                  </a:gs>
                  <a:gs pos="100000">
                    <a:srgbClr val="FFFFFF"/>
                  </a:gs>
                </a:gsLst>
                <a:lin ang="5400000" scaled="0"/>
              </a:gradFill>
              <a:latin typeface="Segoe UI"/>
            </a:endParaRPr>
          </a:p>
        </p:txBody>
      </p:sp>
      <p:sp>
        <p:nvSpPr>
          <p:cNvPr id="42" name="TextBox 41"/>
          <p:cNvSpPr txBox="1"/>
          <p:nvPr/>
        </p:nvSpPr>
        <p:spPr>
          <a:xfrm>
            <a:off x="-97966" y="6495041"/>
            <a:ext cx="1432305" cy="464933"/>
          </a:xfrm>
          <a:prstGeom prst="rect">
            <a:avLst/>
          </a:prstGeom>
          <a:noFill/>
        </p:spPr>
        <p:txBody>
          <a:bodyPr wrap="none" lIns="182854" tIns="146284" rIns="182854" bIns="146284" rtlCol="0">
            <a:spAutoFit/>
          </a:bodyPr>
          <a:lstStyle/>
          <a:p>
            <a:pPr defTabSz="914225">
              <a:lnSpc>
                <a:spcPct val="90000"/>
              </a:lnSpc>
              <a:spcAft>
                <a:spcPts val="600"/>
              </a:spcAft>
            </a:pPr>
            <a:r>
              <a:rPr lang="en-US" sz="1200" dirty="0">
                <a:solidFill>
                  <a:prstClr val="black"/>
                </a:solidFill>
                <a:latin typeface="Segoe UI"/>
              </a:rPr>
              <a:t>Estimated scale</a:t>
            </a:r>
          </a:p>
        </p:txBody>
      </p:sp>
      <p:sp>
        <p:nvSpPr>
          <p:cNvPr id="43" name="Right Brace 42"/>
          <p:cNvSpPr/>
          <p:nvPr/>
        </p:nvSpPr>
        <p:spPr>
          <a:xfrm rot="16200000" flipH="1">
            <a:off x="2924887" y="3985139"/>
            <a:ext cx="167136" cy="4965517"/>
          </a:xfrm>
          <a:prstGeom prst="rightBrace">
            <a:avLst/>
          </a:prstGeom>
          <a:noFill/>
          <a:ln w="9525" cap="flat" cmpd="sng" algn="ctr">
            <a:solidFill>
              <a:schemeClr val="tx1"/>
            </a:solidFill>
            <a:prstDash val="solid"/>
            <a:headEnd type="none"/>
            <a:tailEnd type="none"/>
          </a:ln>
          <a:effectLst/>
        </p:spPr>
        <p:txBody>
          <a:bodyPr rtlCol="0" anchor="ctr"/>
          <a:lstStyle/>
          <a:p>
            <a:pPr algn="ctr" defTabSz="914225">
              <a:defRPr/>
            </a:pPr>
            <a:endParaRPr lang="en-US" kern="0">
              <a:solidFill>
                <a:prstClr val="black"/>
              </a:solidFill>
              <a:latin typeface="Segoe UI"/>
            </a:endParaRPr>
          </a:p>
        </p:txBody>
      </p:sp>
      <p:sp>
        <p:nvSpPr>
          <p:cNvPr id="44" name="TextBox 43"/>
          <p:cNvSpPr txBox="1"/>
          <p:nvPr/>
        </p:nvSpPr>
        <p:spPr>
          <a:xfrm>
            <a:off x="2305705" y="6442927"/>
            <a:ext cx="1133996" cy="493142"/>
          </a:xfrm>
          <a:prstGeom prst="rect">
            <a:avLst/>
          </a:prstGeom>
          <a:noFill/>
        </p:spPr>
        <p:txBody>
          <a:bodyPr wrap="none" lIns="182854" tIns="146284" rIns="182854" bIns="146284" rtlCol="0">
            <a:spAutoFit/>
          </a:bodyPr>
          <a:lstStyle/>
          <a:p>
            <a:pPr defTabSz="914225">
              <a:lnSpc>
                <a:spcPct val="90000"/>
              </a:lnSpc>
              <a:spcAft>
                <a:spcPts val="600"/>
              </a:spcAft>
            </a:pPr>
            <a:r>
              <a:rPr lang="en-US" sz="1400" dirty="0">
                <a:solidFill>
                  <a:prstClr val="black"/>
                </a:solidFill>
                <a:latin typeface="Segoe UI"/>
              </a:rPr>
              <a:t>Exchange</a:t>
            </a:r>
          </a:p>
        </p:txBody>
      </p:sp>
      <p:sp>
        <p:nvSpPr>
          <p:cNvPr id="49" name="Rectangle 48"/>
          <p:cNvSpPr/>
          <p:nvPr/>
        </p:nvSpPr>
        <p:spPr bwMode="auto">
          <a:xfrm>
            <a:off x="7058844" y="5527930"/>
            <a:ext cx="3541593" cy="856400"/>
          </a:xfrm>
          <a:prstGeom prst="rect">
            <a:avLst/>
          </a:prstGeom>
          <a:solidFill>
            <a:schemeClr val="accent1">
              <a:lumMod val="75000"/>
            </a:schemeClr>
          </a:solidFill>
          <a:ln w="10795" cap="flat" cmpd="sng" algn="ctr">
            <a:solidFill>
              <a:schemeClr val="bg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2000" kern="0" dirty="0">
                <a:gradFill>
                  <a:gsLst>
                    <a:gs pos="0">
                      <a:srgbClr val="FFFFFF"/>
                    </a:gs>
                    <a:gs pos="100000">
                      <a:srgbClr val="FFFFFF"/>
                    </a:gs>
                  </a:gsLst>
                  <a:lin ang="5400000" scaled="0"/>
                </a:gradFill>
                <a:latin typeface="Segoe UI"/>
              </a:rPr>
              <a:t>OWA on Browser</a:t>
            </a:r>
          </a:p>
        </p:txBody>
      </p:sp>
      <p:sp>
        <p:nvSpPr>
          <p:cNvPr id="51" name="TextBox 50"/>
          <p:cNvSpPr txBox="1"/>
          <p:nvPr/>
        </p:nvSpPr>
        <p:spPr>
          <a:xfrm>
            <a:off x="6641756" y="767821"/>
            <a:ext cx="5384820" cy="738623"/>
          </a:xfrm>
          <a:prstGeom prst="rect">
            <a:avLst/>
          </a:prstGeom>
          <a:noFill/>
        </p:spPr>
        <p:txBody>
          <a:bodyPr wrap="none" lIns="182854" tIns="146284" rIns="182854" bIns="146284" rtlCol="0">
            <a:spAutoFit/>
          </a:bodyPr>
          <a:lstStyle/>
          <a:p>
            <a:pPr defTabSz="914225">
              <a:lnSpc>
                <a:spcPct val="90000"/>
              </a:lnSpc>
              <a:spcAft>
                <a:spcPts val="600"/>
              </a:spcAft>
            </a:pPr>
            <a:r>
              <a:rPr lang="en-US" sz="3200" u="sng" dirty="0" err="1" smtClean="0">
                <a:solidFill>
                  <a:prstClr val="black"/>
                </a:solidFill>
                <a:latin typeface="Segoe UI"/>
              </a:rPr>
              <a:t>Soportar</a:t>
            </a:r>
            <a:r>
              <a:rPr lang="en-US" sz="3200" u="sng" dirty="0" smtClean="0">
                <a:solidFill>
                  <a:prstClr val="black"/>
                </a:solidFill>
                <a:latin typeface="Segoe UI"/>
              </a:rPr>
              <a:t> </a:t>
            </a:r>
            <a:r>
              <a:rPr lang="en-US" sz="3200" u="sng" dirty="0" err="1" smtClean="0">
                <a:solidFill>
                  <a:prstClr val="black"/>
                </a:solidFill>
                <a:latin typeface="Segoe UI"/>
              </a:rPr>
              <a:t>Movilidad</a:t>
            </a:r>
            <a:r>
              <a:rPr lang="en-US" sz="3200" dirty="0" smtClean="0">
                <a:solidFill>
                  <a:prstClr val="black"/>
                </a:solidFill>
                <a:latin typeface="Segoe UI"/>
              </a:rPr>
              <a:t> </a:t>
            </a:r>
            <a:r>
              <a:rPr lang="en-US" sz="3200" dirty="0" err="1" smtClean="0">
                <a:solidFill>
                  <a:prstClr val="black"/>
                </a:solidFill>
                <a:latin typeface="Segoe UI"/>
              </a:rPr>
              <a:t>es</a:t>
            </a:r>
            <a:r>
              <a:rPr lang="en-US" sz="3200" dirty="0" smtClean="0">
                <a:solidFill>
                  <a:prstClr val="black"/>
                </a:solidFill>
                <a:latin typeface="Segoe UI"/>
              </a:rPr>
              <a:t> clave</a:t>
            </a:r>
            <a:endParaRPr lang="en-US" sz="3200" dirty="0">
              <a:solidFill>
                <a:prstClr val="black"/>
              </a:solidFill>
              <a:latin typeface="Segoe UI"/>
            </a:endParaRPr>
          </a:p>
        </p:txBody>
      </p:sp>
      <p:sp>
        <p:nvSpPr>
          <p:cNvPr id="52" name="TextBox 51"/>
          <p:cNvSpPr txBox="1"/>
          <p:nvPr/>
        </p:nvSpPr>
        <p:spPr>
          <a:xfrm>
            <a:off x="195997" y="788304"/>
            <a:ext cx="5825068" cy="738623"/>
          </a:xfrm>
          <a:prstGeom prst="rect">
            <a:avLst/>
          </a:prstGeom>
          <a:noFill/>
        </p:spPr>
        <p:txBody>
          <a:bodyPr wrap="none" lIns="182854" tIns="146284" rIns="182854" bIns="146284" rtlCol="0">
            <a:spAutoFit/>
          </a:bodyPr>
          <a:lstStyle/>
          <a:p>
            <a:pPr defTabSz="914225">
              <a:lnSpc>
                <a:spcPct val="90000"/>
              </a:lnSpc>
              <a:spcAft>
                <a:spcPts val="600"/>
              </a:spcAft>
            </a:pPr>
            <a:r>
              <a:rPr lang="es-ES" sz="3200" dirty="0" smtClean="0">
                <a:solidFill>
                  <a:prstClr val="black"/>
                </a:solidFill>
                <a:latin typeface="Segoe UI"/>
              </a:rPr>
              <a:t>Seguimiento de </a:t>
            </a:r>
            <a:r>
              <a:rPr lang="es-ES" sz="3200" u="sng" dirty="0" smtClean="0">
                <a:solidFill>
                  <a:prstClr val="black"/>
                </a:solidFill>
                <a:latin typeface="Segoe UI"/>
              </a:rPr>
              <a:t>Email</a:t>
            </a:r>
            <a:r>
              <a:rPr lang="es-ES" sz="3200" dirty="0" smtClean="0">
                <a:solidFill>
                  <a:prstClr val="black"/>
                </a:solidFill>
                <a:latin typeface="Segoe UI"/>
              </a:rPr>
              <a:t> es clave</a:t>
            </a:r>
            <a:endParaRPr lang="es-ES" sz="3200" dirty="0">
              <a:solidFill>
                <a:prstClr val="black"/>
              </a:solidFill>
              <a:latin typeface="Segoe UI"/>
            </a:endParaRPr>
          </a:p>
        </p:txBody>
      </p:sp>
      <p:sp>
        <p:nvSpPr>
          <p:cNvPr id="65" name="Rectangle 64"/>
          <p:cNvSpPr/>
          <p:nvPr/>
        </p:nvSpPr>
        <p:spPr bwMode="auto">
          <a:xfrm>
            <a:off x="10600438" y="2204047"/>
            <a:ext cx="1012716" cy="4180286"/>
          </a:xfrm>
          <a:prstGeom prst="rect">
            <a:avLst/>
          </a:prstGeom>
          <a:solidFill>
            <a:schemeClr val="accent1">
              <a:lumMod val="75000"/>
            </a:schemeClr>
          </a:solidFill>
          <a:ln w="10795" cap="flat" cmpd="sng" algn="ctr">
            <a:solidFill>
              <a:schemeClr val="bg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2000" kern="0" dirty="0">
                <a:gradFill>
                  <a:gsLst>
                    <a:gs pos="0">
                      <a:srgbClr val="FFFFFF"/>
                    </a:gs>
                    <a:gs pos="100000">
                      <a:srgbClr val="FFFFFF"/>
                    </a:gs>
                  </a:gsLst>
                  <a:lin ang="5400000" scaled="0"/>
                </a:gradFill>
                <a:latin typeface="Segoe UI"/>
              </a:rPr>
              <a:t>Rule Based (Client-Free)</a:t>
            </a:r>
          </a:p>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06" name="Rectangle 105"/>
          <p:cNvSpPr/>
          <p:nvPr/>
        </p:nvSpPr>
        <p:spPr bwMode="auto">
          <a:xfrm>
            <a:off x="7058845" y="2201738"/>
            <a:ext cx="2709982" cy="1937277"/>
          </a:xfrm>
          <a:prstGeom prst="rect">
            <a:avLst/>
          </a:prstGeom>
          <a:solidFill>
            <a:schemeClr val="accent5">
              <a:lumMod val="50000"/>
            </a:schemeClr>
          </a:solidFill>
          <a:ln w="10795" cap="flat" cmpd="sng" algn="ctr">
            <a:solidFill>
              <a:schemeClr val="bg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2400" kern="0" dirty="0">
                <a:gradFill>
                  <a:gsLst>
                    <a:gs pos="0">
                      <a:srgbClr val="FFFFFF"/>
                    </a:gs>
                    <a:gs pos="100000">
                      <a:srgbClr val="FFFFFF"/>
                    </a:gs>
                  </a:gsLst>
                  <a:lin ang="5400000" scaled="0"/>
                </a:gradFill>
                <a:latin typeface="Segoe UI"/>
              </a:rPr>
              <a:t>Native Mail Apps</a:t>
            </a:r>
          </a:p>
        </p:txBody>
      </p:sp>
      <p:sp>
        <p:nvSpPr>
          <p:cNvPr id="107" name="Rectangle 106"/>
          <p:cNvSpPr/>
          <p:nvPr/>
        </p:nvSpPr>
        <p:spPr bwMode="auto">
          <a:xfrm>
            <a:off x="9768827" y="2201738"/>
            <a:ext cx="831610" cy="1010582"/>
          </a:xfrm>
          <a:prstGeom prst="rect">
            <a:avLst/>
          </a:prstGeom>
          <a:solidFill>
            <a:schemeClr val="accent1">
              <a:lumMod val="75000"/>
            </a:schemeClr>
          </a:solidFill>
          <a:ln w="10795" cap="flat" cmpd="sng" algn="ctr">
            <a:solidFill>
              <a:schemeClr val="bg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kern="0" dirty="0">
                <a:gradFill>
                  <a:gsLst>
                    <a:gs pos="0">
                      <a:srgbClr val="FFFFFF"/>
                    </a:gs>
                    <a:gs pos="100000">
                      <a:srgbClr val="FFFFFF"/>
                    </a:gs>
                  </a:gsLst>
                  <a:lin ang="5400000" scaled="0"/>
                </a:gradFill>
                <a:latin typeface="Segoe UI"/>
              </a:rPr>
              <a:t>OWA App</a:t>
            </a:r>
          </a:p>
        </p:txBody>
      </p:sp>
      <p:sp>
        <p:nvSpPr>
          <p:cNvPr id="108" name="Rectangle 107"/>
          <p:cNvSpPr/>
          <p:nvPr/>
        </p:nvSpPr>
        <p:spPr bwMode="auto">
          <a:xfrm>
            <a:off x="9769367" y="3228312"/>
            <a:ext cx="831069" cy="910703"/>
          </a:xfrm>
          <a:prstGeom prst="rect">
            <a:avLst/>
          </a:prstGeom>
          <a:solidFill>
            <a:schemeClr val="accent5">
              <a:lumMod val="60000"/>
              <a:lumOff val="40000"/>
            </a:schemeClr>
          </a:solidFill>
          <a:ln w="10795" cap="flat" cmpd="sng" algn="ctr">
            <a:solidFill>
              <a:schemeClr val="bg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200" kern="0" dirty="0">
                <a:gradFill>
                  <a:gsLst>
                    <a:gs pos="0">
                      <a:srgbClr val="FFFFFF"/>
                    </a:gs>
                    <a:gs pos="100000">
                      <a:srgbClr val="FFFFFF"/>
                    </a:gs>
                  </a:gsLst>
                  <a:lin ang="5400000" scaled="0"/>
                </a:gradFill>
                <a:latin typeface="Segoe UI"/>
              </a:rPr>
              <a:t>3</a:t>
            </a:r>
            <a:r>
              <a:rPr lang="en-US" sz="1200" kern="0" baseline="30000" dirty="0">
                <a:gradFill>
                  <a:gsLst>
                    <a:gs pos="0">
                      <a:srgbClr val="FFFFFF"/>
                    </a:gs>
                    <a:gs pos="100000">
                      <a:srgbClr val="FFFFFF"/>
                    </a:gs>
                  </a:gsLst>
                  <a:lin ang="5400000" scaled="0"/>
                </a:gradFill>
                <a:latin typeface="Segoe UI"/>
              </a:rPr>
              <a:t>rd</a:t>
            </a:r>
            <a:r>
              <a:rPr lang="en-US" sz="1200" kern="0" dirty="0">
                <a:gradFill>
                  <a:gsLst>
                    <a:gs pos="0">
                      <a:srgbClr val="FFFFFF"/>
                    </a:gs>
                    <a:gs pos="100000">
                      <a:srgbClr val="FFFFFF"/>
                    </a:gs>
                  </a:gsLst>
                  <a:lin ang="5400000" scaled="0"/>
                </a:gradFill>
                <a:latin typeface="Segoe UI"/>
              </a:rPr>
              <a:t> Party Mail Apps</a:t>
            </a:r>
          </a:p>
          <a:p>
            <a:pPr algn="ctr" defTabSz="932293" fontAlgn="base">
              <a:spcBef>
                <a:spcPct val="0"/>
              </a:spcBef>
              <a:spcAft>
                <a:spcPct val="0"/>
              </a:spcAft>
              <a:defRPr/>
            </a:pPr>
            <a:endParaRPr lang="en-US" sz="1200" kern="0" dirty="0">
              <a:gradFill>
                <a:gsLst>
                  <a:gs pos="0">
                    <a:srgbClr val="FFFFFF"/>
                  </a:gs>
                  <a:gs pos="100000">
                    <a:srgbClr val="FFFFFF"/>
                  </a:gs>
                </a:gsLst>
                <a:lin ang="5400000" scaled="0"/>
              </a:gradFill>
              <a:latin typeface="Segoe UI"/>
            </a:endParaRPr>
          </a:p>
        </p:txBody>
      </p:sp>
      <p:sp>
        <p:nvSpPr>
          <p:cNvPr id="113" name="Rectangle 112"/>
          <p:cNvSpPr/>
          <p:nvPr/>
        </p:nvSpPr>
        <p:spPr>
          <a:xfrm>
            <a:off x="7028629" y="2166232"/>
            <a:ext cx="3635053" cy="2031086"/>
          </a:xfrm>
          <a:prstGeom prst="rect">
            <a:avLst/>
          </a:prstGeom>
          <a:noFill/>
          <a:ln w="57150">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5"/>
            <a:endParaRPr lang="en-US">
              <a:solidFill>
                <a:prstClr val="white"/>
              </a:solidFill>
            </a:endParaRPr>
          </a:p>
        </p:txBody>
      </p:sp>
      <p:cxnSp>
        <p:nvCxnSpPr>
          <p:cNvPr id="122" name="Straight Connector 121"/>
          <p:cNvCxnSpPr/>
          <p:nvPr/>
        </p:nvCxnSpPr>
        <p:spPr>
          <a:xfrm flipH="1" flipV="1">
            <a:off x="7557364" y="1354238"/>
            <a:ext cx="657574" cy="811995"/>
          </a:xfrm>
          <a:prstGeom prst="line">
            <a:avLst/>
          </a:prstGeom>
          <a:ln w="19050">
            <a:solidFill>
              <a:srgbClr val="767171"/>
            </a:solidFill>
          </a:ln>
        </p:spPr>
        <p:style>
          <a:lnRef idx="1">
            <a:schemeClr val="dk1"/>
          </a:lnRef>
          <a:fillRef idx="0">
            <a:schemeClr val="dk1"/>
          </a:fillRef>
          <a:effectRef idx="0">
            <a:schemeClr val="dk1"/>
          </a:effectRef>
          <a:fontRef idx="minor">
            <a:schemeClr val="tx1"/>
          </a:fontRef>
        </p:style>
      </p:cxnSp>
      <p:cxnSp>
        <p:nvCxnSpPr>
          <p:cNvPr id="123" name="Straight Connector 122"/>
          <p:cNvCxnSpPr/>
          <p:nvPr/>
        </p:nvCxnSpPr>
        <p:spPr>
          <a:xfrm flipV="1">
            <a:off x="1953567" y="1343340"/>
            <a:ext cx="474065" cy="804127"/>
          </a:xfrm>
          <a:prstGeom prst="line">
            <a:avLst/>
          </a:prstGeom>
          <a:ln w="19050">
            <a:solidFill>
              <a:srgbClr val="767171"/>
            </a:solidFill>
          </a:ln>
        </p:spPr>
        <p:style>
          <a:lnRef idx="1">
            <a:schemeClr val="dk1"/>
          </a:lnRef>
          <a:fillRef idx="0">
            <a:schemeClr val="dk1"/>
          </a:fillRef>
          <a:effectRef idx="0">
            <a:schemeClr val="dk1"/>
          </a:effectRef>
          <a:fontRef idx="minor">
            <a:schemeClr val="tx1"/>
          </a:fontRef>
        </p:style>
      </p:cxnSp>
      <p:sp>
        <p:nvSpPr>
          <p:cNvPr id="41" name="Rectangle 40"/>
          <p:cNvSpPr/>
          <p:nvPr/>
        </p:nvSpPr>
        <p:spPr>
          <a:xfrm>
            <a:off x="504411" y="2165581"/>
            <a:ext cx="5027225" cy="2790025"/>
          </a:xfrm>
          <a:prstGeom prst="rect">
            <a:avLst/>
          </a:prstGeom>
          <a:noFill/>
          <a:ln w="57150">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225"/>
            <a:endParaRPr lang="en-US">
              <a:solidFill>
                <a:prstClr val="white"/>
              </a:solidFill>
            </a:endParaRPr>
          </a:p>
        </p:txBody>
      </p:sp>
      <p:sp>
        <p:nvSpPr>
          <p:cNvPr id="2" name="Título 1"/>
          <p:cNvSpPr>
            <a:spLocks noGrp="1"/>
          </p:cNvSpPr>
          <p:nvPr>
            <p:ph type="title"/>
          </p:nvPr>
        </p:nvSpPr>
        <p:spPr>
          <a:xfrm>
            <a:off x="195997" y="136030"/>
            <a:ext cx="11079159" cy="896982"/>
          </a:xfrm>
        </p:spPr>
        <p:txBody>
          <a:bodyPr/>
          <a:lstStyle/>
          <a:p>
            <a:r>
              <a:rPr lang="es-ES" dirty="0" smtClean="0"/>
              <a:t>Folder Tracking</a:t>
            </a:r>
            <a:endParaRPr lang="es-ES" dirty="0"/>
          </a:p>
        </p:txBody>
      </p:sp>
    </p:spTree>
    <p:extLst>
      <p:ext uri="{BB962C8B-B14F-4D97-AF65-F5344CB8AC3E}">
        <p14:creationId xmlns:p14="http://schemas.microsoft.com/office/powerpoint/2010/main" val="128769204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23"/>
                                        </p:tgtEl>
                                        <p:attrNameLst>
                                          <p:attrName>style.visibility</p:attrName>
                                        </p:attrNameLst>
                                      </p:cBhvr>
                                      <p:to>
                                        <p:strVal val="visible"/>
                                      </p:to>
                                    </p:set>
                                    <p:animEffect transition="in" filter="fade">
                                      <p:cBhvr>
                                        <p:cTn id="37" dur="500"/>
                                        <p:tgtEl>
                                          <p:spTgt spid="123"/>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500"/>
                                        <p:tgtEl>
                                          <p:spTgt spid="5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500"/>
                                        <p:tgtEl>
                                          <p:spTgt spid="10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13"/>
                                        </p:tgtEl>
                                        <p:attrNameLst>
                                          <p:attrName>style.visibility</p:attrName>
                                        </p:attrNameLst>
                                      </p:cBhvr>
                                      <p:to>
                                        <p:strVal val="visible"/>
                                      </p:to>
                                    </p:set>
                                    <p:animEffect transition="in" filter="fade">
                                      <p:cBhvr>
                                        <p:cTn id="66" dur="500"/>
                                        <p:tgtEl>
                                          <p:spTgt spid="113"/>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122"/>
                                        </p:tgtEl>
                                        <p:attrNameLst>
                                          <p:attrName>style.visibility</p:attrName>
                                        </p:attrNameLst>
                                      </p:cBhvr>
                                      <p:to>
                                        <p:strVal val="visible"/>
                                      </p:to>
                                    </p:set>
                                    <p:animEffect transition="in" filter="fade">
                                      <p:cBhvr>
                                        <p:cTn id="70" dur="500"/>
                                        <p:tgtEl>
                                          <p:spTgt spid="122"/>
                                        </p:tgtEl>
                                      </p:cBhvr>
                                    </p:animEffect>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fade">
                                      <p:cBhvr>
                                        <p:cTn id="7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32" grpId="0" animBg="1"/>
      <p:bldP spid="33" grpId="0" animBg="1"/>
      <p:bldP spid="34" grpId="0" animBg="1"/>
      <p:bldP spid="35" grpId="0" animBg="1"/>
      <p:bldP spid="36" grpId="0" animBg="1"/>
      <p:bldP spid="37" grpId="0" animBg="1"/>
      <p:bldP spid="43" grpId="0" animBg="1"/>
      <p:bldP spid="44" grpId="0"/>
      <p:bldP spid="49" grpId="0" animBg="1"/>
      <p:bldP spid="51" grpId="0"/>
      <p:bldP spid="52" grpId="0"/>
      <p:bldP spid="65" grpId="0" animBg="1"/>
      <p:bldP spid="106" grpId="0" animBg="1"/>
      <p:bldP spid="107" grpId="0" animBg="1"/>
      <p:bldP spid="108" grpId="0" animBg="1"/>
      <p:bldP spid="113" grpId="0" animBg="1"/>
      <p:bldP spid="4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263949" y="284744"/>
            <a:ext cx="11426711" cy="881854"/>
          </a:xfrm>
          <a:prstGeom prst="rect">
            <a:avLst/>
          </a:prstGeom>
        </p:spPr>
        <p:txBody>
          <a:bodyPr vert="horz" wrap="square" lIns="140609" tIns="87880" rIns="140609" bIns="8788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s-ES" sz="4228" dirty="0" smtClean="0">
                <a:gradFill>
                  <a:gsLst>
                    <a:gs pos="1250">
                      <a:srgbClr val="FFFFFF"/>
                    </a:gs>
                    <a:gs pos="100000">
                      <a:srgbClr val="FFFFFF"/>
                    </a:gs>
                  </a:gsLst>
                  <a:lin ang="5400000" scaled="0"/>
                </a:gradFill>
              </a:rPr>
              <a:t>Microsoft ofrece una completa </a:t>
            </a:r>
          </a:p>
          <a:p>
            <a:pPr>
              <a:defRPr/>
            </a:pPr>
            <a:r>
              <a:rPr sz="4228" dirty="0" smtClean="0">
                <a:gradFill>
                  <a:gsLst>
                    <a:gs pos="1250">
                      <a:srgbClr val="FFFFFF"/>
                    </a:gs>
                    <a:gs pos="100000">
                      <a:srgbClr val="FFFFFF"/>
                    </a:gs>
                  </a:gsLst>
                  <a:lin ang="5400000" scaled="0"/>
                </a:gradFill>
              </a:rPr>
              <a:t>"</a:t>
            </a:r>
            <a:r>
              <a:rPr sz="4228" dirty="0" smtClean="0">
                <a:gradFill>
                  <a:gsLst>
                    <a:gs pos="1250">
                      <a:srgbClr val="FFFFFF"/>
                    </a:gs>
                    <a:gs pos="100000">
                      <a:srgbClr val="FFFFFF"/>
                    </a:gs>
                  </a:gsLst>
                  <a:lin ang="5400000" scaled="0"/>
                </a:gradFill>
                <a:latin typeface="Segoe UI"/>
              </a:rPr>
              <a:t>Cloud </a:t>
            </a:r>
            <a:r>
              <a:rPr sz="4228" dirty="0">
                <a:gradFill>
                  <a:gsLst>
                    <a:gs pos="1250">
                      <a:srgbClr val="FFFFFF"/>
                    </a:gs>
                    <a:gs pos="100000">
                      <a:srgbClr val="FFFFFF"/>
                    </a:gs>
                  </a:gsLst>
                  <a:lin ang="5400000" scaled="0"/>
                </a:gradFill>
                <a:latin typeface="Segoe UI"/>
              </a:rPr>
              <a:t>for </a:t>
            </a:r>
            <a:r>
              <a:rPr sz="4228" dirty="0" smtClean="0">
                <a:gradFill>
                  <a:gsLst>
                    <a:gs pos="1250">
                      <a:srgbClr val="FFFFFF"/>
                    </a:gs>
                    <a:gs pos="100000">
                      <a:srgbClr val="FFFFFF"/>
                    </a:gs>
                  </a:gsLst>
                  <a:lin ang="5400000" scaled="0"/>
                </a:gradFill>
                <a:latin typeface="Segoe UI"/>
              </a:rPr>
              <a:t>Business"</a:t>
            </a:r>
            <a:endParaRPr sz="4228" dirty="0">
              <a:gradFill>
                <a:gsLst>
                  <a:gs pos="1250">
                    <a:srgbClr val="FFFFFF"/>
                  </a:gs>
                  <a:gs pos="100000">
                    <a:srgbClr val="FFFFFF"/>
                  </a:gs>
                </a:gsLst>
                <a:lin ang="5400000" scaled="0"/>
              </a:gradFill>
              <a:latin typeface="Segoe UI"/>
            </a:endParaRPr>
          </a:p>
        </p:txBody>
      </p:sp>
      <p:pic>
        <p:nvPicPr>
          <p:cNvPr id="5" name="Picture 7"/>
          <p:cNvPicPr>
            <a:picLocks noChangeAspect="1"/>
          </p:cNvPicPr>
          <p:nvPr/>
        </p:nvPicPr>
        <p:blipFill>
          <a:blip r:embed="rId2">
            <a:duotone>
              <a:srgbClr val="0072C6">
                <a:shade val="45000"/>
                <a:satMod val="135000"/>
              </a:srgbClr>
              <a:prstClr val="white"/>
            </a:duotone>
            <a:extLst>
              <a:ext uri="{28A0092B-C50C-407E-A947-70E740481C1C}">
                <a14:useLocalDpi xmlns:a14="http://schemas.microsoft.com/office/drawing/2010/main" val="0"/>
              </a:ext>
            </a:extLst>
          </a:blip>
          <a:stretch>
            <a:fillRect/>
          </a:stretch>
        </p:blipFill>
        <p:spPr>
          <a:xfrm>
            <a:off x="2118533" y="1925326"/>
            <a:ext cx="1833398" cy="635848"/>
          </a:xfrm>
          <a:prstGeom prst="rect">
            <a:avLst/>
          </a:prstGeom>
        </p:spPr>
      </p:pic>
      <p:grpSp>
        <p:nvGrpSpPr>
          <p:cNvPr id="6" name="Group 8"/>
          <p:cNvGrpSpPr/>
          <p:nvPr/>
        </p:nvGrpSpPr>
        <p:grpSpPr>
          <a:xfrm>
            <a:off x="3861808" y="2020043"/>
            <a:ext cx="3438026" cy="3438026"/>
            <a:chOff x="4018235" y="2100864"/>
            <a:chExt cx="3577288" cy="3577288"/>
          </a:xfrm>
        </p:grpSpPr>
        <p:sp>
          <p:nvSpPr>
            <p:cNvPr id="7" name="Oval 9"/>
            <p:cNvSpPr/>
            <p:nvPr/>
          </p:nvSpPr>
          <p:spPr bwMode="auto">
            <a:xfrm>
              <a:off x="4063635" y="2106108"/>
              <a:ext cx="3486488" cy="3486488"/>
            </a:xfrm>
            <a:prstGeom prst="ellipse">
              <a:avLst/>
            </a:prstGeom>
            <a:noFill/>
            <a:ln w="508000" cap="flat" cmpd="sng" algn="ctr">
              <a:solidFill>
                <a:srgbClr val="005695"/>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10"/>
            <p:cNvSpPr/>
            <p:nvPr/>
          </p:nvSpPr>
          <p:spPr bwMode="auto">
            <a:xfrm>
              <a:off x="4018235" y="2100864"/>
              <a:ext cx="3577288" cy="3577288"/>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data outline circle"/>
            <p:cNvSpPr/>
            <p:nvPr/>
          </p:nvSpPr>
          <p:spPr bwMode="auto">
            <a:xfrm>
              <a:off x="4435672" y="2481642"/>
              <a:ext cx="2743200" cy="2743200"/>
            </a:xfrm>
            <a:prstGeom prst="ellipse">
              <a:avLst/>
            </a:prstGeom>
            <a:solidFill>
              <a:srgbClr val="FFFFFF"/>
            </a:solidFill>
            <a:ln w="1016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data white transparent fill"/>
            <p:cNvSpPr/>
            <p:nvPr/>
          </p:nvSpPr>
          <p:spPr bwMode="auto">
            <a:xfrm>
              <a:off x="4486012" y="2531982"/>
              <a:ext cx="2642520" cy="2642520"/>
            </a:xfrm>
            <a:prstGeom prst="ellipse">
              <a:avLst/>
            </a:prstGeom>
            <a:solidFill>
              <a:srgbClr val="FFFFFF">
                <a:alpha val="70000"/>
              </a:srgbClr>
            </a:solidFill>
            <a:ln w="762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3"/>
            <p:cNvGrpSpPr/>
            <p:nvPr/>
          </p:nvGrpSpPr>
          <p:grpSpPr>
            <a:xfrm>
              <a:off x="4497232" y="2543202"/>
              <a:ext cx="2635409" cy="2635409"/>
              <a:chOff x="-376160" y="4227499"/>
              <a:chExt cx="2622376" cy="2622450"/>
            </a:xfrm>
          </p:grpSpPr>
          <p:sp>
            <p:nvSpPr>
              <p:cNvPr id="12" name="Freeform 7"/>
              <p:cNvSpPr>
                <a:spLocks/>
              </p:cNvSpPr>
              <p:nvPr/>
            </p:nvSpPr>
            <p:spPr bwMode="auto">
              <a:xfrm>
                <a:off x="-134947" y="4958041"/>
                <a:ext cx="49710" cy="121621"/>
              </a:xfrm>
              <a:custGeom>
                <a:avLst/>
                <a:gdLst>
                  <a:gd name="T0" fmla="*/ 10 w 26"/>
                  <a:gd name="T1" fmla="*/ 5 h 63"/>
                  <a:gd name="T2" fmla="*/ 0 w 26"/>
                  <a:gd name="T3" fmla="*/ 9 h 63"/>
                  <a:gd name="T4" fmla="*/ 0 w 26"/>
                  <a:gd name="T5" fmla="*/ 20 h 63"/>
                  <a:gd name="T6" fmla="*/ 3 w 26"/>
                  <a:gd name="T7" fmla="*/ 20 h 63"/>
                  <a:gd name="T8" fmla="*/ 7 w 26"/>
                  <a:gd name="T9" fmla="*/ 18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5"/>
                    </a:moveTo>
                    <a:cubicBezTo>
                      <a:pt x="6" y="6"/>
                      <a:pt x="3" y="8"/>
                      <a:pt x="0" y="9"/>
                    </a:cubicBezTo>
                    <a:cubicBezTo>
                      <a:pt x="0" y="9"/>
                      <a:pt x="0" y="9"/>
                      <a:pt x="0" y="20"/>
                    </a:cubicBezTo>
                    <a:cubicBezTo>
                      <a:pt x="1" y="20"/>
                      <a:pt x="2" y="20"/>
                      <a:pt x="3" y="20"/>
                    </a:cubicBezTo>
                    <a:cubicBezTo>
                      <a:pt x="4" y="19"/>
                      <a:pt x="5" y="19"/>
                      <a:pt x="7" y="18"/>
                    </a:cubicBezTo>
                    <a:cubicBezTo>
                      <a:pt x="8" y="18"/>
                      <a:pt x="9" y="17"/>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3" name="Freeform 8"/>
              <p:cNvSpPr>
                <a:spLocks/>
              </p:cNvSpPr>
              <p:nvPr/>
            </p:nvSpPr>
            <p:spPr bwMode="auto">
              <a:xfrm>
                <a:off x="-55901" y="4958041"/>
                <a:ext cx="52154" cy="121621"/>
              </a:xfrm>
              <a:custGeom>
                <a:avLst/>
                <a:gdLst>
                  <a:gd name="T0" fmla="*/ 10 w 27"/>
                  <a:gd name="T1" fmla="*/ 5 h 63"/>
                  <a:gd name="T2" fmla="*/ 0 w 27"/>
                  <a:gd name="T3" fmla="*/ 9 h 63"/>
                  <a:gd name="T4" fmla="*/ 0 w 27"/>
                  <a:gd name="T5" fmla="*/ 20 h 63"/>
                  <a:gd name="T6" fmla="*/ 4 w 27"/>
                  <a:gd name="T7" fmla="*/ 20 h 63"/>
                  <a:gd name="T8" fmla="*/ 7 w 27"/>
                  <a:gd name="T9" fmla="*/ 18 h 63"/>
                  <a:gd name="T10" fmla="*/ 10 w 27"/>
                  <a:gd name="T11" fmla="*/ 17 h 63"/>
                  <a:gd name="T12" fmla="*/ 13 w 27"/>
                  <a:gd name="T13" fmla="*/ 15 h 63"/>
                  <a:gd name="T14" fmla="*/ 13 w 27"/>
                  <a:gd name="T15" fmla="*/ 63 h 63"/>
                  <a:gd name="T16" fmla="*/ 27 w 27"/>
                  <a:gd name="T17" fmla="*/ 63 h 63"/>
                  <a:gd name="T18" fmla="*/ 27 w 27"/>
                  <a:gd name="T19" fmla="*/ 0 h 63"/>
                  <a:gd name="T20" fmla="*/ 18 w 27"/>
                  <a:gd name="T21" fmla="*/ 0 h 63"/>
                  <a:gd name="T22" fmla="*/ 10 w 27"/>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5"/>
                    </a:moveTo>
                    <a:cubicBezTo>
                      <a:pt x="6" y="6"/>
                      <a:pt x="4" y="8"/>
                      <a:pt x="0" y="9"/>
                    </a:cubicBezTo>
                    <a:cubicBezTo>
                      <a:pt x="0" y="9"/>
                      <a:pt x="0" y="9"/>
                      <a:pt x="0" y="20"/>
                    </a:cubicBezTo>
                    <a:cubicBezTo>
                      <a:pt x="1" y="20"/>
                      <a:pt x="2" y="20"/>
                      <a:pt x="4" y="20"/>
                    </a:cubicBezTo>
                    <a:cubicBezTo>
                      <a:pt x="5" y="19"/>
                      <a:pt x="6" y="19"/>
                      <a:pt x="7" y="18"/>
                    </a:cubicBezTo>
                    <a:cubicBezTo>
                      <a:pt x="8" y="18"/>
                      <a:pt x="9" y="17"/>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4" name="Freeform 14"/>
              <p:cNvSpPr>
                <a:spLocks/>
              </p:cNvSpPr>
              <p:nvPr/>
            </p:nvSpPr>
            <p:spPr bwMode="auto">
              <a:xfrm>
                <a:off x="525129" y="4958041"/>
                <a:ext cx="49710" cy="12162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3 w 26"/>
                  <a:gd name="T13" fmla="*/ 20 h 63"/>
                  <a:gd name="T14" fmla="*/ 7 w 26"/>
                  <a:gd name="T15" fmla="*/ 18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5"/>
                    </a:cubicBezTo>
                    <a:cubicBezTo>
                      <a:pt x="6" y="6"/>
                      <a:pt x="3" y="8"/>
                      <a:pt x="0" y="9"/>
                    </a:cubicBezTo>
                    <a:cubicBezTo>
                      <a:pt x="0" y="9"/>
                      <a:pt x="0" y="9"/>
                      <a:pt x="0" y="20"/>
                    </a:cubicBezTo>
                    <a:cubicBezTo>
                      <a:pt x="1" y="20"/>
                      <a:pt x="1" y="20"/>
                      <a:pt x="3" y="20"/>
                    </a:cubicBezTo>
                    <a:cubicBezTo>
                      <a:pt x="4" y="19"/>
                      <a:pt x="5" y="19"/>
                      <a:pt x="7" y="18"/>
                    </a:cubicBezTo>
                    <a:cubicBezTo>
                      <a:pt x="8" y="18"/>
                      <a:pt x="9" y="17"/>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5" name="Freeform 18"/>
              <p:cNvSpPr>
                <a:spLocks/>
              </p:cNvSpPr>
              <p:nvPr/>
            </p:nvSpPr>
            <p:spPr bwMode="auto">
              <a:xfrm>
                <a:off x="876355" y="4958041"/>
                <a:ext cx="51340" cy="121621"/>
              </a:xfrm>
              <a:custGeom>
                <a:avLst/>
                <a:gdLst>
                  <a:gd name="T0" fmla="*/ 27 w 27"/>
                  <a:gd name="T1" fmla="*/ 63 h 63"/>
                  <a:gd name="T2" fmla="*/ 27 w 27"/>
                  <a:gd name="T3" fmla="*/ 0 h 63"/>
                  <a:gd name="T4" fmla="*/ 19 w 27"/>
                  <a:gd name="T5" fmla="*/ 0 h 63"/>
                  <a:gd name="T6" fmla="*/ 10 w 27"/>
                  <a:gd name="T7" fmla="*/ 5 h 63"/>
                  <a:gd name="T8" fmla="*/ 0 w 27"/>
                  <a:gd name="T9" fmla="*/ 9 h 63"/>
                  <a:gd name="T10" fmla="*/ 0 w 27"/>
                  <a:gd name="T11" fmla="*/ 20 h 63"/>
                  <a:gd name="T12" fmla="*/ 4 w 27"/>
                  <a:gd name="T13" fmla="*/ 20 h 63"/>
                  <a:gd name="T14" fmla="*/ 8 w 27"/>
                  <a:gd name="T15" fmla="*/ 18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5"/>
                    </a:cubicBezTo>
                    <a:cubicBezTo>
                      <a:pt x="7" y="6"/>
                      <a:pt x="4" y="8"/>
                      <a:pt x="0" y="9"/>
                    </a:cubicBezTo>
                    <a:cubicBezTo>
                      <a:pt x="0" y="9"/>
                      <a:pt x="0" y="9"/>
                      <a:pt x="0" y="20"/>
                    </a:cubicBezTo>
                    <a:cubicBezTo>
                      <a:pt x="1" y="20"/>
                      <a:pt x="2" y="20"/>
                      <a:pt x="4" y="20"/>
                    </a:cubicBezTo>
                    <a:cubicBezTo>
                      <a:pt x="5" y="19"/>
                      <a:pt x="6" y="19"/>
                      <a:pt x="8" y="18"/>
                    </a:cubicBezTo>
                    <a:cubicBezTo>
                      <a:pt x="9" y="18"/>
                      <a:pt x="10" y="17"/>
                      <a:pt x="10" y="17"/>
                    </a:cubicBezTo>
                    <a:cubicBezTo>
                      <a:pt x="11" y="17"/>
                      <a:pt x="12" y="16"/>
                      <a:pt x="13" y="15"/>
                    </a:cubicBezTo>
                    <a:cubicBezTo>
                      <a:pt x="13" y="15"/>
                      <a:pt x="13" y="15"/>
                      <a:pt x="13" y="63"/>
                    </a:cubicBezTo>
                    <a:cubicBezTo>
                      <a:pt x="13" y="63"/>
                      <a:pt x="13" y="63"/>
                      <a:pt x="27" y="6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6" name="Freeform 19"/>
              <p:cNvSpPr>
                <a:spLocks noEditPoints="1"/>
              </p:cNvSpPr>
              <p:nvPr/>
            </p:nvSpPr>
            <p:spPr bwMode="auto">
              <a:xfrm>
                <a:off x="957031" y="4958041"/>
                <a:ext cx="84750" cy="124070"/>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3"/>
                      <a:pt x="5" y="8"/>
                    </a:cubicBezTo>
                    <a:cubicBezTo>
                      <a:pt x="2" y="15"/>
                      <a:pt x="0" y="22"/>
                      <a:pt x="0" y="33"/>
                    </a:cubicBezTo>
                    <a:cubicBezTo>
                      <a:pt x="0" y="54"/>
                      <a:pt x="7" y="64"/>
                      <a:pt x="22" y="64"/>
                    </a:cubicBezTo>
                    <a:cubicBezTo>
                      <a:pt x="29" y="64"/>
                      <a:pt x="35" y="61"/>
                      <a:pt x="38" y="56"/>
                    </a:cubicBezTo>
                    <a:cubicBezTo>
                      <a:pt x="42" y="50"/>
                      <a:pt x="44" y="42"/>
                      <a:pt x="44" y="32"/>
                    </a:cubicBezTo>
                    <a:cubicBezTo>
                      <a:pt x="44" y="11"/>
                      <a:pt x="37"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7" name="Freeform 23"/>
              <p:cNvSpPr>
                <a:spLocks noEditPoints="1"/>
              </p:cNvSpPr>
              <p:nvPr/>
            </p:nvSpPr>
            <p:spPr bwMode="auto">
              <a:xfrm>
                <a:off x="1343297" y="4958041"/>
                <a:ext cx="86380" cy="124070"/>
              </a:xfrm>
              <a:custGeom>
                <a:avLst/>
                <a:gdLst>
                  <a:gd name="T0" fmla="*/ 23 w 45"/>
                  <a:gd name="T1" fmla="*/ 0 h 64"/>
                  <a:gd name="T2" fmla="*/ 6 w 45"/>
                  <a:gd name="T3" fmla="*/ 8 h 64"/>
                  <a:gd name="T4" fmla="*/ 0 w 45"/>
                  <a:gd name="T5" fmla="*/ 33 h 64"/>
                  <a:gd name="T6" fmla="*/ 22 w 45"/>
                  <a:gd name="T7" fmla="*/ 64 h 64"/>
                  <a:gd name="T8" fmla="*/ 39 w 45"/>
                  <a:gd name="T9" fmla="*/ 56 h 64"/>
                  <a:gd name="T10" fmla="*/ 45 w 45"/>
                  <a:gd name="T11" fmla="*/ 32 h 64"/>
                  <a:gd name="T12" fmla="*/ 23 w 45"/>
                  <a:gd name="T13" fmla="*/ 0 h 64"/>
                  <a:gd name="T14" fmla="*/ 22 w 45"/>
                  <a:gd name="T15" fmla="*/ 53 h 64"/>
                  <a:gd name="T16" fmla="*/ 14 w 45"/>
                  <a:gd name="T17" fmla="*/ 33 h 64"/>
                  <a:gd name="T18" fmla="*/ 22 w 45"/>
                  <a:gd name="T19" fmla="*/ 11 h 64"/>
                  <a:gd name="T20" fmla="*/ 31 w 45"/>
                  <a:gd name="T21" fmla="*/ 32 h 64"/>
                  <a:gd name="T22" fmla="*/ 22 w 45"/>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0"/>
                    </a:moveTo>
                    <a:cubicBezTo>
                      <a:pt x="16" y="0"/>
                      <a:pt x="10" y="3"/>
                      <a:pt x="6" y="8"/>
                    </a:cubicBezTo>
                    <a:cubicBezTo>
                      <a:pt x="2" y="15"/>
                      <a:pt x="0" y="22"/>
                      <a:pt x="0" y="33"/>
                    </a:cubicBezTo>
                    <a:cubicBezTo>
                      <a:pt x="0" y="54"/>
                      <a:pt x="8" y="64"/>
                      <a:pt x="22" y="64"/>
                    </a:cubicBezTo>
                    <a:cubicBezTo>
                      <a:pt x="30" y="64"/>
                      <a:pt x="35" y="61"/>
                      <a:pt x="39" y="56"/>
                    </a:cubicBezTo>
                    <a:cubicBezTo>
                      <a:pt x="43" y="50"/>
                      <a:pt x="45" y="42"/>
                      <a:pt x="45" y="32"/>
                    </a:cubicBezTo>
                    <a:cubicBezTo>
                      <a:pt x="45" y="11"/>
                      <a:pt x="38" y="0"/>
                      <a:pt x="23" y="0"/>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8" name="Freeform 24"/>
              <p:cNvSpPr>
                <a:spLocks noEditPoints="1"/>
              </p:cNvSpPr>
              <p:nvPr/>
            </p:nvSpPr>
            <p:spPr bwMode="auto">
              <a:xfrm>
                <a:off x="1456570" y="4958041"/>
                <a:ext cx="87195" cy="124070"/>
              </a:xfrm>
              <a:custGeom>
                <a:avLst/>
                <a:gdLst>
                  <a:gd name="T0" fmla="*/ 23 w 45"/>
                  <a:gd name="T1" fmla="*/ 0 h 64"/>
                  <a:gd name="T2" fmla="*/ 6 w 45"/>
                  <a:gd name="T3" fmla="*/ 8 h 64"/>
                  <a:gd name="T4" fmla="*/ 0 w 45"/>
                  <a:gd name="T5" fmla="*/ 33 h 64"/>
                  <a:gd name="T6" fmla="*/ 23 w 45"/>
                  <a:gd name="T7" fmla="*/ 64 h 64"/>
                  <a:gd name="T8" fmla="*/ 39 w 45"/>
                  <a:gd name="T9" fmla="*/ 56 h 64"/>
                  <a:gd name="T10" fmla="*/ 45 w 45"/>
                  <a:gd name="T11" fmla="*/ 32 h 64"/>
                  <a:gd name="T12" fmla="*/ 23 w 45"/>
                  <a:gd name="T13" fmla="*/ 0 h 64"/>
                  <a:gd name="T14" fmla="*/ 23 w 45"/>
                  <a:gd name="T15" fmla="*/ 53 h 64"/>
                  <a:gd name="T16" fmla="*/ 14 w 45"/>
                  <a:gd name="T17" fmla="*/ 33 h 64"/>
                  <a:gd name="T18" fmla="*/ 23 w 45"/>
                  <a:gd name="T19" fmla="*/ 11 h 64"/>
                  <a:gd name="T20" fmla="*/ 31 w 45"/>
                  <a:gd name="T21" fmla="*/ 32 h 64"/>
                  <a:gd name="T22" fmla="*/ 23 w 45"/>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0"/>
                    </a:moveTo>
                    <a:cubicBezTo>
                      <a:pt x="16" y="0"/>
                      <a:pt x="10" y="3"/>
                      <a:pt x="6" y="8"/>
                    </a:cubicBezTo>
                    <a:cubicBezTo>
                      <a:pt x="2" y="15"/>
                      <a:pt x="0" y="22"/>
                      <a:pt x="0" y="33"/>
                    </a:cubicBezTo>
                    <a:cubicBezTo>
                      <a:pt x="0" y="54"/>
                      <a:pt x="8" y="64"/>
                      <a:pt x="23" y="64"/>
                    </a:cubicBezTo>
                    <a:cubicBezTo>
                      <a:pt x="30" y="64"/>
                      <a:pt x="35" y="61"/>
                      <a:pt x="39" y="56"/>
                    </a:cubicBezTo>
                    <a:cubicBezTo>
                      <a:pt x="43" y="50"/>
                      <a:pt x="45" y="42"/>
                      <a:pt x="45" y="32"/>
                    </a:cubicBezTo>
                    <a:cubicBezTo>
                      <a:pt x="45" y="11"/>
                      <a:pt x="38" y="0"/>
                      <a:pt x="23" y="0"/>
                    </a:cubicBezTo>
                    <a:close/>
                    <a:moveTo>
                      <a:pt x="23" y="53"/>
                    </a:moveTo>
                    <a:cubicBezTo>
                      <a:pt x="17" y="53"/>
                      <a:pt x="14" y="47"/>
                      <a:pt x="14" y="33"/>
                    </a:cubicBezTo>
                    <a:cubicBezTo>
                      <a:pt x="14" y="18"/>
                      <a:pt x="17" y="11"/>
                      <a:pt x="23" y="11"/>
                    </a:cubicBezTo>
                    <a:cubicBezTo>
                      <a:pt x="28" y="11"/>
                      <a:pt x="31" y="17"/>
                      <a:pt x="31" y="32"/>
                    </a:cubicBezTo>
                    <a:cubicBezTo>
                      <a:pt x="31" y="47"/>
                      <a:pt x="28" y="53"/>
                      <a:pt x="23" y="5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9" name="Freeform 25"/>
              <p:cNvSpPr>
                <a:spLocks/>
              </p:cNvSpPr>
              <p:nvPr/>
            </p:nvSpPr>
            <p:spPr bwMode="auto">
              <a:xfrm>
                <a:off x="1570657" y="4958041"/>
                <a:ext cx="52154" cy="121621"/>
              </a:xfrm>
              <a:custGeom>
                <a:avLst/>
                <a:gdLst>
                  <a:gd name="T0" fmla="*/ 10 w 27"/>
                  <a:gd name="T1" fmla="*/ 5 h 63"/>
                  <a:gd name="T2" fmla="*/ 0 w 27"/>
                  <a:gd name="T3" fmla="*/ 9 h 63"/>
                  <a:gd name="T4" fmla="*/ 0 w 27"/>
                  <a:gd name="T5" fmla="*/ 20 h 63"/>
                  <a:gd name="T6" fmla="*/ 4 w 27"/>
                  <a:gd name="T7" fmla="*/ 20 h 63"/>
                  <a:gd name="T8" fmla="*/ 8 w 27"/>
                  <a:gd name="T9" fmla="*/ 18 h 63"/>
                  <a:gd name="T10" fmla="*/ 10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0 w 27"/>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5"/>
                    </a:moveTo>
                    <a:cubicBezTo>
                      <a:pt x="7" y="6"/>
                      <a:pt x="4" y="8"/>
                      <a:pt x="0" y="9"/>
                    </a:cubicBezTo>
                    <a:cubicBezTo>
                      <a:pt x="0" y="9"/>
                      <a:pt x="0" y="9"/>
                      <a:pt x="0" y="20"/>
                    </a:cubicBezTo>
                    <a:cubicBezTo>
                      <a:pt x="1" y="20"/>
                      <a:pt x="2" y="20"/>
                      <a:pt x="4" y="20"/>
                    </a:cubicBezTo>
                    <a:cubicBezTo>
                      <a:pt x="5" y="19"/>
                      <a:pt x="6" y="19"/>
                      <a:pt x="8" y="18"/>
                    </a:cubicBezTo>
                    <a:cubicBezTo>
                      <a:pt x="9" y="18"/>
                      <a:pt x="10" y="17"/>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0" name="Freeform 29"/>
              <p:cNvSpPr>
                <a:spLocks noEditPoints="1"/>
              </p:cNvSpPr>
              <p:nvPr/>
            </p:nvSpPr>
            <p:spPr bwMode="auto">
              <a:xfrm>
                <a:off x="1958554" y="4958041"/>
                <a:ext cx="84750" cy="124070"/>
              </a:xfrm>
              <a:custGeom>
                <a:avLst/>
                <a:gdLst>
                  <a:gd name="T0" fmla="*/ 0 w 44"/>
                  <a:gd name="T1" fmla="*/ 33 h 64"/>
                  <a:gd name="T2" fmla="*/ 22 w 44"/>
                  <a:gd name="T3" fmla="*/ 64 h 64"/>
                  <a:gd name="T4" fmla="*/ 39 w 44"/>
                  <a:gd name="T5" fmla="*/ 56 h 64"/>
                  <a:gd name="T6" fmla="*/ 44 w 44"/>
                  <a:gd name="T7" fmla="*/ 32 h 64"/>
                  <a:gd name="T8" fmla="*/ 23 w 44"/>
                  <a:gd name="T9" fmla="*/ 0 h 64"/>
                  <a:gd name="T10" fmla="*/ 5 w 44"/>
                  <a:gd name="T11" fmla="*/ 8 h 64"/>
                  <a:gd name="T12" fmla="*/ 0 w 44"/>
                  <a:gd name="T13" fmla="*/ 33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0" y="33"/>
                    </a:moveTo>
                    <a:cubicBezTo>
                      <a:pt x="0" y="54"/>
                      <a:pt x="7" y="64"/>
                      <a:pt x="22" y="64"/>
                    </a:cubicBezTo>
                    <a:cubicBezTo>
                      <a:pt x="29" y="64"/>
                      <a:pt x="35" y="61"/>
                      <a:pt x="39" y="56"/>
                    </a:cubicBezTo>
                    <a:cubicBezTo>
                      <a:pt x="42" y="50"/>
                      <a:pt x="44" y="42"/>
                      <a:pt x="44" y="32"/>
                    </a:cubicBezTo>
                    <a:cubicBezTo>
                      <a:pt x="44" y="11"/>
                      <a:pt x="38" y="0"/>
                      <a:pt x="23" y="0"/>
                    </a:cubicBezTo>
                    <a:cubicBezTo>
                      <a:pt x="15" y="0"/>
                      <a:pt x="9" y="3"/>
                      <a:pt x="5" y="8"/>
                    </a:cubicBezTo>
                    <a:cubicBezTo>
                      <a:pt x="2" y="15"/>
                      <a:pt x="0" y="22"/>
                      <a:pt x="0" y="33"/>
                    </a:cubicBezTo>
                    <a:close/>
                    <a:moveTo>
                      <a:pt x="22" y="11"/>
                    </a:moveTo>
                    <a:cubicBezTo>
                      <a:pt x="28" y="11"/>
                      <a:pt x="30" y="17"/>
                      <a:pt x="30" y="32"/>
                    </a:cubicBezTo>
                    <a:cubicBezTo>
                      <a:pt x="30" y="47"/>
                      <a:pt x="28"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1" name="Freeform 30"/>
              <p:cNvSpPr>
                <a:spLocks/>
              </p:cNvSpPr>
              <p:nvPr/>
            </p:nvSpPr>
            <p:spPr bwMode="auto">
              <a:xfrm>
                <a:off x="2072641" y="4958041"/>
                <a:ext cx="51340" cy="121621"/>
              </a:xfrm>
              <a:custGeom>
                <a:avLst/>
                <a:gdLst>
                  <a:gd name="T0" fmla="*/ 10 w 27"/>
                  <a:gd name="T1" fmla="*/ 5 h 63"/>
                  <a:gd name="T2" fmla="*/ 0 w 27"/>
                  <a:gd name="T3" fmla="*/ 9 h 63"/>
                  <a:gd name="T4" fmla="*/ 0 w 27"/>
                  <a:gd name="T5" fmla="*/ 20 h 63"/>
                  <a:gd name="T6" fmla="*/ 3 w 27"/>
                  <a:gd name="T7" fmla="*/ 20 h 63"/>
                  <a:gd name="T8" fmla="*/ 7 w 27"/>
                  <a:gd name="T9" fmla="*/ 18 h 63"/>
                  <a:gd name="T10" fmla="*/ 10 w 27"/>
                  <a:gd name="T11" fmla="*/ 17 h 63"/>
                  <a:gd name="T12" fmla="*/ 13 w 27"/>
                  <a:gd name="T13" fmla="*/ 15 h 63"/>
                  <a:gd name="T14" fmla="*/ 13 w 27"/>
                  <a:gd name="T15" fmla="*/ 63 h 63"/>
                  <a:gd name="T16" fmla="*/ 27 w 27"/>
                  <a:gd name="T17" fmla="*/ 63 h 63"/>
                  <a:gd name="T18" fmla="*/ 27 w 27"/>
                  <a:gd name="T19" fmla="*/ 8 h 63"/>
                  <a:gd name="T20" fmla="*/ 23 w 27"/>
                  <a:gd name="T21" fmla="*/ 0 h 63"/>
                  <a:gd name="T22" fmla="*/ 18 w 27"/>
                  <a:gd name="T23" fmla="*/ 0 h 63"/>
                  <a:gd name="T24" fmla="*/ 10 w 27"/>
                  <a:gd name="T25"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63">
                    <a:moveTo>
                      <a:pt x="10" y="5"/>
                    </a:moveTo>
                    <a:cubicBezTo>
                      <a:pt x="6" y="6"/>
                      <a:pt x="3" y="8"/>
                      <a:pt x="0" y="9"/>
                    </a:cubicBezTo>
                    <a:cubicBezTo>
                      <a:pt x="0" y="9"/>
                      <a:pt x="0" y="9"/>
                      <a:pt x="0" y="20"/>
                    </a:cubicBezTo>
                    <a:cubicBezTo>
                      <a:pt x="1" y="20"/>
                      <a:pt x="2" y="20"/>
                      <a:pt x="3" y="20"/>
                    </a:cubicBezTo>
                    <a:cubicBezTo>
                      <a:pt x="4" y="19"/>
                      <a:pt x="5" y="19"/>
                      <a:pt x="7" y="18"/>
                    </a:cubicBezTo>
                    <a:cubicBezTo>
                      <a:pt x="8" y="18"/>
                      <a:pt x="9" y="17"/>
                      <a:pt x="10" y="17"/>
                    </a:cubicBezTo>
                    <a:cubicBezTo>
                      <a:pt x="11" y="17"/>
                      <a:pt x="12" y="16"/>
                      <a:pt x="13" y="15"/>
                    </a:cubicBezTo>
                    <a:cubicBezTo>
                      <a:pt x="13" y="15"/>
                      <a:pt x="13" y="15"/>
                      <a:pt x="13" y="63"/>
                    </a:cubicBezTo>
                    <a:cubicBezTo>
                      <a:pt x="13" y="63"/>
                      <a:pt x="13" y="63"/>
                      <a:pt x="27" y="63"/>
                    </a:cubicBezTo>
                    <a:cubicBezTo>
                      <a:pt x="27" y="63"/>
                      <a:pt x="27" y="63"/>
                      <a:pt x="27" y="8"/>
                    </a:cubicBezTo>
                    <a:cubicBezTo>
                      <a:pt x="25" y="5"/>
                      <a:pt x="24" y="2"/>
                      <a:pt x="23" y="0"/>
                    </a:cubicBezTo>
                    <a:cubicBezTo>
                      <a:pt x="18" y="0"/>
                      <a:pt x="18" y="0"/>
                      <a:pt x="18" y="0"/>
                    </a:cubicBezTo>
                    <a:cubicBezTo>
                      <a:pt x="15"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2" name="Freeform 31"/>
              <p:cNvSpPr>
                <a:spLocks/>
              </p:cNvSpPr>
              <p:nvPr/>
            </p:nvSpPr>
            <p:spPr bwMode="auto">
              <a:xfrm>
                <a:off x="2153316" y="5041299"/>
                <a:ext cx="9779" cy="28569"/>
              </a:xfrm>
              <a:custGeom>
                <a:avLst/>
                <a:gdLst>
                  <a:gd name="T0" fmla="*/ 0 w 5"/>
                  <a:gd name="T1" fmla="*/ 0 h 15"/>
                  <a:gd name="T2" fmla="*/ 5 w 5"/>
                  <a:gd name="T3" fmla="*/ 15 h 15"/>
                  <a:gd name="T4" fmla="*/ 0 w 5"/>
                  <a:gd name="T5" fmla="*/ 0 h 15"/>
                </a:gdLst>
                <a:ahLst/>
                <a:cxnLst>
                  <a:cxn ang="0">
                    <a:pos x="T0" y="T1"/>
                  </a:cxn>
                  <a:cxn ang="0">
                    <a:pos x="T2" y="T3"/>
                  </a:cxn>
                  <a:cxn ang="0">
                    <a:pos x="T4" y="T5"/>
                  </a:cxn>
                </a:cxnLst>
                <a:rect l="0" t="0" r="r" b="b"/>
                <a:pathLst>
                  <a:path w="5" h="15">
                    <a:moveTo>
                      <a:pt x="0" y="0"/>
                    </a:moveTo>
                    <a:cubicBezTo>
                      <a:pt x="1" y="6"/>
                      <a:pt x="2" y="11"/>
                      <a:pt x="5" y="15"/>
                    </a:cubicBezTo>
                    <a:cubicBezTo>
                      <a:pt x="4" y="10"/>
                      <a:pt x="2" y="5"/>
                      <a:pt x="0"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3" name="Freeform 35"/>
              <p:cNvSpPr>
                <a:spLocks noEditPoints="1"/>
              </p:cNvSpPr>
              <p:nvPr/>
            </p:nvSpPr>
            <p:spPr bwMode="auto">
              <a:xfrm>
                <a:off x="-109685" y="5104966"/>
                <a:ext cx="84750" cy="123254"/>
              </a:xfrm>
              <a:custGeom>
                <a:avLst/>
                <a:gdLst>
                  <a:gd name="T0" fmla="*/ 5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5 w 44"/>
                  <a:gd name="T13" fmla="*/ 8 h 64"/>
                  <a:gd name="T14" fmla="*/ 30 w 44"/>
                  <a:gd name="T15" fmla="*/ 32 h 64"/>
                  <a:gd name="T16" fmla="*/ 22 w 44"/>
                  <a:gd name="T17" fmla="*/ 53 h 64"/>
                  <a:gd name="T18" fmla="*/ 14 w 44"/>
                  <a:gd name="T19" fmla="*/ 33 h 64"/>
                  <a:gd name="T20" fmla="*/ 22 w 44"/>
                  <a:gd name="T21" fmla="*/ 11 h 64"/>
                  <a:gd name="T22" fmla="*/ 30 w 44"/>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4"/>
                      <a:pt x="0" y="22"/>
                      <a:pt x="0" y="33"/>
                    </a:cubicBezTo>
                    <a:cubicBezTo>
                      <a:pt x="0" y="54"/>
                      <a:pt x="7" y="64"/>
                      <a:pt x="22" y="64"/>
                    </a:cubicBezTo>
                    <a:cubicBezTo>
                      <a:pt x="30" y="64"/>
                      <a:pt x="35" y="61"/>
                      <a:pt x="39" y="56"/>
                    </a:cubicBezTo>
                    <a:cubicBezTo>
                      <a:pt x="43" y="50"/>
                      <a:pt x="44" y="42"/>
                      <a:pt x="44" y="32"/>
                    </a:cubicBezTo>
                    <a:cubicBezTo>
                      <a:pt x="44" y="11"/>
                      <a:pt x="38" y="0"/>
                      <a:pt x="23" y="0"/>
                    </a:cubicBezTo>
                    <a:cubicBezTo>
                      <a:pt x="16" y="0"/>
                      <a:pt x="9" y="2"/>
                      <a:pt x="5" y="8"/>
                    </a:cubicBezTo>
                    <a:close/>
                    <a:moveTo>
                      <a:pt x="30" y="32"/>
                    </a:moveTo>
                    <a:cubicBezTo>
                      <a:pt x="30" y="47"/>
                      <a:pt x="28" y="53"/>
                      <a:pt x="22" y="53"/>
                    </a:cubicBezTo>
                    <a:cubicBezTo>
                      <a:pt x="17" y="53"/>
                      <a:pt x="14" y="47"/>
                      <a:pt x="14" y="33"/>
                    </a:cubicBezTo>
                    <a:cubicBezTo>
                      <a:pt x="14" y="18"/>
                      <a:pt x="17" y="11"/>
                      <a:pt x="22" y="11"/>
                    </a:cubicBezTo>
                    <a:cubicBezTo>
                      <a:pt x="28" y="11"/>
                      <a:pt x="30" y="17"/>
                      <a:pt x="30"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4" name="Freeform 41"/>
              <p:cNvSpPr>
                <a:spLocks noEditPoints="1"/>
              </p:cNvSpPr>
              <p:nvPr/>
            </p:nvSpPr>
            <p:spPr bwMode="auto">
              <a:xfrm>
                <a:off x="505571" y="5104966"/>
                <a:ext cx="84750" cy="123254"/>
              </a:xfrm>
              <a:custGeom>
                <a:avLst/>
                <a:gdLst>
                  <a:gd name="T0" fmla="*/ 5 w 44"/>
                  <a:gd name="T1" fmla="*/ 8 h 64"/>
                  <a:gd name="T2" fmla="*/ 0 w 44"/>
                  <a:gd name="T3" fmla="*/ 33 h 64"/>
                  <a:gd name="T4" fmla="*/ 22 w 44"/>
                  <a:gd name="T5" fmla="*/ 64 h 64"/>
                  <a:gd name="T6" fmla="*/ 38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3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1" y="14"/>
                      <a:pt x="0" y="22"/>
                      <a:pt x="0" y="33"/>
                    </a:cubicBezTo>
                    <a:cubicBezTo>
                      <a:pt x="0" y="54"/>
                      <a:pt x="7" y="64"/>
                      <a:pt x="22" y="64"/>
                    </a:cubicBezTo>
                    <a:cubicBezTo>
                      <a:pt x="29" y="64"/>
                      <a:pt x="34" y="61"/>
                      <a:pt x="38" y="56"/>
                    </a:cubicBezTo>
                    <a:cubicBezTo>
                      <a:pt x="42" y="50"/>
                      <a:pt x="44" y="42"/>
                      <a:pt x="44" y="32"/>
                    </a:cubicBezTo>
                    <a:cubicBezTo>
                      <a:pt x="44" y="11"/>
                      <a:pt x="37" y="0"/>
                      <a:pt x="23" y="0"/>
                    </a:cubicBezTo>
                    <a:cubicBezTo>
                      <a:pt x="15" y="0"/>
                      <a:pt x="9" y="2"/>
                      <a:pt x="5" y="8"/>
                    </a:cubicBezTo>
                    <a:close/>
                    <a:moveTo>
                      <a:pt x="22" y="11"/>
                    </a:moveTo>
                    <a:cubicBezTo>
                      <a:pt x="27" y="11"/>
                      <a:pt x="30" y="17"/>
                      <a:pt x="30" y="32"/>
                    </a:cubicBezTo>
                    <a:cubicBezTo>
                      <a:pt x="30" y="47"/>
                      <a:pt x="27" y="53"/>
                      <a:pt x="22" y="53"/>
                    </a:cubicBezTo>
                    <a:cubicBezTo>
                      <a:pt x="16" y="53"/>
                      <a:pt x="13" y="47"/>
                      <a:pt x="13" y="33"/>
                    </a:cubicBezTo>
                    <a:cubicBezTo>
                      <a:pt x="13"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5" name="Freeform 42"/>
              <p:cNvSpPr>
                <a:spLocks/>
              </p:cNvSpPr>
              <p:nvPr/>
            </p:nvSpPr>
            <p:spPr bwMode="auto">
              <a:xfrm>
                <a:off x="619658" y="5104966"/>
                <a:ext cx="49710" cy="121621"/>
              </a:xfrm>
              <a:custGeom>
                <a:avLst/>
                <a:gdLst>
                  <a:gd name="T0" fmla="*/ 10 w 26"/>
                  <a:gd name="T1" fmla="*/ 5 h 63"/>
                  <a:gd name="T2" fmla="*/ 0 w 26"/>
                  <a:gd name="T3" fmla="*/ 9 h 63"/>
                  <a:gd name="T4" fmla="*/ 0 w 26"/>
                  <a:gd name="T5" fmla="*/ 20 h 63"/>
                  <a:gd name="T6" fmla="*/ 3 w 26"/>
                  <a:gd name="T7" fmla="*/ 20 h 63"/>
                  <a:gd name="T8" fmla="*/ 7 w 26"/>
                  <a:gd name="T9" fmla="*/ 18 h 63"/>
                  <a:gd name="T10" fmla="*/ 10 w 26"/>
                  <a:gd name="T11" fmla="*/ 16 h 63"/>
                  <a:gd name="T12" fmla="*/ 12 w 26"/>
                  <a:gd name="T13" fmla="*/ 14 h 63"/>
                  <a:gd name="T14" fmla="*/ 12 w 26"/>
                  <a:gd name="T15" fmla="*/ 63 h 63"/>
                  <a:gd name="T16" fmla="*/ 26 w 26"/>
                  <a:gd name="T17" fmla="*/ 63 h 63"/>
                  <a:gd name="T18" fmla="*/ 26 w 26"/>
                  <a:gd name="T19" fmla="*/ 0 h 63"/>
                  <a:gd name="T20" fmla="*/ 18 w 26"/>
                  <a:gd name="T21" fmla="*/ 0 h 63"/>
                  <a:gd name="T22" fmla="*/ 10 w 26"/>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5"/>
                    </a:move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3"/>
                    </a:cubicBezTo>
                    <a:cubicBezTo>
                      <a:pt x="12" y="63"/>
                      <a:pt x="12" y="63"/>
                      <a:pt x="26" y="63"/>
                    </a:cubicBezTo>
                    <a:cubicBezTo>
                      <a:pt x="26" y="63"/>
                      <a:pt x="26" y="63"/>
                      <a:pt x="26" y="0"/>
                    </a:cubicBezTo>
                    <a:cubicBezTo>
                      <a:pt x="18" y="0"/>
                      <a:pt x="18" y="0"/>
                      <a:pt x="18" y="0"/>
                    </a:cubicBezTo>
                    <a:cubicBezTo>
                      <a:pt x="15" y="2"/>
                      <a:pt x="12"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6" name="Freeform 43"/>
              <p:cNvSpPr>
                <a:spLocks noEditPoints="1"/>
              </p:cNvSpPr>
              <p:nvPr/>
            </p:nvSpPr>
            <p:spPr bwMode="auto">
              <a:xfrm>
                <a:off x="698705" y="5104966"/>
                <a:ext cx="84750" cy="123254"/>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2"/>
                      <a:pt x="5" y="8"/>
                    </a:cubicBezTo>
                    <a:cubicBezTo>
                      <a:pt x="2" y="14"/>
                      <a:pt x="0" y="22"/>
                      <a:pt x="0" y="33"/>
                    </a:cubicBezTo>
                    <a:cubicBezTo>
                      <a:pt x="0" y="54"/>
                      <a:pt x="7" y="64"/>
                      <a:pt x="22" y="64"/>
                    </a:cubicBezTo>
                    <a:cubicBezTo>
                      <a:pt x="29" y="64"/>
                      <a:pt x="35" y="61"/>
                      <a:pt x="38"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7" name="Freeform 44"/>
              <p:cNvSpPr>
                <a:spLocks/>
              </p:cNvSpPr>
              <p:nvPr/>
            </p:nvSpPr>
            <p:spPr bwMode="auto">
              <a:xfrm>
                <a:off x="811977" y="5104966"/>
                <a:ext cx="50524" cy="12162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4 w 26"/>
                  <a:gd name="T13" fmla="*/ 20 h 63"/>
                  <a:gd name="T14" fmla="*/ 7 w 26"/>
                  <a:gd name="T15" fmla="*/ 18 h 63"/>
                  <a:gd name="T16" fmla="*/ 10 w 26"/>
                  <a:gd name="T17" fmla="*/ 16 h 63"/>
                  <a:gd name="T18" fmla="*/ 13 w 26"/>
                  <a:gd name="T19" fmla="*/ 14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3"/>
                      <a:pt x="10" y="5"/>
                    </a:cubicBezTo>
                    <a:cubicBezTo>
                      <a:pt x="6" y="6"/>
                      <a:pt x="4" y="8"/>
                      <a:pt x="0" y="9"/>
                    </a:cubicBezTo>
                    <a:cubicBezTo>
                      <a:pt x="0" y="9"/>
                      <a:pt x="0" y="9"/>
                      <a:pt x="0" y="20"/>
                    </a:cubicBezTo>
                    <a:cubicBezTo>
                      <a:pt x="1" y="20"/>
                      <a:pt x="2" y="20"/>
                      <a:pt x="4" y="20"/>
                    </a:cubicBezTo>
                    <a:cubicBezTo>
                      <a:pt x="4" y="19"/>
                      <a:pt x="5" y="19"/>
                      <a:pt x="7" y="18"/>
                    </a:cubicBezTo>
                    <a:cubicBezTo>
                      <a:pt x="8" y="18"/>
                      <a:pt x="9" y="17"/>
                      <a:pt x="10" y="16"/>
                    </a:cubicBezTo>
                    <a:cubicBezTo>
                      <a:pt x="11" y="16"/>
                      <a:pt x="12" y="15"/>
                      <a:pt x="13" y="14"/>
                    </a:cubicBezTo>
                    <a:cubicBezTo>
                      <a:pt x="13" y="14"/>
                      <a:pt x="13" y="14"/>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8" name="Freeform 45"/>
              <p:cNvSpPr>
                <a:spLocks noEditPoints="1"/>
              </p:cNvSpPr>
              <p:nvPr/>
            </p:nvSpPr>
            <p:spPr bwMode="auto">
              <a:xfrm>
                <a:off x="891838" y="5104966"/>
                <a:ext cx="84750" cy="123254"/>
              </a:xfrm>
              <a:custGeom>
                <a:avLst/>
                <a:gdLst>
                  <a:gd name="T0" fmla="*/ 6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6 w 44"/>
                  <a:gd name="T13" fmla="*/ 8 h 64"/>
                  <a:gd name="T14" fmla="*/ 31 w 44"/>
                  <a:gd name="T15" fmla="*/ 32 h 64"/>
                  <a:gd name="T16" fmla="*/ 22 w 44"/>
                  <a:gd name="T17" fmla="*/ 53 h 64"/>
                  <a:gd name="T18" fmla="*/ 14 w 44"/>
                  <a:gd name="T19" fmla="*/ 33 h 64"/>
                  <a:gd name="T20" fmla="*/ 22 w 44"/>
                  <a:gd name="T21" fmla="*/ 11 h 64"/>
                  <a:gd name="T22" fmla="*/ 31 w 44"/>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6" y="8"/>
                    </a:moveTo>
                    <a:cubicBezTo>
                      <a:pt x="2" y="14"/>
                      <a:pt x="0" y="22"/>
                      <a:pt x="0" y="33"/>
                    </a:cubicBezTo>
                    <a:cubicBezTo>
                      <a:pt x="0" y="54"/>
                      <a:pt x="8" y="64"/>
                      <a:pt x="22" y="64"/>
                    </a:cubicBezTo>
                    <a:cubicBezTo>
                      <a:pt x="30" y="64"/>
                      <a:pt x="35" y="61"/>
                      <a:pt x="39" y="56"/>
                    </a:cubicBezTo>
                    <a:cubicBezTo>
                      <a:pt x="42" y="50"/>
                      <a:pt x="44" y="42"/>
                      <a:pt x="44" y="32"/>
                    </a:cubicBezTo>
                    <a:cubicBezTo>
                      <a:pt x="44" y="11"/>
                      <a:pt x="38" y="0"/>
                      <a:pt x="23" y="0"/>
                    </a:cubicBezTo>
                    <a:cubicBezTo>
                      <a:pt x="16" y="0"/>
                      <a:pt x="9" y="2"/>
                      <a:pt x="6" y="8"/>
                    </a:cubicBezTo>
                    <a:close/>
                    <a:moveTo>
                      <a:pt x="31" y="32"/>
                    </a:moveTo>
                    <a:cubicBezTo>
                      <a:pt x="31" y="47"/>
                      <a:pt x="28" y="53"/>
                      <a:pt x="22" y="53"/>
                    </a:cubicBezTo>
                    <a:cubicBezTo>
                      <a:pt x="17" y="53"/>
                      <a:pt x="14" y="47"/>
                      <a:pt x="14" y="33"/>
                    </a:cubicBezTo>
                    <a:cubicBezTo>
                      <a:pt x="14" y="18"/>
                      <a:pt x="17" y="11"/>
                      <a:pt x="22" y="11"/>
                    </a:cubicBezTo>
                    <a:cubicBezTo>
                      <a:pt x="28" y="11"/>
                      <a:pt x="31" y="17"/>
                      <a:pt x="31"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9" name="Freeform 46"/>
              <p:cNvSpPr>
                <a:spLocks/>
              </p:cNvSpPr>
              <p:nvPr/>
            </p:nvSpPr>
            <p:spPr bwMode="auto">
              <a:xfrm>
                <a:off x="1005110" y="5104966"/>
                <a:ext cx="52154" cy="121621"/>
              </a:xfrm>
              <a:custGeom>
                <a:avLst/>
                <a:gdLst>
                  <a:gd name="T0" fmla="*/ 27 w 27"/>
                  <a:gd name="T1" fmla="*/ 63 h 63"/>
                  <a:gd name="T2" fmla="*/ 27 w 27"/>
                  <a:gd name="T3" fmla="*/ 0 h 63"/>
                  <a:gd name="T4" fmla="*/ 18 w 27"/>
                  <a:gd name="T5" fmla="*/ 0 h 63"/>
                  <a:gd name="T6" fmla="*/ 10 w 27"/>
                  <a:gd name="T7" fmla="*/ 5 h 63"/>
                  <a:gd name="T8" fmla="*/ 0 w 27"/>
                  <a:gd name="T9" fmla="*/ 9 h 63"/>
                  <a:gd name="T10" fmla="*/ 0 w 27"/>
                  <a:gd name="T11" fmla="*/ 20 h 63"/>
                  <a:gd name="T12" fmla="*/ 3 w 27"/>
                  <a:gd name="T13" fmla="*/ 20 h 63"/>
                  <a:gd name="T14" fmla="*/ 7 w 27"/>
                  <a:gd name="T15" fmla="*/ 18 h 63"/>
                  <a:gd name="T16" fmla="*/ 10 w 27"/>
                  <a:gd name="T17" fmla="*/ 16 h 63"/>
                  <a:gd name="T18" fmla="*/ 13 w 27"/>
                  <a:gd name="T19" fmla="*/ 14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5" y="2"/>
                      <a:pt x="13" y="3"/>
                      <a:pt x="10" y="5"/>
                    </a:cubicBezTo>
                    <a:cubicBezTo>
                      <a:pt x="6" y="6"/>
                      <a:pt x="3" y="8"/>
                      <a:pt x="0" y="9"/>
                    </a:cubicBezTo>
                    <a:cubicBezTo>
                      <a:pt x="0" y="9"/>
                      <a:pt x="0" y="9"/>
                      <a:pt x="0" y="20"/>
                    </a:cubicBezTo>
                    <a:cubicBezTo>
                      <a:pt x="1" y="20"/>
                      <a:pt x="2" y="20"/>
                      <a:pt x="3" y="20"/>
                    </a:cubicBezTo>
                    <a:cubicBezTo>
                      <a:pt x="4" y="19"/>
                      <a:pt x="5" y="19"/>
                      <a:pt x="7" y="18"/>
                    </a:cubicBezTo>
                    <a:cubicBezTo>
                      <a:pt x="8" y="18"/>
                      <a:pt x="9" y="17"/>
                      <a:pt x="10" y="16"/>
                    </a:cubicBezTo>
                    <a:cubicBezTo>
                      <a:pt x="11" y="16"/>
                      <a:pt x="12" y="15"/>
                      <a:pt x="13" y="14"/>
                    </a:cubicBezTo>
                    <a:cubicBezTo>
                      <a:pt x="13" y="14"/>
                      <a:pt x="13" y="14"/>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30" name="Freeform 47"/>
              <p:cNvSpPr>
                <a:spLocks noEditPoints="1"/>
              </p:cNvSpPr>
              <p:nvPr/>
            </p:nvSpPr>
            <p:spPr bwMode="auto">
              <a:xfrm>
                <a:off x="1084156" y="5104966"/>
                <a:ext cx="87195" cy="123254"/>
              </a:xfrm>
              <a:custGeom>
                <a:avLst/>
                <a:gdLst>
                  <a:gd name="T0" fmla="*/ 6 w 45"/>
                  <a:gd name="T1" fmla="*/ 8 h 64"/>
                  <a:gd name="T2" fmla="*/ 0 w 45"/>
                  <a:gd name="T3" fmla="*/ 33 h 64"/>
                  <a:gd name="T4" fmla="*/ 22 w 45"/>
                  <a:gd name="T5" fmla="*/ 64 h 64"/>
                  <a:gd name="T6" fmla="*/ 39 w 45"/>
                  <a:gd name="T7" fmla="*/ 56 h 64"/>
                  <a:gd name="T8" fmla="*/ 45 w 45"/>
                  <a:gd name="T9" fmla="*/ 32 h 64"/>
                  <a:gd name="T10" fmla="*/ 23 w 45"/>
                  <a:gd name="T11" fmla="*/ 0 h 64"/>
                  <a:gd name="T12" fmla="*/ 6 w 45"/>
                  <a:gd name="T13" fmla="*/ 8 h 64"/>
                  <a:gd name="T14" fmla="*/ 31 w 45"/>
                  <a:gd name="T15" fmla="*/ 32 h 64"/>
                  <a:gd name="T16" fmla="*/ 22 w 45"/>
                  <a:gd name="T17" fmla="*/ 53 h 64"/>
                  <a:gd name="T18" fmla="*/ 14 w 45"/>
                  <a:gd name="T19" fmla="*/ 33 h 64"/>
                  <a:gd name="T20" fmla="*/ 22 w 45"/>
                  <a:gd name="T21" fmla="*/ 11 h 64"/>
                  <a:gd name="T22" fmla="*/ 31 w 45"/>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6" y="8"/>
                    </a:moveTo>
                    <a:cubicBezTo>
                      <a:pt x="2" y="14"/>
                      <a:pt x="0" y="22"/>
                      <a:pt x="0" y="33"/>
                    </a:cubicBezTo>
                    <a:cubicBezTo>
                      <a:pt x="0" y="54"/>
                      <a:pt x="7" y="64"/>
                      <a:pt x="22" y="64"/>
                    </a:cubicBezTo>
                    <a:cubicBezTo>
                      <a:pt x="30" y="64"/>
                      <a:pt x="35" y="61"/>
                      <a:pt x="39" y="56"/>
                    </a:cubicBezTo>
                    <a:cubicBezTo>
                      <a:pt x="43" y="50"/>
                      <a:pt x="45" y="42"/>
                      <a:pt x="45" y="32"/>
                    </a:cubicBezTo>
                    <a:cubicBezTo>
                      <a:pt x="45" y="11"/>
                      <a:pt x="38" y="0"/>
                      <a:pt x="23" y="0"/>
                    </a:cubicBezTo>
                    <a:cubicBezTo>
                      <a:pt x="16" y="0"/>
                      <a:pt x="9" y="2"/>
                      <a:pt x="6" y="8"/>
                    </a:cubicBezTo>
                    <a:close/>
                    <a:moveTo>
                      <a:pt x="31" y="32"/>
                    </a:moveTo>
                    <a:cubicBezTo>
                      <a:pt x="31" y="47"/>
                      <a:pt x="28" y="53"/>
                      <a:pt x="22" y="53"/>
                    </a:cubicBezTo>
                    <a:cubicBezTo>
                      <a:pt x="17" y="53"/>
                      <a:pt x="14" y="47"/>
                      <a:pt x="14" y="33"/>
                    </a:cubicBezTo>
                    <a:cubicBezTo>
                      <a:pt x="14" y="18"/>
                      <a:pt x="17" y="11"/>
                      <a:pt x="22" y="11"/>
                    </a:cubicBezTo>
                    <a:cubicBezTo>
                      <a:pt x="28" y="11"/>
                      <a:pt x="31" y="17"/>
                      <a:pt x="31"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31" name="Freeform 48"/>
              <p:cNvSpPr>
                <a:spLocks noEditPoints="1"/>
              </p:cNvSpPr>
              <p:nvPr/>
            </p:nvSpPr>
            <p:spPr bwMode="auto">
              <a:xfrm>
                <a:off x="1198243" y="5104966"/>
                <a:ext cx="84750" cy="123254"/>
              </a:xfrm>
              <a:custGeom>
                <a:avLst/>
                <a:gdLst>
                  <a:gd name="T0" fmla="*/ 23 w 44"/>
                  <a:gd name="T1" fmla="*/ 0 h 64"/>
                  <a:gd name="T2" fmla="*/ 6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2"/>
                      <a:pt x="6" y="8"/>
                    </a:cubicBezTo>
                    <a:cubicBezTo>
                      <a:pt x="2" y="14"/>
                      <a:pt x="0" y="22"/>
                      <a:pt x="0" y="33"/>
                    </a:cubicBezTo>
                    <a:cubicBezTo>
                      <a:pt x="0" y="54"/>
                      <a:pt x="7" y="64"/>
                      <a:pt x="22" y="64"/>
                    </a:cubicBezTo>
                    <a:cubicBezTo>
                      <a:pt x="29" y="64"/>
                      <a:pt x="35" y="61"/>
                      <a:pt x="39" y="56"/>
                    </a:cubicBezTo>
                    <a:cubicBezTo>
                      <a:pt x="42" y="50"/>
                      <a:pt x="44" y="42"/>
                      <a:pt x="44" y="32"/>
                    </a:cubicBezTo>
                    <a:cubicBezTo>
                      <a:pt x="44" y="11"/>
                      <a:pt x="38" y="0"/>
                      <a:pt x="23" y="0"/>
                    </a:cubicBezTo>
                    <a:close/>
                    <a:moveTo>
                      <a:pt x="22" y="53"/>
                    </a:moveTo>
                    <a:cubicBezTo>
                      <a:pt x="17" y="53"/>
                      <a:pt x="14" y="47"/>
                      <a:pt x="14" y="33"/>
                    </a:cubicBezTo>
                    <a:cubicBezTo>
                      <a:pt x="14" y="18"/>
                      <a:pt x="17"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32" name="Freeform 49"/>
              <p:cNvSpPr>
                <a:spLocks/>
              </p:cNvSpPr>
              <p:nvPr/>
            </p:nvSpPr>
            <p:spPr bwMode="auto">
              <a:xfrm>
                <a:off x="1312331" y="5104966"/>
                <a:ext cx="49710" cy="121621"/>
              </a:xfrm>
              <a:custGeom>
                <a:avLst/>
                <a:gdLst>
                  <a:gd name="T0" fmla="*/ 0 w 26"/>
                  <a:gd name="T1" fmla="*/ 9 h 63"/>
                  <a:gd name="T2" fmla="*/ 0 w 26"/>
                  <a:gd name="T3" fmla="*/ 20 h 63"/>
                  <a:gd name="T4" fmla="*/ 4 w 26"/>
                  <a:gd name="T5" fmla="*/ 20 h 63"/>
                  <a:gd name="T6" fmla="*/ 7 w 26"/>
                  <a:gd name="T7" fmla="*/ 18 h 63"/>
                  <a:gd name="T8" fmla="*/ 10 w 26"/>
                  <a:gd name="T9" fmla="*/ 16 h 63"/>
                  <a:gd name="T10" fmla="*/ 13 w 26"/>
                  <a:gd name="T11" fmla="*/ 14 h 63"/>
                  <a:gd name="T12" fmla="*/ 13 w 26"/>
                  <a:gd name="T13" fmla="*/ 63 h 63"/>
                  <a:gd name="T14" fmla="*/ 26 w 26"/>
                  <a:gd name="T15" fmla="*/ 63 h 63"/>
                  <a:gd name="T16" fmla="*/ 26 w 26"/>
                  <a:gd name="T17" fmla="*/ 0 h 63"/>
                  <a:gd name="T18" fmla="*/ 18 w 26"/>
                  <a:gd name="T19" fmla="*/ 0 h 63"/>
                  <a:gd name="T20" fmla="*/ 10 w 26"/>
                  <a:gd name="T21" fmla="*/ 5 h 63"/>
                  <a:gd name="T22" fmla="*/ 0 w 26"/>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0" y="9"/>
                    </a:moveTo>
                    <a:cubicBezTo>
                      <a:pt x="0" y="9"/>
                      <a:pt x="0" y="9"/>
                      <a:pt x="0" y="20"/>
                    </a:cubicBezTo>
                    <a:cubicBezTo>
                      <a:pt x="1" y="20"/>
                      <a:pt x="2" y="20"/>
                      <a:pt x="4" y="20"/>
                    </a:cubicBezTo>
                    <a:cubicBezTo>
                      <a:pt x="5" y="19"/>
                      <a:pt x="6" y="19"/>
                      <a:pt x="7" y="18"/>
                    </a:cubicBezTo>
                    <a:cubicBezTo>
                      <a:pt x="8" y="18"/>
                      <a:pt x="9" y="17"/>
                      <a:pt x="10" y="16"/>
                    </a:cubicBezTo>
                    <a:cubicBezTo>
                      <a:pt x="11" y="16"/>
                      <a:pt x="12" y="15"/>
                      <a:pt x="13" y="14"/>
                    </a:cubicBezTo>
                    <a:cubicBezTo>
                      <a:pt x="13" y="14"/>
                      <a:pt x="13" y="14"/>
                      <a:pt x="13" y="63"/>
                    </a:cubicBezTo>
                    <a:cubicBezTo>
                      <a:pt x="13" y="63"/>
                      <a:pt x="13" y="63"/>
                      <a:pt x="26" y="63"/>
                    </a:cubicBezTo>
                    <a:cubicBezTo>
                      <a:pt x="26" y="63"/>
                      <a:pt x="26" y="63"/>
                      <a:pt x="26" y="0"/>
                    </a:cubicBezTo>
                    <a:cubicBezTo>
                      <a:pt x="18" y="0"/>
                      <a:pt x="18" y="0"/>
                      <a:pt x="18" y="0"/>
                    </a:cubicBezTo>
                    <a:cubicBezTo>
                      <a:pt x="16" y="2"/>
                      <a:pt x="13" y="3"/>
                      <a:pt x="10" y="5"/>
                    </a:cubicBezTo>
                    <a:cubicBezTo>
                      <a:pt x="6" y="6"/>
                      <a:pt x="4" y="8"/>
                      <a:pt x="0"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33" name="Freeform 50"/>
              <p:cNvSpPr>
                <a:spLocks/>
              </p:cNvSpPr>
              <p:nvPr/>
            </p:nvSpPr>
            <p:spPr bwMode="auto">
              <a:xfrm>
                <a:off x="1391377" y="5104966"/>
                <a:ext cx="52154" cy="121621"/>
              </a:xfrm>
              <a:custGeom>
                <a:avLst/>
                <a:gdLst>
                  <a:gd name="T0" fmla="*/ 10 w 27"/>
                  <a:gd name="T1" fmla="*/ 5 h 63"/>
                  <a:gd name="T2" fmla="*/ 0 w 27"/>
                  <a:gd name="T3" fmla="*/ 9 h 63"/>
                  <a:gd name="T4" fmla="*/ 0 w 27"/>
                  <a:gd name="T5" fmla="*/ 20 h 63"/>
                  <a:gd name="T6" fmla="*/ 4 w 27"/>
                  <a:gd name="T7" fmla="*/ 20 h 63"/>
                  <a:gd name="T8" fmla="*/ 8 w 27"/>
                  <a:gd name="T9" fmla="*/ 18 h 63"/>
                  <a:gd name="T10" fmla="*/ 10 w 27"/>
                  <a:gd name="T11" fmla="*/ 16 h 63"/>
                  <a:gd name="T12" fmla="*/ 13 w 27"/>
                  <a:gd name="T13" fmla="*/ 14 h 63"/>
                  <a:gd name="T14" fmla="*/ 13 w 27"/>
                  <a:gd name="T15" fmla="*/ 63 h 63"/>
                  <a:gd name="T16" fmla="*/ 27 w 27"/>
                  <a:gd name="T17" fmla="*/ 63 h 63"/>
                  <a:gd name="T18" fmla="*/ 27 w 27"/>
                  <a:gd name="T19" fmla="*/ 0 h 63"/>
                  <a:gd name="T20" fmla="*/ 19 w 27"/>
                  <a:gd name="T21" fmla="*/ 0 h 63"/>
                  <a:gd name="T22" fmla="*/ 10 w 27"/>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5"/>
                    </a:moveTo>
                    <a:cubicBezTo>
                      <a:pt x="7" y="6"/>
                      <a:pt x="4" y="8"/>
                      <a:pt x="0" y="9"/>
                    </a:cubicBezTo>
                    <a:cubicBezTo>
                      <a:pt x="0" y="9"/>
                      <a:pt x="0" y="9"/>
                      <a:pt x="0" y="20"/>
                    </a:cubicBezTo>
                    <a:cubicBezTo>
                      <a:pt x="1" y="20"/>
                      <a:pt x="2" y="20"/>
                      <a:pt x="4" y="20"/>
                    </a:cubicBezTo>
                    <a:cubicBezTo>
                      <a:pt x="5" y="19"/>
                      <a:pt x="6" y="19"/>
                      <a:pt x="8" y="18"/>
                    </a:cubicBezTo>
                    <a:cubicBezTo>
                      <a:pt x="9" y="18"/>
                      <a:pt x="9" y="17"/>
                      <a:pt x="10" y="16"/>
                    </a:cubicBezTo>
                    <a:cubicBezTo>
                      <a:pt x="11" y="16"/>
                      <a:pt x="12" y="15"/>
                      <a:pt x="13" y="14"/>
                    </a:cubicBezTo>
                    <a:cubicBezTo>
                      <a:pt x="13" y="14"/>
                      <a:pt x="13" y="14"/>
                      <a:pt x="13" y="63"/>
                    </a:cubicBezTo>
                    <a:cubicBezTo>
                      <a:pt x="13" y="63"/>
                      <a:pt x="13" y="63"/>
                      <a:pt x="27" y="63"/>
                    </a:cubicBezTo>
                    <a:cubicBezTo>
                      <a:pt x="27" y="63"/>
                      <a:pt x="27" y="63"/>
                      <a:pt x="27" y="0"/>
                    </a:cubicBezTo>
                    <a:cubicBezTo>
                      <a:pt x="19" y="0"/>
                      <a:pt x="19" y="0"/>
                      <a:pt x="19" y="0"/>
                    </a:cubicBezTo>
                    <a:cubicBezTo>
                      <a:pt x="16" y="2"/>
                      <a:pt x="13"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34" name="Freeform 51"/>
              <p:cNvSpPr>
                <a:spLocks/>
              </p:cNvSpPr>
              <p:nvPr/>
            </p:nvSpPr>
            <p:spPr bwMode="auto">
              <a:xfrm>
                <a:off x="1472053" y="5104966"/>
                <a:ext cx="50524" cy="12162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3 w 26"/>
                  <a:gd name="T13" fmla="*/ 20 h 63"/>
                  <a:gd name="T14" fmla="*/ 7 w 26"/>
                  <a:gd name="T15" fmla="*/ 18 h 63"/>
                  <a:gd name="T16" fmla="*/ 10 w 26"/>
                  <a:gd name="T17" fmla="*/ 16 h 63"/>
                  <a:gd name="T18" fmla="*/ 12 w 26"/>
                  <a:gd name="T19" fmla="*/ 14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3"/>
                      <a:pt x="10" y="5"/>
                    </a:cubicBezTo>
                    <a:cubicBezTo>
                      <a:pt x="6" y="6"/>
                      <a:pt x="3" y="8"/>
                      <a:pt x="0" y="9"/>
                    </a:cubicBezTo>
                    <a:cubicBezTo>
                      <a:pt x="0" y="9"/>
                      <a:pt x="0" y="9"/>
                      <a:pt x="0" y="20"/>
                    </a:cubicBezTo>
                    <a:cubicBezTo>
                      <a:pt x="1" y="20"/>
                      <a:pt x="1" y="20"/>
                      <a:pt x="3" y="20"/>
                    </a:cubicBezTo>
                    <a:cubicBezTo>
                      <a:pt x="4" y="19"/>
                      <a:pt x="5" y="19"/>
                      <a:pt x="7" y="18"/>
                    </a:cubicBezTo>
                    <a:cubicBezTo>
                      <a:pt x="8" y="18"/>
                      <a:pt x="9" y="17"/>
                      <a:pt x="10" y="16"/>
                    </a:cubicBezTo>
                    <a:cubicBezTo>
                      <a:pt x="11" y="16"/>
                      <a:pt x="11" y="15"/>
                      <a:pt x="12" y="14"/>
                    </a:cubicBezTo>
                    <a:cubicBezTo>
                      <a:pt x="12" y="14"/>
                      <a:pt x="12" y="14"/>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35" name="Freeform 52"/>
              <p:cNvSpPr>
                <a:spLocks noEditPoints="1"/>
              </p:cNvSpPr>
              <p:nvPr/>
            </p:nvSpPr>
            <p:spPr bwMode="auto">
              <a:xfrm>
                <a:off x="1551099" y="5104966"/>
                <a:ext cx="84750" cy="123254"/>
              </a:xfrm>
              <a:custGeom>
                <a:avLst/>
                <a:gdLst>
                  <a:gd name="T0" fmla="*/ 23 w 44"/>
                  <a:gd name="T1" fmla="*/ 0 h 64"/>
                  <a:gd name="T2" fmla="*/ 5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2"/>
                      <a:pt x="5" y="8"/>
                    </a:cubicBezTo>
                    <a:cubicBezTo>
                      <a:pt x="2" y="14"/>
                      <a:pt x="0" y="22"/>
                      <a:pt x="0" y="33"/>
                    </a:cubicBezTo>
                    <a:cubicBezTo>
                      <a:pt x="0" y="54"/>
                      <a:pt x="7" y="64"/>
                      <a:pt x="22" y="64"/>
                    </a:cubicBezTo>
                    <a:cubicBezTo>
                      <a:pt x="29" y="64"/>
                      <a:pt x="35" y="61"/>
                      <a:pt x="39"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36" name="Freeform 56"/>
              <p:cNvSpPr>
                <a:spLocks/>
              </p:cNvSpPr>
              <p:nvPr/>
            </p:nvSpPr>
            <p:spPr bwMode="auto">
              <a:xfrm>
                <a:off x="1938996" y="5104966"/>
                <a:ext cx="50524" cy="12162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3 w 26"/>
                  <a:gd name="T13" fmla="*/ 20 h 63"/>
                  <a:gd name="T14" fmla="*/ 7 w 26"/>
                  <a:gd name="T15" fmla="*/ 18 h 63"/>
                  <a:gd name="T16" fmla="*/ 10 w 26"/>
                  <a:gd name="T17" fmla="*/ 16 h 63"/>
                  <a:gd name="T18" fmla="*/ 12 w 26"/>
                  <a:gd name="T19" fmla="*/ 14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3"/>
                      <a:pt x="10" y="5"/>
                    </a:cubicBez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37" name="Freeform 57"/>
              <p:cNvSpPr>
                <a:spLocks noEditPoints="1"/>
              </p:cNvSpPr>
              <p:nvPr/>
            </p:nvSpPr>
            <p:spPr bwMode="auto">
              <a:xfrm>
                <a:off x="2018042" y="5104966"/>
                <a:ext cx="84750" cy="123254"/>
              </a:xfrm>
              <a:custGeom>
                <a:avLst/>
                <a:gdLst>
                  <a:gd name="T0" fmla="*/ 5 w 44"/>
                  <a:gd name="T1" fmla="*/ 8 h 64"/>
                  <a:gd name="T2" fmla="*/ 0 w 44"/>
                  <a:gd name="T3" fmla="*/ 33 h 64"/>
                  <a:gd name="T4" fmla="*/ 22 w 44"/>
                  <a:gd name="T5" fmla="*/ 64 h 64"/>
                  <a:gd name="T6" fmla="*/ 38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4"/>
                      <a:pt x="0" y="22"/>
                      <a:pt x="0" y="33"/>
                    </a:cubicBezTo>
                    <a:cubicBezTo>
                      <a:pt x="0" y="54"/>
                      <a:pt x="7" y="64"/>
                      <a:pt x="22" y="64"/>
                    </a:cubicBezTo>
                    <a:cubicBezTo>
                      <a:pt x="29" y="64"/>
                      <a:pt x="35" y="61"/>
                      <a:pt x="38" y="56"/>
                    </a:cubicBezTo>
                    <a:cubicBezTo>
                      <a:pt x="42" y="50"/>
                      <a:pt x="44" y="42"/>
                      <a:pt x="44" y="32"/>
                    </a:cubicBezTo>
                    <a:cubicBezTo>
                      <a:pt x="44" y="11"/>
                      <a:pt x="38" y="0"/>
                      <a:pt x="23" y="0"/>
                    </a:cubicBezTo>
                    <a:cubicBezTo>
                      <a:pt x="15" y="0"/>
                      <a:pt x="9" y="2"/>
                      <a:pt x="5" y="8"/>
                    </a:cubicBezTo>
                    <a:close/>
                    <a:moveTo>
                      <a:pt x="22" y="11"/>
                    </a:moveTo>
                    <a:cubicBezTo>
                      <a:pt x="27" y="11"/>
                      <a:pt x="30" y="17"/>
                      <a:pt x="30" y="32"/>
                    </a:cubicBezTo>
                    <a:cubicBezTo>
                      <a:pt x="30" y="47"/>
                      <a:pt x="27"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38" name="Freeform 58"/>
              <p:cNvSpPr>
                <a:spLocks/>
              </p:cNvSpPr>
              <p:nvPr/>
            </p:nvSpPr>
            <p:spPr bwMode="auto">
              <a:xfrm>
                <a:off x="2132129" y="5104966"/>
                <a:ext cx="49710" cy="121621"/>
              </a:xfrm>
              <a:custGeom>
                <a:avLst/>
                <a:gdLst>
                  <a:gd name="T0" fmla="*/ 10 w 26"/>
                  <a:gd name="T1" fmla="*/ 5 h 63"/>
                  <a:gd name="T2" fmla="*/ 0 w 26"/>
                  <a:gd name="T3" fmla="*/ 9 h 63"/>
                  <a:gd name="T4" fmla="*/ 0 w 26"/>
                  <a:gd name="T5" fmla="*/ 20 h 63"/>
                  <a:gd name="T6" fmla="*/ 4 w 26"/>
                  <a:gd name="T7" fmla="*/ 20 h 63"/>
                  <a:gd name="T8" fmla="*/ 7 w 26"/>
                  <a:gd name="T9" fmla="*/ 18 h 63"/>
                  <a:gd name="T10" fmla="*/ 10 w 26"/>
                  <a:gd name="T11" fmla="*/ 16 h 63"/>
                  <a:gd name="T12" fmla="*/ 13 w 26"/>
                  <a:gd name="T13" fmla="*/ 14 h 63"/>
                  <a:gd name="T14" fmla="*/ 13 w 26"/>
                  <a:gd name="T15" fmla="*/ 63 h 63"/>
                  <a:gd name="T16" fmla="*/ 26 w 26"/>
                  <a:gd name="T17" fmla="*/ 63 h 63"/>
                  <a:gd name="T18" fmla="*/ 26 w 26"/>
                  <a:gd name="T19" fmla="*/ 10 h 63"/>
                  <a:gd name="T20" fmla="*/ 23 w 26"/>
                  <a:gd name="T21" fmla="*/ 0 h 63"/>
                  <a:gd name="T22" fmla="*/ 18 w 26"/>
                  <a:gd name="T23" fmla="*/ 0 h 63"/>
                  <a:gd name="T24" fmla="*/ 10 w 26"/>
                  <a:gd name="T25"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63">
                    <a:moveTo>
                      <a:pt x="10" y="5"/>
                    </a:moveTo>
                    <a:cubicBezTo>
                      <a:pt x="6" y="6"/>
                      <a:pt x="4" y="8"/>
                      <a:pt x="0" y="9"/>
                    </a:cubicBezTo>
                    <a:cubicBezTo>
                      <a:pt x="0" y="9"/>
                      <a:pt x="0" y="9"/>
                      <a:pt x="0" y="20"/>
                    </a:cubicBezTo>
                    <a:cubicBezTo>
                      <a:pt x="1" y="20"/>
                      <a:pt x="2" y="20"/>
                      <a:pt x="4" y="20"/>
                    </a:cubicBezTo>
                    <a:cubicBezTo>
                      <a:pt x="4" y="19"/>
                      <a:pt x="5" y="19"/>
                      <a:pt x="7" y="18"/>
                    </a:cubicBezTo>
                    <a:cubicBezTo>
                      <a:pt x="8" y="18"/>
                      <a:pt x="9" y="17"/>
                      <a:pt x="10" y="16"/>
                    </a:cubicBezTo>
                    <a:cubicBezTo>
                      <a:pt x="11" y="16"/>
                      <a:pt x="12" y="15"/>
                      <a:pt x="13" y="14"/>
                    </a:cubicBezTo>
                    <a:cubicBezTo>
                      <a:pt x="13" y="14"/>
                      <a:pt x="13" y="14"/>
                      <a:pt x="13" y="63"/>
                    </a:cubicBezTo>
                    <a:cubicBezTo>
                      <a:pt x="13" y="63"/>
                      <a:pt x="13" y="63"/>
                      <a:pt x="26" y="63"/>
                    </a:cubicBezTo>
                    <a:cubicBezTo>
                      <a:pt x="26" y="63"/>
                      <a:pt x="26" y="63"/>
                      <a:pt x="26" y="10"/>
                    </a:cubicBezTo>
                    <a:cubicBezTo>
                      <a:pt x="25" y="7"/>
                      <a:pt x="24" y="3"/>
                      <a:pt x="23" y="0"/>
                    </a:cubicBezTo>
                    <a:cubicBezTo>
                      <a:pt x="18" y="0"/>
                      <a:pt x="18" y="0"/>
                      <a:pt x="18" y="0"/>
                    </a:cubicBezTo>
                    <a:cubicBezTo>
                      <a:pt x="15" y="2"/>
                      <a:pt x="13"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39" name="Freeform 59"/>
              <p:cNvSpPr>
                <a:spLocks/>
              </p:cNvSpPr>
              <p:nvPr/>
            </p:nvSpPr>
            <p:spPr bwMode="auto">
              <a:xfrm>
                <a:off x="-341119" y="5251891"/>
                <a:ext cx="49710" cy="119989"/>
              </a:xfrm>
              <a:custGeom>
                <a:avLst/>
                <a:gdLst>
                  <a:gd name="T0" fmla="*/ 7 w 26"/>
                  <a:gd name="T1" fmla="*/ 18 h 62"/>
                  <a:gd name="T2" fmla="*/ 10 w 26"/>
                  <a:gd name="T3" fmla="*/ 16 h 62"/>
                  <a:gd name="T4" fmla="*/ 13 w 26"/>
                  <a:gd name="T5" fmla="*/ 14 h 62"/>
                  <a:gd name="T6" fmla="*/ 13 w 26"/>
                  <a:gd name="T7" fmla="*/ 62 h 62"/>
                  <a:gd name="T8" fmla="*/ 26 w 26"/>
                  <a:gd name="T9" fmla="*/ 62 h 62"/>
                  <a:gd name="T10" fmla="*/ 26 w 26"/>
                  <a:gd name="T11" fmla="*/ 0 h 62"/>
                  <a:gd name="T12" fmla="*/ 18 w 26"/>
                  <a:gd name="T13" fmla="*/ 0 h 62"/>
                  <a:gd name="T14" fmla="*/ 10 w 26"/>
                  <a:gd name="T15" fmla="*/ 5 h 62"/>
                  <a:gd name="T16" fmla="*/ 0 w 26"/>
                  <a:gd name="T17" fmla="*/ 9 h 62"/>
                  <a:gd name="T18" fmla="*/ 0 w 26"/>
                  <a:gd name="T19" fmla="*/ 20 h 62"/>
                  <a:gd name="T20" fmla="*/ 3 w 26"/>
                  <a:gd name="T21" fmla="*/ 20 h 62"/>
                  <a:gd name="T22" fmla="*/ 7 w 26"/>
                  <a:gd name="T23"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7" y="18"/>
                    </a:moveTo>
                    <a:cubicBezTo>
                      <a:pt x="8" y="18"/>
                      <a:pt x="9" y="17"/>
                      <a:pt x="10" y="16"/>
                    </a:cubicBezTo>
                    <a:cubicBezTo>
                      <a:pt x="11" y="16"/>
                      <a:pt x="12" y="15"/>
                      <a:pt x="13" y="14"/>
                    </a:cubicBezTo>
                    <a:cubicBezTo>
                      <a:pt x="13" y="14"/>
                      <a:pt x="13" y="14"/>
                      <a:pt x="13" y="62"/>
                    </a:cubicBezTo>
                    <a:cubicBezTo>
                      <a:pt x="13" y="62"/>
                      <a:pt x="13" y="62"/>
                      <a:pt x="26" y="62"/>
                    </a:cubicBezTo>
                    <a:cubicBezTo>
                      <a:pt x="26" y="62"/>
                      <a:pt x="26" y="62"/>
                      <a:pt x="26" y="0"/>
                    </a:cubicBezTo>
                    <a:cubicBezTo>
                      <a:pt x="18" y="0"/>
                      <a:pt x="18" y="0"/>
                      <a:pt x="18" y="0"/>
                    </a:cubicBezTo>
                    <a:cubicBezTo>
                      <a:pt x="15" y="1"/>
                      <a:pt x="13" y="3"/>
                      <a:pt x="10" y="5"/>
                    </a:cubicBezTo>
                    <a:cubicBezTo>
                      <a:pt x="6" y="6"/>
                      <a:pt x="3" y="8"/>
                      <a:pt x="0" y="9"/>
                    </a:cubicBezTo>
                    <a:cubicBezTo>
                      <a:pt x="0" y="9"/>
                      <a:pt x="0" y="9"/>
                      <a:pt x="0" y="20"/>
                    </a:cubicBezTo>
                    <a:cubicBezTo>
                      <a:pt x="1" y="20"/>
                      <a:pt x="2" y="20"/>
                      <a:pt x="3" y="20"/>
                    </a:cubicBezTo>
                    <a:cubicBezTo>
                      <a:pt x="4" y="19"/>
                      <a:pt x="5"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40" name="Freeform 60"/>
              <p:cNvSpPr>
                <a:spLocks/>
              </p:cNvSpPr>
              <p:nvPr/>
            </p:nvSpPr>
            <p:spPr bwMode="auto">
              <a:xfrm>
                <a:off x="-262073" y="5251891"/>
                <a:ext cx="49710" cy="119989"/>
              </a:xfrm>
              <a:custGeom>
                <a:avLst/>
                <a:gdLst>
                  <a:gd name="T0" fmla="*/ 26 w 26"/>
                  <a:gd name="T1" fmla="*/ 62 h 62"/>
                  <a:gd name="T2" fmla="*/ 26 w 26"/>
                  <a:gd name="T3" fmla="*/ 0 h 62"/>
                  <a:gd name="T4" fmla="*/ 18 w 26"/>
                  <a:gd name="T5" fmla="*/ 0 h 62"/>
                  <a:gd name="T6" fmla="*/ 10 w 26"/>
                  <a:gd name="T7" fmla="*/ 5 h 62"/>
                  <a:gd name="T8" fmla="*/ 0 w 26"/>
                  <a:gd name="T9" fmla="*/ 9 h 62"/>
                  <a:gd name="T10" fmla="*/ 0 w 26"/>
                  <a:gd name="T11" fmla="*/ 20 h 62"/>
                  <a:gd name="T12" fmla="*/ 4 w 26"/>
                  <a:gd name="T13" fmla="*/ 20 h 62"/>
                  <a:gd name="T14" fmla="*/ 7 w 26"/>
                  <a:gd name="T15" fmla="*/ 18 h 62"/>
                  <a:gd name="T16" fmla="*/ 10 w 26"/>
                  <a:gd name="T17" fmla="*/ 16 h 62"/>
                  <a:gd name="T18" fmla="*/ 13 w 26"/>
                  <a:gd name="T19" fmla="*/ 14 h 62"/>
                  <a:gd name="T20" fmla="*/ 13 w 26"/>
                  <a:gd name="T21" fmla="*/ 62 h 62"/>
                  <a:gd name="T22" fmla="*/ 26 w 26"/>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62"/>
                    </a:moveTo>
                    <a:cubicBezTo>
                      <a:pt x="26" y="62"/>
                      <a:pt x="26" y="62"/>
                      <a:pt x="26" y="0"/>
                    </a:cubicBezTo>
                    <a:cubicBezTo>
                      <a:pt x="18" y="0"/>
                      <a:pt x="18" y="0"/>
                      <a:pt x="18" y="0"/>
                    </a:cubicBezTo>
                    <a:cubicBezTo>
                      <a:pt x="16" y="1"/>
                      <a:pt x="13" y="3"/>
                      <a:pt x="10" y="5"/>
                    </a:cubicBezTo>
                    <a:cubicBezTo>
                      <a:pt x="6"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5"/>
                      <a:pt x="13" y="14"/>
                    </a:cubicBezTo>
                    <a:cubicBezTo>
                      <a:pt x="13" y="14"/>
                      <a:pt x="13" y="14"/>
                      <a:pt x="13" y="62"/>
                    </a:cubicBezTo>
                    <a:cubicBezTo>
                      <a:pt x="13" y="62"/>
                      <a:pt x="13" y="62"/>
                      <a:pt x="26"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41" name="Freeform 61"/>
              <p:cNvSpPr>
                <a:spLocks/>
              </p:cNvSpPr>
              <p:nvPr/>
            </p:nvSpPr>
            <p:spPr bwMode="auto">
              <a:xfrm>
                <a:off x="-183026" y="5251891"/>
                <a:ext cx="52154" cy="119989"/>
              </a:xfrm>
              <a:custGeom>
                <a:avLst/>
                <a:gdLst>
                  <a:gd name="T0" fmla="*/ 10 w 27"/>
                  <a:gd name="T1" fmla="*/ 5 h 62"/>
                  <a:gd name="T2" fmla="*/ 0 w 27"/>
                  <a:gd name="T3" fmla="*/ 9 h 62"/>
                  <a:gd name="T4" fmla="*/ 0 w 27"/>
                  <a:gd name="T5" fmla="*/ 20 h 62"/>
                  <a:gd name="T6" fmla="*/ 4 w 27"/>
                  <a:gd name="T7" fmla="*/ 20 h 62"/>
                  <a:gd name="T8" fmla="*/ 8 w 27"/>
                  <a:gd name="T9" fmla="*/ 18 h 62"/>
                  <a:gd name="T10" fmla="*/ 10 w 27"/>
                  <a:gd name="T11" fmla="*/ 16 h 62"/>
                  <a:gd name="T12" fmla="*/ 13 w 27"/>
                  <a:gd name="T13" fmla="*/ 14 h 62"/>
                  <a:gd name="T14" fmla="*/ 13 w 27"/>
                  <a:gd name="T15" fmla="*/ 62 h 62"/>
                  <a:gd name="T16" fmla="*/ 27 w 27"/>
                  <a:gd name="T17" fmla="*/ 62 h 62"/>
                  <a:gd name="T18" fmla="*/ 27 w 27"/>
                  <a:gd name="T19" fmla="*/ 0 h 62"/>
                  <a:gd name="T20" fmla="*/ 19 w 27"/>
                  <a:gd name="T21" fmla="*/ 0 h 62"/>
                  <a:gd name="T22" fmla="*/ 10 w 27"/>
                  <a:gd name="T23"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10" y="5"/>
                    </a:moveTo>
                    <a:cubicBezTo>
                      <a:pt x="7" y="6"/>
                      <a:pt x="4" y="8"/>
                      <a:pt x="0" y="9"/>
                    </a:cubicBezTo>
                    <a:cubicBezTo>
                      <a:pt x="0" y="9"/>
                      <a:pt x="0" y="9"/>
                      <a:pt x="0" y="20"/>
                    </a:cubicBezTo>
                    <a:cubicBezTo>
                      <a:pt x="1" y="20"/>
                      <a:pt x="2" y="20"/>
                      <a:pt x="4" y="20"/>
                    </a:cubicBezTo>
                    <a:cubicBezTo>
                      <a:pt x="5" y="19"/>
                      <a:pt x="6" y="19"/>
                      <a:pt x="8" y="18"/>
                    </a:cubicBezTo>
                    <a:cubicBezTo>
                      <a:pt x="9" y="18"/>
                      <a:pt x="9" y="17"/>
                      <a:pt x="10" y="16"/>
                    </a:cubicBezTo>
                    <a:cubicBezTo>
                      <a:pt x="11" y="16"/>
                      <a:pt x="12" y="15"/>
                      <a:pt x="13" y="14"/>
                    </a:cubicBezTo>
                    <a:cubicBezTo>
                      <a:pt x="13" y="14"/>
                      <a:pt x="13" y="14"/>
                      <a:pt x="13" y="62"/>
                    </a:cubicBezTo>
                    <a:cubicBezTo>
                      <a:pt x="13" y="62"/>
                      <a:pt x="13" y="62"/>
                      <a:pt x="27" y="62"/>
                    </a:cubicBezTo>
                    <a:cubicBezTo>
                      <a:pt x="27" y="62"/>
                      <a:pt x="27" y="62"/>
                      <a:pt x="27" y="0"/>
                    </a:cubicBezTo>
                    <a:cubicBezTo>
                      <a:pt x="19" y="0"/>
                      <a:pt x="19" y="0"/>
                      <a:pt x="19" y="0"/>
                    </a:cubicBezTo>
                    <a:cubicBezTo>
                      <a:pt x="16" y="1"/>
                      <a:pt x="13"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42" name="Freeform 62"/>
              <p:cNvSpPr>
                <a:spLocks noEditPoints="1"/>
              </p:cNvSpPr>
              <p:nvPr/>
            </p:nvSpPr>
            <p:spPr bwMode="auto">
              <a:xfrm>
                <a:off x="-102351" y="5251891"/>
                <a:ext cx="84750" cy="123254"/>
              </a:xfrm>
              <a:custGeom>
                <a:avLst/>
                <a:gdLst>
                  <a:gd name="T0" fmla="*/ 22 w 44"/>
                  <a:gd name="T1" fmla="*/ 64 h 64"/>
                  <a:gd name="T2" fmla="*/ 38 w 44"/>
                  <a:gd name="T3" fmla="*/ 56 h 64"/>
                  <a:gd name="T4" fmla="*/ 44 w 44"/>
                  <a:gd name="T5" fmla="*/ 32 h 64"/>
                  <a:gd name="T6" fmla="*/ 23 w 44"/>
                  <a:gd name="T7" fmla="*/ 0 h 64"/>
                  <a:gd name="T8" fmla="*/ 5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3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8" y="56"/>
                    </a:cubicBezTo>
                    <a:cubicBezTo>
                      <a:pt x="42" y="50"/>
                      <a:pt x="44" y="42"/>
                      <a:pt x="44" y="32"/>
                    </a:cubicBezTo>
                    <a:cubicBezTo>
                      <a:pt x="44" y="11"/>
                      <a:pt x="37" y="0"/>
                      <a:pt x="23" y="0"/>
                    </a:cubicBezTo>
                    <a:cubicBezTo>
                      <a:pt x="15" y="0"/>
                      <a:pt x="9" y="2"/>
                      <a:pt x="5" y="8"/>
                    </a:cubicBezTo>
                    <a:cubicBezTo>
                      <a:pt x="1" y="14"/>
                      <a:pt x="0" y="22"/>
                      <a:pt x="0" y="33"/>
                    </a:cubicBezTo>
                    <a:cubicBezTo>
                      <a:pt x="0" y="54"/>
                      <a:pt x="7" y="64"/>
                      <a:pt x="22" y="64"/>
                    </a:cubicBezTo>
                    <a:close/>
                    <a:moveTo>
                      <a:pt x="22" y="11"/>
                    </a:moveTo>
                    <a:cubicBezTo>
                      <a:pt x="27" y="11"/>
                      <a:pt x="30" y="17"/>
                      <a:pt x="30" y="32"/>
                    </a:cubicBezTo>
                    <a:cubicBezTo>
                      <a:pt x="30" y="46"/>
                      <a:pt x="27" y="53"/>
                      <a:pt x="22" y="53"/>
                    </a:cubicBezTo>
                    <a:cubicBezTo>
                      <a:pt x="16" y="53"/>
                      <a:pt x="13" y="46"/>
                      <a:pt x="13" y="33"/>
                    </a:cubicBezTo>
                    <a:cubicBezTo>
                      <a:pt x="13"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43" name="Freeform 63"/>
              <p:cNvSpPr>
                <a:spLocks noEditPoints="1"/>
              </p:cNvSpPr>
              <p:nvPr/>
            </p:nvSpPr>
            <p:spPr bwMode="auto">
              <a:xfrm>
                <a:off x="9292" y="5251891"/>
                <a:ext cx="87195" cy="123254"/>
              </a:xfrm>
              <a:custGeom>
                <a:avLst/>
                <a:gdLst>
                  <a:gd name="T0" fmla="*/ 6 w 45"/>
                  <a:gd name="T1" fmla="*/ 8 h 64"/>
                  <a:gd name="T2" fmla="*/ 0 w 45"/>
                  <a:gd name="T3" fmla="*/ 33 h 64"/>
                  <a:gd name="T4" fmla="*/ 23 w 45"/>
                  <a:gd name="T5" fmla="*/ 64 h 64"/>
                  <a:gd name="T6" fmla="*/ 39 w 45"/>
                  <a:gd name="T7" fmla="*/ 56 h 64"/>
                  <a:gd name="T8" fmla="*/ 45 w 45"/>
                  <a:gd name="T9" fmla="*/ 32 h 64"/>
                  <a:gd name="T10" fmla="*/ 23 w 45"/>
                  <a:gd name="T11" fmla="*/ 0 h 64"/>
                  <a:gd name="T12" fmla="*/ 6 w 45"/>
                  <a:gd name="T13" fmla="*/ 8 h 64"/>
                  <a:gd name="T14" fmla="*/ 31 w 45"/>
                  <a:gd name="T15" fmla="*/ 32 h 64"/>
                  <a:gd name="T16" fmla="*/ 23 w 45"/>
                  <a:gd name="T17" fmla="*/ 53 h 64"/>
                  <a:gd name="T18" fmla="*/ 14 w 45"/>
                  <a:gd name="T19" fmla="*/ 33 h 64"/>
                  <a:gd name="T20" fmla="*/ 23 w 45"/>
                  <a:gd name="T21" fmla="*/ 11 h 64"/>
                  <a:gd name="T22" fmla="*/ 31 w 45"/>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6" y="8"/>
                    </a:moveTo>
                    <a:cubicBezTo>
                      <a:pt x="2" y="14"/>
                      <a:pt x="0" y="22"/>
                      <a:pt x="0" y="33"/>
                    </a:cubicBezTo>
                    <a:cubicBezTo>
                      <a:pt x="0" y="54"/>
                      <a:pt x="8" y="64"/>
                      <a:pt x="23" y="64"/>
                    </a:cubicBezTo>
                    <a:cubicBezTo>
                      <a:pt x="30" y="64"/>
                      <a:pt x="36" y="61"/>
                      <a:pt x="39" y="56"/>
                    </a:cubicBezTo>
                    <a:cubicBezTo>
                      <a:pt x="43" y="50"/>
                      <a:pt x="45" y="42"/>
                      <a:pt x="45" y="32"/>
                    </a:cubicBezTo>
                    <a:cubicBezTo>
                      <a:pt x="45" y="11"/>
                      <a:pt x="38" y="0"/>
                      <a:pt x="23" y="0"/>
                    </a:cubicBezTo>
                    <a:cubicBezTo>
                      <a:pt x="16" y="0"/>
                      <a:pt x="10" y="2"/>
                      <a:pt x="6" y="8"/>
                    </a:cubicBezTo>
                    <a:close/>
                    <a:moveTo>
                      <a:pt x="31" y="32"/>
                    </a:moveTo>
                    <a:cubicBezTo>
                      <a:pt x="31" y="46"/>
                      <a:pt x="28" y="53"/>
                      <a:pt x="23" y="53"/>
                    </a:cubicBezTo>
                    <a:cubicBezTo>
                      <a:pt x="17" y="53"/>
                      <a:pt x="14" y="46"/>
                      <a:pt x="14" y="33"/>
                    </a:cubicBezTo>
                    <a:cubicBezTo>
                      <a:pt x="14" y="18"/>
                      <a:pt x="17" y="11"/>
                      <a:pt x="23" y="11"/>
                    </a:cubicBezTo>
                    <a:cubicBezTo>
                      <a:pt x="28" y="11"/>
                      <a:pt x="31" y="17"/>
                      <a:pt x="31"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44" name="Freeform 64"/>
              <p:cNvSpPr>
                <a:spLocks/>
              </p:cNvSpPr>
              <p:nvPr/>
            </p:nvSpPr>
            <p:spPr bwMode="auto">
              <a:xfrm>
                <a:off x="123379" y="5251891"/>
                <a:ext cx="52154" cy="119989"/>
              </a:xfrm>
              <a:custGeom>
                <a:avLst/>
                <a:gdLst>
                  <a:gd name="T0" fmla="*/ 27 w 27"/>
                  <a:gd name="T1" fmla="*/ 62 h 62"/>
                  <a:gd name="T2" fmla="*/ 27 w 27"/>
                  <a:gd name="T3" fmla="*/ 0 h 62"/>
                  <a:gd name="T4" fmla="*/ 19 w 27"/>
                  <a:gd name="T5" fmla="*/ 0 h 62"/>
                  <a:gd name="T6" fmla="*/ 10 w 27"/>
                  <a:gd name="T7" fmla="*/ 5 h 62"/>
                  <a:gd name="T8" fmla="*/ 0 w 27"/>
                  <a:gd name="T9" fmla="*/ 9 h 62"/>
                  <a:gd name="T10" fmla="*/ 0 w 27"/>
                  <a:gd name="T11" fmla="*/ 20 h 62"/>
                  <a:gd name="T12" fmla="*/ 4 w 27"/>
                  <a:gd name="T13" fmla="*/ 20 h 62"/>
                  <a:gd name="T14" fmla="*/ 8 w 27"/>
                  <a:gd name="T15" fmla="*/ 18 h 62"/>
                  <a:gd name="T16" fmla="*/ 10 w 27"/>
                  <a:gd name="T17" fmla="*/ 16 h 62"/>
                  <a:gd name="T18" fmla="*/ 13 w 27"/>
                  <a:gd name="T19" fmla="*/ 14 h 62"/>
                  <a:gd name="T20" fmla="*/ 13 w 27"/>
                  <a:gd name="T21" fmla="*/ 62 h 62"/>
                  <a:gd name="T22" fmla="*/ 27 w 27"/>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27" y="62"/>
                    </a:moveTo>
                    <a:cubicBezTo>
                      <a:pt x="27" y="62"/>
                      <a:pt x="27" y="62"/>
                      <a:pt x="27" y="0"/>
                    </a:cubicBezTo>
                    <a:cubicBezTo>
                      <a:pt x="19" y="0"/>
                      <a:pt x="19" y="0"/>
                      <a:pt x="19" y="0"/>
                    </a:cubicBezTo>
                    <a:cubicBezTo>
                      <a:pt x="16" y="1"/>
                      <a:pt x="13" y="3"/>
                      <a:pt x="10" y="5"/>
                    </a:cubicBezTo>
                    <a:cubicBezTo>
                      <a:pt x="7" y="6"/>
                      <a:pt x="4" y="8"/>
                      <a:pt x="0" y="9"/>
                    </a:cubicBezTo>
                    <a:cubicBezTo>
                      <a:pt x="0" y="9"/>
                      <a:pt x="0" y="9"/>
                      <a:pt x="0" y="20"/>
                    </a:cubicBezTo>
                    <a:cubicBezTo>
                      <a:pt x="1" y="20"/>
                      <a:pt x="2" y="20"/>
                      <a:pt x="4" y="20"/>
                    </a:cubicBezTo>
                    <a:cubicBezTo>
                      <a:pt x="5" y="19"/>
                      <a:pt x="6" y="19"/>
                      <a:pt x="8" y="18"/>
                    </a:cubicBezTo>
                    <a:cubicBezTo>
                      <a:pt x="9" y="18"/>
                      <a:pt x="10" y="17"/>
                      <a:pt x="10" y="16"/>
                    </a:cubicBezTo>
                    <a:cubicBezTo>
                      <a:pt x="11" y="16"/>
                      <a:pt x="12" y="15"/>
                      <a:pt x="13" y="14"/>
                    </a:cubicBezTo>
                    <a:cubicBezTo>
                      <a:pt x="13" y="14"/>
                      <a:pt x="13" y="14"/>
                      <a:pt x="13" y="62"/>
                    </a:cubicBezTo>
                    <a:cubicBezTo>
                      <a:pt x="13" y="62"/>
                      <a:pt x="13" y="62"/>
                      <a:pt x="27"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45" name="Freeform 65"/>
              <p:cNvSpPr>
                <a:spLocks noEditPoints="1"/>
              </p:cNvSpPr>
              <p:nvPr/>
            </p:nvSpPr>
            <p:spPr bwMode="auto">
              <a:xfrm>
                <a:off x="204870" y="5251891"/>
                <a:ext cx="84750" cy="123254"/>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3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2"/>
                      <a:pt x="5" y="8"/>
                    </a:cubicBezTo>
                    <a:cubicBezTo>
                      <a:pt x="1" y="14"/>
                      <a:pt x="0" y="22"/>
                      <a:pt x="0" y="33"/>
                    </a:cubicBezTo>
                    <a:cubicBezTo>
                      <a:pt x="0" y="54"/>
                      <a:pt x="7" y="64"/>
                      <a:pt x="22" y="64"/>
                    </a:cubicBezTo>
                    <a:cubicBezTo>
                      <a:pt x="29" y="64"/>
                      <a:pt x="34" y="61"/>
                      <a:pt x="38" y="56"/>
                    </a:cubicBezTo>
                    <a:cubicBezTo>
                      <a:pt x="42" y="50"/>
                      <a:pt x="44" y="42"/>
                      <a:pt x="44" y="32"/>
                    </a:cubicBezTo>
                    <a:cubicBezTo>
                      <a:pt x="44" y="11"/>
                      <a:pt x="37" y="0"/>
                      <a:pt x="23" y="0"/>
                    </a:cubicBezTo>
                    <a:close/>
                    <a:moveTo>
                      <a:pt x="22" y="53"/>
                    </a:moveTo>
                    <a:cubicBezTo>
                      <a:pt x="16" y="53"/>
                      <a:pt x="13" y="46"/>
                      <a:pt x="13" y="33"/>
                    </a:cubicBezTo>
                    <a:cubicBezTo>
                      <a:pt x="13" y="18"/>
                      <a:pt x="16" y="11"/>
                      <a:pt x="22" y="11"/>
                    </a:cubicBezTo>
                    <a:cubicBezTo>
                      <a:pt x="27" y="11"/>
                      <a:pt x="30" y="17"/>
                      <a:pt x="30" y="32"/>
                    </a:cubicBezTo>
                    <a:cubicBezTo>
                      <a:pt x="30" y="46"/>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46" name="Freeform 66"/>
              <p:cNvSpPr>
                <a:spLocks/>
              </p:cNvSpPr>
              <p:nvPr/>
            </p:nvSpPr>
            <p:spPr bwMode="auto">
              <a:xfrm>
                <a:off x="318142" y="5251891"/>
                <a:ext cx="50524" cy="119989"/>
              </a:xfrm>
              <a:custGeom>
                <a:avLst/>
                <a:gdLst>
                  <a:gd name="T0" fmla="*/ 26 w 26"/>
                  <a:gd name="T1" fmla="*/ 62 h 62"/>
                  <a:gd name="T2" fmla="*/ 26 w 26"/>
                  <a:gd name="T3" fmla="*/ 0 h 62"/>
                  <a:gd name="T4" fmla="*/ 18 w 26"/>
                  <a:gd name="T5" fmla="*/ 0 h 62"/>
                  <a:gd name="T6" fmla="*/ 10 w 26"/>
                  <a:gd name="T7" fmla="*/ 5 h 62"/>
                  <a:gd name="T8" fmla="*/ 0 w 26"/>
                  <a:gd name="T9" fmla="*/ 9 h 62"/>
                  <a:gd name="T10" fmla="*/ 0 w 26"/>
                  <a:gd name="T11" fmla="*/ 20 h 62"/>
                  <a:gd name="T12" fmla="*/ 3 w 26"/>
                  <a:gd name="T13" fmla="*/ 20 h 62"/>
                  <a:gd name="T14" fmla="*/ 7 w 26"/>
                  <a:gd name="T15" fmla="*/ 18 h 62"/>
                  <a:gd name="T16" fmla="*/ 10 w 26"/>
                  <a:gd name="T17" fmla="*/ 16 h 62"/>
                  <a:gd name="T18" fmla="*/ 12 w 26"/>
                  <a:gd name="T19" fmla="*/ 14 h 62"/>
                  <a:gd name="T20" fmla="*/ 12 w 26"/>
                  <a:gd name="T21" fmla="*/ 62 h 62"/>
                  <a:gd name="T22" fmla="*/ 26 w 26"/>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62"/>
                    </a:moveTo>
                    <a:cubicBezTo>
                      <a:pt x="26" y="62"/>
                      <a:pt x="26" y="62"/>
                      <a:pt x="26" y="0"/>
                    </a:cubicBezTo>
                    <a:cubicBezTo>
                      <a:pt x="18" y="0"/>
                      <a:pt x="18" y="0"/>
                      <a:pt x="18" y="0"/>
                    </a:cubicBezTo>
                    <a:cubicBezTo>
                      <a:pt x="15" y="1"/>
                      <a:pt x="12" y="3"/>
                      <a:pt x="10" y="5"/>
                    </a:cubicBez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2"/>
                    </a:cubicBezTo>
                    <a:cubicBezTo>
                      <a:pt x="12" y="62"/>
                      <a:pt x="12" y="62"/>
                      <a:pt x="26"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47" name="Freeform 67"/>
              <p:cNvSpPr>
                <a:spLocks noEditPoints="1"/>
              </p:cNvSpPr>
              <p:nvPr/>
            </p:nvSpPr>
            <p:spPr bwMode="auto">
              <a:xfrm>
                <a:off x="397189" y="5251891"/>
                <a:ext cx="85566" cy="123254"/>
              </a:xfrm>
              <a:custGeom>
                <a:avLst/>
                <a:gdLst>
                  <a:gd name="T0" fmla="*/ 38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8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8" y="56"/>
                    </a:moveTo>
                    <a:cubicBezTo>
                      <a:pt x="42" y="50"/>
                      <a:pt x="44" y="42"/>
                      <a:pt x="44" y="32"/>
                    </a:cubicBezTo>
                    <a:cubicBezTo>
                      <a:pt x="44" y="11"/>
                      <a:pt x="38" y="0"/>
                      <a:pt x="23" y="0"/>
                    </a:cubicBezTo>
                    <a:cubicBezTo>
                      <a:pt x="15" y="0"/>
                      <a:pt x="9" y="2"/>
                      <a:pt x="5" y="8"/>
                    </a:cubicBezTo>
                    <a:cubicBezTo>
                      <a:pt x="2" y="14"/>
                      <a:pt x="0" y="22"/>
                      <a:pt x="0" y="33"/>
                    </a:cubicBezTo>
                    <a:cubicBezTo>
                      <a:pt x="0" y="54"/>
                      <a:pt x="7" y="64"/>
                      <a:pt x="22" y="64"/>
                    </a:cubicBezTo>
                    <a:cubicBezTo>
                      <a:pt x="29" y="64"/>
                      <a:pt x="35" y="61"/>
                      <a:pt x="38" y="56"/>
                    </a:cubicBezTo>
                    <a:close/>
                    <a:moveTo>
                      <a:pt x="22" y="53"/>
                    </a:moveTo>
                    <a:cubicBezTo>
                      <a:pt x="16" y="53"/>
                      <a:pt x="14" y="46"/>
                      <a:pt x="14" y="33"/>
                    </a:cubicBezTo>
                    <a:cubicBezTo>
                      <a:pt x="14" y="18"/>
                      <a:pt x="16" y="11"/>
                      <a:pt x="22" y="11"/>
                    </a:cubicBezTo>
                    <a:cubicBezTo>
                      <a:pt x="27" y="11"/>
                      <a:pt x="30" y="17"/>
                      <a:pt x="30" y="32"/>
                    </a:cubicBezTo>
                    <a:cubicBezTo>
                      <a:pt x="30" y="46"/>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48" name="Freeform 68"/>
              <p:cNvSpPr>
                <a:spLocks noEditPoints="1"/>
              </p:cNvSpPr>
              <p:nvPr/>
            </p:nvSpPr>
            <p:spPr bwMode="auto">
              <a:xfrm>
                <a:off x="511276" y="5251891"/>
                <a:ext cx="84750" cy="123254"/>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14 w 44"/>
                  <a:gd name="T15" fmla="*/ 33 h 64"/>
                  <a:gd name="T16" fmla="*/ 22 w 44"/>
                  <a:gd name="T17" fmla="*/ 11 h 64"/>
                  <a:gd name="T18" fmla="*/ 30 w 44"/>
                  <a:gd name="T19" fmla="*/ 32 h 64"/>
                  <a:gd name="T20" fmla="*/ 22 w 44"/>
                  <a:gd name="T21" fmla="*/ 53 h 64"/>
                  <a:gd name="T22" fmla="*/ 14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2"/>
                      <a:pt x="5" y="8"/>
                    </a:cubicBezTo>
                    <a:cubicBezTo>
                      <a:pt x="2" y="14"/>
                      <a:pt x="0" y="22"/>
                      <a:pt x="0" y="33"/>
                    </a:cubicBezTo>
                    <a:cubicBezTo>
                      <a:pt x="0" y="54"/>
                      <a:pt x="7" y="64"/>
                      <a:pt x="22" y="64"/>
                    </a:cubicBezTo>
                    <a:cubicBezTo>
                      <a:pt x="29" y="64"/>
                      <a:pt x="35" y="61"/>
                      <a:pt x="39" y="56"/>
                    </a:cubicBezTo>
                    <a:close/>
                    <a:moveTo>
                      <a:pt x="14" y="33"/>
                    </a:moveTo>
                    <a:cubicBezTo>
                      <a:pt x="14" y="18"/>
                      <a:pt x="16" y="11"/>
                      <a:pt x="22" y="11"/>
                    </a:cubicBezTo>
                    <a:cubicBezTo>
                      <a:pt x="27" y="11"/>
                      <a:pt x="30" y="17"/>
                      <a:pt x="30" y="32"/>
                    </a:cubicBezTo>
                    <a:cubicBezTo>
                      <a:pt x="30" y="46"/>
                      <a:pt x="27" y="53"/>
                      <a:pt x="22" y="53"/>
                    </a:cubicBezTo>
                    <a:cubicBezTo>
                      <a:pt x="16" y="53"/>
                      <a:pt x="14" y="46"/>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49" name="Freeform 72"/>
              <p:cNvSpPr>
                <a:spLocks/>
              </p:cNvSpPr>
              <p:nvPr/>
            </p:nvSpPr>
            <p:spPr bwMode="auto">
              <a:xfrm>
                <a:off x="899172" y="5251891"/>
                <a:ext cx="50524" cy="119989"/>
              </a:xfrm>
              <a:custGeom>
                <a:avLst/>
                <a:gdLst>
                  <a:gd name="T0" fmla="*/ 10 w 26"/>
                  <a:gd name="T1" fmla="*/ 5 h 62"/>
                  <a:gd name="T2" fmla="*/ 0 w 26"/>
                  <a:gd name="T3" fmla="*/ 9 h 62"/>
                  <a:gd name="T4" fmla="*/ 0 w 26"/>
                  <a:gd name="T5" fmla="*/ 20 h 62"/>
                  <a:gd name="T6" fmla="*/ 3 w 26"/>
                  <a:gd name="T7" fmla="*/ 20 h 62"/>
                  <a:gd name="T8" fmla="*/ 7 w 26"/>
                  <a:gd name="T9" fmla="*/ 18 h 62"/>
                  <a:gd name="T10" fmla="*/ 10 w 26"/>
                  <a:gd name="T11" fmla="*/ 16 h 62"/>
                  <a:gd name="T12" fmla="*/ 12 w 26"/>
                  <a:gd name="T13" fmla="*/ 14 h 62"/>
                  <a:gd name="T14" fmla="*/ 12 w 26"/>
                  <a:gd name="T15" fmla="*/ 62 h 62"/>
                  <a:gd name="T16" fmla="*/ 26 w 26"/>
                  <a:gd name="T17" fmla="*/ 62 h 62"/>
                  <a:gd name="T18" fmla="*/ 26 w 26"/>
                  <a:gd name="T19" fmla="*/ 0 h 62"/>
                  <a:gd name="T20" fmla="*/ 18 w 26"/>
                  <a:gd name="T21" fmla="*/ 0 h 62"/>
                  <a:gd name="T22" fmla="*/ 10 w 26"/>
                  <a:gd name="T23"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10" y="5"/>
                    </a:move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2"/>
                    </a:cubicBezTo>
                    <a:cubicBezTo>
                      <a:pt x="12" y="62"/>
                      <a:pt x="12" y="62"/>
                      <a:pt x="26" y="62"/>
                    </a:cubicBezTo>
                    <a:cubicBezTo>
                      <a:pt x="26" y="62"/>
                      <a:pt x="26" y="62"/>
                      <a:pt x="26" y="0"/>
                    </a:cubicBezTo>
                    <a:cubicBezTo>
                      <a:pt x="18" y="0"/>
                      <a:pt x="18" y="0"/>
                      <a:pt x="18" y="0"/>
                    </a:cubicBezTo>
                    <a:cubicBezTo>
                      <a:pt x="15" y="1"/>
                      <a:pt x="12"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50" name="Freeform 73"/>
              <p:cNvSpPr>
                <a:spLocks noEditPoints="1"/>
              </p:cNvSpPr>
              <p:nvPr/>
            </p:nvSpPr>
            <p:spPr bwMode="auto">
              <a:xfrm>
                <a:off x="978218" y="5251891"/>
                <a:ext cx="84750" cy="123254"/>
              </a:xfrm>
              <a:custGeom>
                <a:avLst/>
                <a:gdLst>
                  <a:gd name="T0" fmla="*/ 5 w 44"/>
                  <a:gd name="T1" fmla="*/ 8 h 64"/>
                  <a:gd name="T2" fmla="*/ 0 w 44"/>
                  <a:gd name="T3" fmla="*/ 33 h 64"/>
                  <a:gd name="T4" fmla="*/ 22 w 44"/>
                  <a:gd name="T5" fmla="*/ 64 h 64"/>
                  <a:gd name="T6" fmla="*/ 38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4"/>
                      <a:pt x="0" y="22"/>
                      <a:pt x="0" y="33"/>
                    </a:cubicBezTo>
                    <a:cubicBezTo>
                      <a:pt x="0" y="54"/>
                      <a:pt x="7" y="64"/>
                      <a:pt x="22" y="64"/>
                    </a:cubicBezTo>
                    <a:cubicBezTo>
                      <a:pt x="29" y="64"/>
                      <a:pt x="35" y="61"/>
                      <a:pt x="38" y="56"/>
                    </a:cubicBezTo>
                    <a:cubicBezTo>
                      <a:pt x="42" y="50"/>
                      <a:pt x="44" y="42"/>
                      <a:pt x="44" y="32"/>
                    </a:cubicBezTo>
                    <a:cubicBezTo>
                      <a:pt x="44" y="11"/>
                      <a:pt x="38" y="0"/>
                      <a:pt x="23" y="0"/>
                    </a:cubicBezTo>
                    <a:cubicBezTo>
                      <a:pt x="15" y="0"/>
                      <a:pt x="9" y="2"/>
                      <a:pt x="5" y="8"/>
                    </a:cubicBezTo>
                    <a:close/>
                    <a:moveTo>
                      <a:pt x="22" y="11"/>
                    </a:moveTo>
                    <a:cubicBezTo>
                      <a:pt x="27" y="11"/>
                      <a:pt x="30" y="17"/>
                      <a:pt x="30" y="32"/>
                    </a:cubicBezTo>
                    <a:cubicBezTo>
                      <a:pt x="30" y="46"/>
                      <a:pt x="27" y="53"/>
                      <a:pt x="22" y="53"/>
                    </a:cubicBezTo>
                    <a:cubicBezTo>
                      <a:pt x="16" y="53"/>
                      <a:pt x="14" y="46"/>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51" name="Freeform 76"/>
              <p:cNvSpPr>
                <a:spLocks/>
              </p:cNvSpPr>
              <p:nvPr/>
            </p:nvSpPr>
            <p:spPr bwMode="auto">
              <a:xfrm>
                <a:off x="1285439" y="5251891"/>
                <a:ext cx="51340" cy="119989"/>
              </a:xfrm>
              <a:custGeom>
                <a:avLst/>
                <a:gdLst>
                  <a:gd name="T0" fmla="*/ 10 w 27"/>
                  <a:gd name="T1" fmla="*/ 5 h 62"/>
                  <a:gd name="T2" fmla="*/ 0 w 27"/>
                  <a:gd name="T3" fmla="*/ 9 h 62"/>
                  <a:gd name="T4" fmla="*/ 0 w 27"/>
                  <a:gd name="T5" fmla="*/ 20 h 62"/>
                  <a:gd name="T6" fmla="*/ 3 w 27"/>
                  <a:gd name="T7" fmla="*/ 20 h 62"/>
                  <a:gd name="T8" fmla="*/ 7 w 27"/>
                  <a:gd name="T9" fmla="*/ 18 h 62"/>
                  <a:gd name="T10" fmla="*/ 10 w 27"/>
                  <a:gd name="T11" fmla="*/ 16 h 62"/>
                  <a:gd name="T12" fmla="*/ 13 w 27"/>
                  <a:gd name="T13" fmla="*/ 14 h 62"/>
                  <a:gd name="T14" fmla="*/ 13 w 27"/>
                  <a:gd name="T15" fmla="*/ 62 h 62"/>
                  <a:gd name="T16" fmla="*/ 27 w 27"/>
                  <a:gd name="T17" fmla="*/ 62 h 62"/>
                  <a:gd name="T18" fmla="*/ 27 w 27"/>
                  <a:gd name="T19" fmla="*/ 0 h 62"/>
                  <a:gd name="T20" fmla="*/ 18 w 27"/>
                  <a:gd name="T21" fmla="*/ 0 h 62"/>
                  <a:gd name="T22" fmla="*/ 10 w 27"/>
                  <a:gd name="T23"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10" y="5"/>
                    </a:moveTo>
                    <a:cubicBezTo>
                      <a:pt x="6" y="6"/>
                      <a:pt x="3" y="8"/>
                      <a:pt x="0" y="9"/>
                    </a:cubicBezTo>
                    <a:cubicBezTo>
                      <a:pt x="0" y="9"/>
                      <a:pt x="0" y="9"/>
                      <a:pt x="0" y="20"/>
                    </a:cubicBezTo>
                    <a:cubicBezTo>
                      <a:pt x="1" y="20"/>
                      <a:pt x="2" y="20"/>
                      <a:pt x="3" y="20"/>
                    </a:cubicBezTo>
                    <a:cubicBezTo>
                      <a:pt x="4" y="19"/>
                      <a:pt x="5" y="19"/>
                      <a:pt x="7" y="18"/>
                    </a:cubicBezTo>
                    <a:cubicBezTo>
                      <a:pt x="8" y="18"/>
                      <a:pt x="9" y="17"/>
                      <a:pt x="10" y="16"/>
                    </a:cubicBezTo>
                    <a:cubicBezTo>
                      <a:pt x="11" y="16"/>
                      <a:pt x="12" y="15"/>
                      <a:pt x="13" y="14"/>
                    </a:cubicBezTo>
                    <a:cubicBezTo>
                      <a:pt x="13" y="14"/>
                      <a:pt x="13" y="14"/>
                      <a:pt x="13" y="62"/>
                    </a:cubicBezTo>
                    <a:cubicBezTo>
                      <a:pt x="13" y="62"/>
                      <a:pt x="13" y="62"/>
                      <a:pt x="27" y="62"/>
                    </a:cubicBezTo>
                    <a:cubicBezTo>
                      <a:pt x="27" y="62"/>
                      <a:pt x="27" y="62"/>
                      <a:pt x="27" y="0"/>
                    </a:cubicBezTo>
                    <a:cubicBezTo>
                      <a:pt x="18" y="0"/>
                      <a:pt x="18" y="0"/>
                      <a:pt x="18" y="0"/>
                    </a:cubicBezTo>
                    <a:cubicBezTo>
                      <a:pt x="15" y="1"/>
                      <a:pt x="13"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52" name="Freeform 77"/>
              <p:cNvSpPr>
                <a:spLocks/>
              </p:cNvSpPr>
              <p:nvPr/>
            </p:nvSpPr>
            <p:spPr bwMode="auto">
              <a:xfrm>
                <a:off x="1364485" y="5251891"/>
                <a:ext cx="52154" cy="119989"/>
              </a:xfrm>
              <a:custGeom>
                <a:avLst/>
                <a:gdLst>
                  <a:gd name="T0" fmla="*/ 7 w 27"/>
                  <a:gd name="T1" fmla="*/ 18 h 62"/>
                  <a:gd name="T2" fmla="*/ 10 w 27"/>
                  <a:gd name="T3" fmla="*/ 16 h 62"/>
                  <a:gd name="T4" fmla="*/ 13 w 27"/>
                  <a:gd name="T5" fmla="*/ 14 h 62"/>
                  <a:gd name="T6" fmla="*/ 13 w 27"/>
                  <a:gd name="T7" fmla="*/ 62 h 62"/>
                  <a:gd name="T8" fmla="*/ 27 w 27"/>
                  <a:gd name="T9" fmla="*/ 62 h 62"/>
                  <a:gd name="T10" fmla="*/ 27 w 27"/>
                  <a:gd name="T11" fmla="*/ 0 h 62"/>
                  <a:gd name="T12" fmla="*/ 19 w 27"/>
                  <a:gd name="T13" fmla="*/ 0 h 62"/>
                  <a:gd name="T14" fmla="*/ 10 w 27"/>
                  <a:gd name="T15" fmla="*/ 5 h 62"/>
                  <a:gd name="T16" fmla="*/ 0 w 27"/>
                  <a:gd name="T17" fmla="*/ 9 h 62"/>
                  <a:gd name="T18" fmla="*/ 0 w 27"/>
                  <a:gd name="T19" fmla="*/ 20 h 62"/>
                  <a:gd name="T20" fmla="*/ 4 w 27"/>
                  <a:gd name="T21" fmla="*/ 20 h 62"/>
                  <a:gd name="T22" fmla="*/ 7 w 27"/>
                  <a:gd name="T23"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7" y="18"/>
                    </a:moveTo>
                    <a:cubicBezTo>
                      <a:pt x="8" y="18"/>
                      <a:pt x="9" y="17"/>
                      <a:pt x="10" y="16"/>
                    </a:cubicBezTo>
                    <a:cubicBezTo>
                      <a:pt x="11" y="16"/>
                      <a:pt x="12" y="15"/>
                      <a:pt x="13" y="14"/>
                    </a:cubicBezTo>
                    <a:cubicBezTo>
                      <a:pt x="13" y="14"/>
                      <a:pt x="13" y="14"/>
                      <a:pt x="13" y="62"/>
                    </a:cubicBezTo>
                    <a:cubicBezTo>
                      <a:pt x="13" y="62"/>
                      <a:pt x="13" y="62"/>
                      <a:pt x="27" y="62"/>
                    </a:cubicBezTo>
                    <a:cubicBezTo>
                      <a:pt x="27" y="62"/>
                      <a:pt x="27" y="62"/>
                      <a:pt x="27" y="0"/>
                    </a:cubicBezTo>
                    <a:cubicBezTo>
                      <a:pt x="19" y="0"/>
                      <a:pt x="19" y="0"/>
                      <a:pt x="19" y="0"/>
                    </a:cubicBezTo>
                    <a:cubicBezTo>
                      <a:pt x="16" y="1"/>
                      <a:pt x="13" y="3"/>
                      <a:pt x="10" y="5"/>
                    </a:cubicBezTo>
                    <a:cubicBezTo>
                      <a:pt x="6" y="6"/>
                      <a:pt x="4" y="8"/>
                      <a:pt x="0" y="9"/>
                    </a:cubicBezTo>
                    <a:cubicBezTo>
                      <a:pt x="0" y="9"/>
                      <a:pt x="0" y="9"/>
                      <a:pt x="0" y="20"/>
                    </a:cubicBezTo>
                    <a:cubicBezTo>
                      <a:pt x="1" y="20"/>
                      <a:pt x="2" y="20"/>
                      <a:pt x="4" y="20"/>
                    </a:cubicBezTo>
                    <a:cubicBezTo>
                      <a:pt x="5" y="19"/>
                      <a:pt x="6"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53" name="Freeform 78"/>
              <p:cNvSpPr>
                <a:spLocks/>
              </p:cNvSpPr>
              <p:nvPr/>
            </p:nvSpPr>
            <p:spPr bwMode="auto">
              <a:xfrm>
                <a:off x="1443531" y="5251891"/>
                <a:ext cx="52154" cy="119989"/>
              </a:xfrm>
              <a:custGeom>
                <a:avLst/>
                <a:gdLst>
                  <a:gd name="T0" fmla="*/ 0 w 27"/>
                  <a:gd name="T1" fmla="*/ 20 h 62"/>
                  <a:gd name="T2" fmla="*/ 4 w 27"/>
                  <a:gd name="T3" fmla="*/ 20 h 62"/>
                  <a:gd name="T4" fmla="*/ 8 w 27"/>
                  <a:gd name="T5" fmla="*/ 18 h 62"/>
                  <a:gd name="T6" fmla="*/ 10 w 27"/>
                  <a:gd name="T7" fmla="*/ 16 h 62"/>
                  <a:gd name="T8" fmla="*/ 13 w 27"/>
                  <a:gd name="T9" fmla="*/ 14 h 62"/>
                  <a:gd name="T10" fmla="*/ 13 w 27"/>
                  <a:gd name="T11" fmla="*/ 62 h 62"/>
                  <a:gd name="T12" fmla="*/ 27 w 27"/>
                  <a:gd name="T13" fmla="*/ 62 h 62"/>
                  <a:gd name="T14" fmla="*/ 27 w 27"/>
                  <a:gd name="T15" fmla="*/ 0 h 62"/>
                  <a:gd name="T16" fmla="*/ 19 w 27"/>
                  <a:gd name="T17" fmla="*/ 0 h 62"/>
                  <a:gd name="T18" fmla="*/ 10 w 27"/>
                  <a:gd name="T19" fmla="*/ 5 h 62"/>
                  <a:gd name="T20" fmla="*/ 0 w 27"/>
                  <a:gd name="T21" fmla="*/ 9 h 62"/>
                  <a:gd name="T22" fmla="*/ 0 w 27"/>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0" y="20"/>
                    </a:moveTo>
                    <a:cubicBezTo>
                      <a:pt x="1" y="20"/>
                      <a:pt x="2" y="20"/>
                      <a:pt x="4" y="20"/>
                    </a:cubicBezTo>
                    <a:cubicBezTo>
                      <a:pt x="5" y="19"/>
                      <a:pt x="6" y="19"/>
                      <a:pt x="8" y="18"/>
                    </a:cubicBezTo>
                    <a:cubicBezTo>
                      <a:pt x="9" y="18"/>
                      <a:pt x="10" y="17"/>
                      <a:pt x="10" y="16"/>
                    </a:cubicBezTo>
                    <a:cubicBezTo>
                      <a:pt x="11" y="16"/>
                      <a:pt x="12" y="15"/>
                      <a:pt x="13" y="14"/>
                    </a:cubicBezTo>
                    <a:cubicBezTo>
                      <a:pt x="13" y="14"/>
                      <a:pt x="13" y="14"/>
                      <a:pt x="13" y="62"/>
                    </a:cubicBezTo>
                    <a:cubicBezTo>
                      <a:pt x="13" y="62"/>
                      <a:pt x="13" y="62"/>
                      <a:pt x="27" y="62"/>
                    </a:cubicBezTo>
                    <a:cubicBezTo>
                      <a:pt x="27" y="62"/>
                      <a:pt x="27" y="62"/>
                      <a:pt x="27" y="0"/>
                    </a:cubicBezTo>
                    <a:cubicBezTo>
                      <a:pt x="19" y="0"/>
                      <a:pt x="19" y="0"/>
                      <a:pt x="19" y="0"/>
                    </a:cubicBezTo>
                    <a:cubicBezTo>
                      <a:pt x="16" y="1"/>
                      <a:pt x="13" y="3"/>
                      <a:pt x="10" y="5"/>
                    </a:cubicBezTo>
                    <a:cubicBezTo>
                      <a:pt x="7" y="6"/>
                      <a:pt x="4" y="8"/>
                      <a:pt x="0" y="9"/>
                    </a:cubicBezTo>
                    <a:cubicBezTo>
                      <a:pt x="0" y="9"/>
                      <a:pt x="0" y="9"/>
                      <a:pt x="0" y="2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54" name="Freeform 79"/>
              <p:cNvSpPr>
                <a:spLocks noEditPoints="1"/>
              </p:cNvSpPr>
              <p:nvPr/>
            </p:nvSpPr>
            <p:spPr bwMode="auto">
              <a:xfrm>
                <a:off x="1524207" y="5251891"/>
                <a:ext cx="84750" cy="123254"/>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13 w 44"/>
                  <a:gd name="T15" fmla="*/ 33 h 64"/>
                  <a:gd name="T16" fmla="*/ 22 w 44"/>
                  <a:gd name="T17" fmla="*/ 11 h 64"/>
                  <a:gd name="T18" fmla="*/ 30 w 44"/>
                  <a:gd name="T19" fmla="*/ 32 h 64"/>
                  <a:gd name="T20" fmla="*/ 22 w 44"/>
                  <a:gd name="T21" fmla="*/ 53 h 64"/>
                  <a:gd name="T22" fmla="*/ 13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5" y="0"/>
                      <a:pt x="9" y="2"/>
                      <a:pt x="5" y="8"/>
                    </a:cubicBezTo>
                    <a:cubicBezTo>
                      <a:pt x="1" y="14"/>
                      <a:pt x="0" y="22"/>
                      <a:pt x="0" y="33"/>
                    </a:cubicBezTo>
                    <a:cubicBezTo>
                      <a:pt x="0" y="54"/>
                      <a:pt x="7" y="64"/>
                      <a:pt x="22" y="64"/>
                    </a:cubicBezTo>
                    <a:cubicBezTo>
                      <a:pt x="29" y="64"/>
                      <a:pt x="35" y="61"/>
                      <a:pt x="39" y="56"/>
                    </a:cubicBezTo>
                    <a:close/>
                    <a:moveTo>
                      <a:pt x="13" y="33"/>
                    </a:moveTo>
                    <a:cubicBezTo>
                      <a:pt x="13" y="18"/>
                      <a:pt x="16" y="11"/>
                      <a:pt x="22" y="11"/>
                    </a:cubicBezTo>
                    <a:cubicBezTo>
                      <a:pt x="27" y="11"/>
                      <a:pt x="30" y="17"/>
                      <a:pt x="30" y="32"/>
                    </a:cubicBezTo>
                    <a:cubicBezTo>
                      <a:pt x="30" y="46"/>
                      <a:pt x="27" y="53"/>
                      <a:pt x="22" y="53"/>
                    </a:cubicBezTo>
                    <a:cubicBezTo>
                      <a:pt x="16" y="53"/>
                      <a:pt x="13" y="46"/>
                      <a:pt x="13"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55" name="Freeform 84"/>
              <p:cNvSpPr>
                <a:spLocks/>
              </p:cNvSpPr>
              <p:nvPr/>
            </p:nvSpPr>
            <p:spPr bwMode="auto">
              <a:xfrm>
                <a:off x="2023746" y="5251891"/>
                <a:ext cx="52154" cy="119989"/>
              </a:xfrm>
              <a:custGeom>
                <a:avLst/>
                <a:gdLst>
                  <a:gd name="T0" fmla="*/ 27 w 27"/>
                  <a:gd name="T1" fmla="*/ 62 h 62"/>
                  <a:gd name="T2" fmla="*/ 27 w 27"/>
                  <a:gd name="T3" fmla="*/ 0 h 62"/>
                  <a:gd name="T4" fmla="*/ 18 w 27"/>
                  <a:gd name="T5" fmla="*/ 0 h 62"/>
                  <a:gd name="T6" fmla="*/ 10 w 27"/>
                  <a:gd name="T7" fmla="*/ 5 h 62"/>
                  <a:gd name="T8" fmla="*/ 0 w 27"/>
                  <a:gd name="T9" fmla="*/ 9 h 62"/>
                  <a:gd name="T10" fmla="*/ 0 w 27"/>
                  <a:gd name="T11" fmla="*/ 20 h 62"/>
                  <a:gd name="T12" fmla="*/ 4 w 27"/>
                  <a:gd name="T13" fmla="*/ 20 h 62"/>
                  <a:gd name="T14" fmla="*/ 7 w 27"/>
                  <a:gd name="T15" fmla="*/ 18 h 62"/>
                  <a:gd name="T16" fmla="*/ 10 w 27"/>
                  <a:gd name="T17" fmla="*/ 16 h 62"/>
                  <a:gd name="T18" fmla="*/ 13 w 27"/>
                  <a:gd name="T19" fmla="*/ 14 h 62"/>
                  <a:gd name="T20" fmla="*/ 13 w 27"/>
                  <a:gd name="T21" fmla="*/ 62 h 62"/>
                  <a:gd name="T22" fmla="*/ 27 w 27"/>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27" y="62"/>
                    </a:moveTo>
                    <a:cubicBezTo>
                      <a:pt x="27" y="62"/>
                      <a:pt x="27" y="62"/>
                      <a:pt x="27" y="0"/>
                    </a:cubicBezTo>
                    <a:cubicBezTo>
                      <a:pt x="18" y="0"/>
                      <a:pt x="18" y="0"/>
                      <a:pt x="18" y="0"/>
                    </a:cubicBezTo>
                    <a:cubicBezTo>
                      <a:pt x="16" y="1"/>
                      <a:pt x="13" y="3"/>
                      <a:pt x="10" y="5"/>
                    </a:cubicBezTo>
                    <a:cubicBezTo>
                      <a:pt x="7"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5"/>
                      <a:pt x="13" y="14"/>
                    </a:cubicBezTo>
                    <a:cubicBezTo>
                      <a:pt x="13" y="14"/>
                      <a:pt x="13" y="14"/>
                      <a:pt x="13" y="62"/>
                    </a:cubicBezTo>
                    <a:cubicBezTo>
                      <a:pt x="13" y="62"/>
                      <a:pt x="13" y="62"/>
                      <a:pt x="27"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56" name="Freeform 85"/>
              <p:cNvSpPr>
                <a:spLocks noEditPoints="1"/>
              </p:cNvSpPr>
              <p:nvPr/>
            </p:nvSpPr>
            <p:spPr bwMode="auto">
              <a:xfrm>
                <a:off x="2102792" y="5251891"/>
                <a:ext cx="87195" cy="123254"/>
              </a:xfrm>
              <a:custGeom>
                <a:avLst/>
                <a:gdLst>
                  <a:gd name="T0" fmla="*/ 23 w 45"/>
                  <a:gd name="T1" fmla="*/ 64 h 64"/>
                  <a:gd name="T2" fmla="*/ 39 w 45"/>
                  <a:gd name="T3" fmla="*/ 56 h 64"/>
                  <a:gd name="T4" fmla="*/ 45 w 45"/>
                  <a:gd name="T5" fmla="*/ 32 h 64"/>
                  <a:gd name="T6" fmla="*/ 23 w 45"/>
                  <a:gd name="T7" fmla="*/ 0 h 64"/>
                  <a:gd name="T8" fmla="*/ 6 w 45"/>
                  <a:gd name="T9" fmla="*/ 8 h 64"/>
                  <a:gd name="T10" fmla="*/ 0 w 45"/>
                  <a:gd name="T11" fmla="*/ 33 h 64"/>
                  <a:gd name="T12" fmla="*/ 23 w 45"/>
                  <a:gd name="T13" fmla="*/ 64 h 64"/>
                  <a:gd name="T14" fmla="*/ 23 w 45"/>
                  <a:gd name="T15" fmla="*/ 11 h 64"/>
                  <a:gd name="T16" fmla="*/ 31 w 45"/>
                  <a:gd name="T17" fmla="*/ 32 h 64"/>
                  <a:gd name="T18" fmla="*/ 23 w 45"/>
                  <a:gd name="T19" fmla="*/ 53 h 64"/>
                  <a:gd name="T20" fmla="*/ 14 w 45"/>
                  <a:gd name="T21" fmla="*/ 33 h 64"/>
                  <a:gd name="T22" fmla="*/ 23 w 45"/>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64"/>
                    </a:moveTo>
                    <a:cubicBezTo>
                      <a:pt x="30" y="64"/>
                      <a:pt x="35" y="61"/>
                      <a:pt x="39" y="56"/>
                    </a:cubicBezTo>
                    <a:cubicBezTo>
                      <a:pt x="43" y="50"/>
                      <a:pt x="45" y="42"/>
                      <a:pt x="45" y="32"/>
                    </a:cubicBezTo>
                    <a:cubicBezTo>
                      <a:pt x="45" y="11"/>
                      <a:pt x="38" y="0"/>
                      <a:pt x="23" y="0"/>
                    </a:cubicBezTo>
                    <a:cubicBezTo>
                      <a:pt x="16" y="0"/>
                      <a:pt x="10" y="2"/>
                      <a:pt x="6" y="8"/>
                    </a:cubicBezTo>
                    <a:cubicBezTo>
                      <a:pt x="2" y="14"/>
                      <a:pt x="0" y="22"/>
                      <a:pt x="0" y="33"/>
                    </a:cubicBezTo>
                    <a:cubicBezTo>
                      <a:pt x="0" y="54"/>
                      <a:pt x="8" y="64"/>
                      <a:pt x="23" y="64"/>
                    </a:cubicBezTo>
                    <a:close/>
                    <a:moveTo>
                      <a:pt x="23" y="11"/>
                    </a:moveTo>
                    <a:cubicBezTo>
                      <a:pt x="28" y="11"/>
                      <a:pt x="31" y="17"/>
                      <a:pt x="31" y="32"/>
                    </a:cubicBezTo>
                    <a:cubicBezTo>
                      <a:pt x="31" y="46"/>
                      <a:pt x="28" y="53"/>
                      <a:pt x="23" y="53"/>
                    </a:cubicBezTo>
                    <a:cubicBezTo>
                      <a:pt x="17" y="53"/>
                      <a:pt x="14" y="46"/>
                      <a:pt x="14" y="33"/>
                    </a:cubicBezTo>
                    <a:cubicBezTo>
                      <a:pt x="14" y="18"/>
                      <a:pt x="17" y="11"/>
                      <a:pt x="23"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57" name="Freeform 86"/>
              <p:cNvSpPr>
                <a:spLocks/>
              </p:cNvSpPr>
              <p:nvPr/>
            </p:nvSpPr>
            <p:spPr bwMode="auto">
              <a:xfrm>
                <a:off x="2218509" y="5280459"/>
                <a:ext cx="17928" cy="87339"/>
              </a:xfrm>
              <a:custGeom>
                <a:avLst/>
                <a:gdLst>
                  <a:gd name="T0" fmla="*/ 9 w 9"/>
                  <a:gd name="T1" fmla="*/ 45 h 45"/>
                  <a:gd name="T2" fmla="*/ 2 w 9"/>
                  <a:gd name="T3" fmla="*/ 0 h 45"/>
                  <a:gd name="T4" fmla="*/ 0 w 9"/>
                  <a:gd name="T5" fmla="*/ 18 h 45"/>
                  <a:gd name="T6" fmla="*/ 9 w 9"/>
                  <a:gd name="T7" fmla="*/ 45 h 45"/>
                </a:gdLst>
                <a:ahLst/>
                <a:cxnLst>
                  <a:cxn ang="0">
                    <a:pos x="T0" y="T1"/>
                  </a:cxn>
                  <a:cxn ang="0">
                    <a:pos x="T2" y="T3"/>
                  </a:cxn>
                  <a:cxn ang="0">
                    <a:pos x="T4" y="T5"/>
                  </a:cxn>
                  <a:cxn ang="0">
                    <a:pos x="T6" y="T7"/>
                  </a:cxn>
                </a:cxnLst>
                <a:rect l="0" t="0" r="r" b="b"/>
                <a:pathLst>
                  <a:path w="9" h="45">
                    <a:moveTo>
                      <a:pt x="9" y="45"/>
                    </a:moveTo>
                    <a:cubicBezTo>
                      <a:pt x="7" y="30"/>
                      <a:pt x="5" y="15"/>
                      <a:pt x="2" y="0"/>
                    </a:cubicBezTo>
                    <a:cubicBezTo>
                      <a:pt x="0" y="5"/>
                      <a:pt x="0" y="10"/>
                      <a:pt x="0" y="18"/>
                    </a:cubicBezTo>
                    <a:cubicBezTo>
                      <a:pt x="0" y="31"/>
                      <a:pt x="3" y="41"/>
                      <a:pt x="9" y="4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58" name="Freeform 87"/>
              <p:cNvSpPr>
                <a:spLocks/>
              </p:cNvSpPr>
              <p:nvPr/>
            </p:nvSpPr>
            <p:spPr bwMode="auto">
              <a:xfrm>
                <a:off x="-376160" y="5396366"/>
                <a:ext cx="52154" cy="121621"/>
              </a:xfrm>
              <a:custGeom>
                <a:avLst/>
                <a:gdLst>
                  <a:gd name="T0" fmla="*/ 27 w 27"/>
                  <a:gd name="T1" fmla="*/ 0 h 63"/>
                  <a:gd name="T2" fmla="*/ 19 w 27"/>
                  <a:gd name="T3" fmla="*/ 0 h 63"/>
                  <a:gd name="T4" fmla="*/ 10 w 27"/>
                  <a:gd name="T5" fmla="*/ 5 h 63"/>
                  <a:gd name="T6" fmla="*/ 0 w 27"/>
                  <a:gd name="T7" fmla="*/ 9 h 63"/>
                  <a:gd name="T8" fmla="*/ 0 w 27"/>
                  <a:gd name="T9" fmla="*/ 20 h 63"/>
                  <a:gd name="T10" fmla="*/ 4 w 27"/>
                  <a:gd name="T11" fmla="*/ 20 h 63"/>
                  <a:gd name="T12" fmla="*/ 7 w 27"/>
                  <a:gd name="T13" fmla="*/ 18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9" y="0"/>
                      <a:pt x="19" y="0"/>
                      <a:pt x="19" y="0"/>
                    </a:cubicBezTo>
                    <a:cubicBezTo>
                      <a:pt x="16" y="2"/>
                      <a:pt x="13" y="4"/>
                      <a:pt x="10" y="5"/>
                    </a:cubicBezTo>
                    <a:cubicBezTo>
                      <a:pt x="7" y="6"/>
                      <a:pt x="4" y="8"/>
                      <a:pt x="0" y="9"/>
                    </a:cubicBezTo>
                    <a:cubicBezTo>
                      <a:pt x="0" y="9"/>
                      <a:pt x="0" y="9"/>
                      <a:pt x="0" y="20"/>
                    </a:cubicBezTo>
                    <a:cubicBezTo>
                      <a:pt x="1" y="20"/>
                      <a:pt x="2" y="20"/>
                      <a:pt x="4" y="20"/>
                    </a:cubicBezTo>
                    <a:cubicBezTo>
                      <a:pt x="5" y="19"/>
                      <a:pt x="6" y="19"/>
                      <a:pt x="7" y="18"/>
                    </a:cubicBezTo>
                    <a:cubicBezTo>
                      <a:pt x="8" y="18"/>
                      <a:pt x="9" y="17"/>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59" name="Freeform 88"/>
              <p:cNvSpPr>
                <a:spLocks noEditPoints="1"/>
              </p:cNvSpPr>
              <p:nvPr/>
            </p:nvSpPr>
            <p:spPr bwMode="auto">
              <a:xfrm>
                <a:off x="-297114" y="5398815"/>
                <a:ext cx="84750" cy="123254"/>
              </a:xfrm>
              <a:custGeom>
                <a:avLst/>
                <a:gdLst>
                  <a:gd name="T0" fmla="*/ 6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6 w 44"/>
                  <a:gd name="T13" fmla="*/ 8 h 64"/>
                  <a:gd name="T14" fmla="*/ 22 w 44"/>
                  <a:gd name="T15" fmla="*/ 11 h 64"/>
                  <a:gd name="T16" fmla="*/ 31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6" y="8"/>
                    </a:moveTo>
                    <a:cubicBezTo>
                      <a:pt x="2" y="15"/>
                      <a:pt x="0" y="22"/>
                      <a:pt x="0" y="33"/>
                    </a:cubicBezTo>
                    <a:cubicBezTo>
                      <a:pt x="0" y="54"/>
                      <a:pt x="8" y="64"/>
                      <a:pt x="22" y="64"/>
                    </a:cubicBezTo>
                    <a:cubicBezTo>
                      <a:pt x="30" y="64"/>
                      <a:pt x="35" y="61"/>
                      <a:pt x="39" y="56"/>
                    </a:cubicBezTo>
                    <a:cubicBezTo>
                      <a:pt x="43" y="50"/>
                      <a:pt x="44" y="42"/>
                      <a:pt x="44" y="32"/>
                    </a:cubicBezTo>
                    <a:cubicBezTo>
                      <a:pt x="44" y="11"/>
                      <a:pt x="38" y="0"/>
                      <a:pt x="23" y="0"/>
                    </a:cubicBezTo>
                    <a:cubicBezTo>
                      <a:pt x="16" y="0"/>
                      <a:pt x="10" y="3"/>
                      <a:pt x="6" y="8"/>
                    </a:cubicBezTo>
                    <a:close/>
                    <a:moveTo>
                      <a:pt x="22" y="11"/>
                    </a:moveTo>
                    <a:cubicBezTo>
                      <a:pt x="28" y="11"/>
                      <a:pt x="31" y="17"/>
                      <a:pt x="31" y="32"/>
                    </a:cubicBezTo>
                    <a:cubicBezTo>
                      <a:pt x="31"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60" name="Freeform 89"/>
              <p:cNvSpPr>
                <a:spLocks noEditPoints="1"/>
              </p:cNvSpPr>
              <p:nvPr/>
            </p:nvSpPr>
            <p:spPr bwMode="auto">
              <a:xfrm>
                <a:off x="-183026" y="5398815"/>
                <a:ext cx="86380" cy="123254"/>
              </a:xfrm>
              <a:custGeom>
                <a:avLst/>
                <a:gdLst>
                  <a:gd name="T0" fmla="*/ 23 w 45"/>
                  <a:gd name="T1" fmla="*/ 0 h 64"/>
                  <a:gd name="T2" fmla="*/ 6 w 45"/>
                  <a:gd name="T3" fmla="*/ 8 h 64"/>
                  <a:gd name="T4" fmla="*/ 0 w 45"/>
                  <a:gd name="T5" fmla="*/ 33 h 64"/>
                  <a:gd name="T6" fmla="*/ 22 w 45"/>
                  <a:gd name="T7" fmla="*/ 64 h 64"/>
                  <a:gd name="T8" fmla="*/ 39 w 45"/>
                  <a:gd name="T9" fmla="*/ 56 h 64"/>
                  <a:gd name="T10" fmla="*/ 45 w 45"/>
                  <a:gd name="T11" fmla="*/ 32 h 64"/>
                  <a:gd name="T12" fmla="*/ 23 w 45"/>
                  <a:gd name="T13" fmla="*/ 0 h 64"/>
                  <a:gd name="T14" fmla="*/ 22 w 45"/>
                  <a:gd name="T15" fmla="*/ 53 h 64"/>
                  <a:gd name="T16" fmla="*/ 14 w 45"/>
                  <a:gd name="T17" fmla="*/ 33 h 64"/>
                  <a:gd name="T18" fmla="*/ 22 w 45"/>
                  <a:gd name="T19" fmla="*/ 11 h 64"/>
                  <a:gd name="T20" fmla="*/ 31 w 45"/>
                  <a:gd name="T21" fmla="*/ 32 h 64"/>
                  <a:gd name="T22" fmla="*/ 22 w 45"/>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0"/>
                    </a:moveTo>
                    <a:cubicBezTo>
                      <a:pt x="16" y="0"/>
                      <a:pt x="10" y="3"/>
                      <a:pt x="6" y="8"/>
                    </a:cubicBezTo>
                    <a:cubicBezTo>
                      <a:pt x="2" y="15"/>
                      <a:pt x="0" y="22"/>
                      <a:pt x="0" y="33"/>
                    </a:cubicBezTo>
                    <a:cubicBezTo>
                      <a:pt x="0" y="54"/>
                      <a:pt x="8" y="64"/>
                      <a:pt x="22" y="64"/>
                    </a:cubicBezTo>
                    <a:cubicBezTo>
                      <a:pt x="30" y="64"/>
                      <a:pt x="35" y="61"/>
                      <a:pt x="39" y="56"/>
                    </a:cubicBezTo>
                    <a:cubicBezTo>
                      <a:pt x="43" y="50"/>
                      <a:pt x="45" y="42"/>
                      <a:pt x="45" y="32"/>
                    </a:cubicBezTo>
                    <a:cubicBezTo>
                      <a:pt x="45" y="11"/>
                      <a:pt x="38" y="0"/>
                      <a:pt x="23" y="0"/>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61" name="Freeform 90"/>
              <p:cNvSpPr>
                <a:spLocks/>
              </p:cNvSpPr>
              <p:nvPr/>
            </p:nvSpPr>
            <p:spPr bwMode="auto">
              <a:xfrm>
                <a:off x="-69754" y="5396366"/>
                <a:ext cx="52154" cy="121621"/>
              </a:xfrm>
              <a:custGeom>
                <a:avLst/>
                <a:gdLst>
                  <a:gd name="T0" fmla="*/ 27 w 27"/>
                  <a:gd name="T1" fmla="*/ 63 h 63"/>
                  <a:gd name="T2" fmla="*/ 27 w 27"/>
                  <a:gd name="T3" fmla="*/ 0 h 63"/>
                  <a:gd name="T4" fmla="*/ 19 w 27"/>
                  <a:gd name="T5" fmla="*/ 0 h 63"/>
                  <a:gd name="T6" fmla="*/ 10 w 27"/>
                  <a:gd name="T7" fmla="*/ 5 h 63"/>
                  <a:gd name="T8" fmla="*/ 0 w 27"/>
                  <a:gd name="T9" fmla="*/ 9 h 63"/>
                  <a:gd name="T10" fmla="*/ 0 w 27"/>
                  <a:gd name="T11" fmla="*/ 20 h 63"/>
                  <a:gd name="T12" fmla="*/ 4 w 27"/>
                  <a:gd name="T13" fmla="*/ 20 h 63"/>
                  <a:gd name="T14" fmla="*/ 8 w 27"/>
                  <a:gd name="T15" fmla="*/ 18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5"/>
                    </a:cubicBezTo>
                    <a:cubicBezTo>
                      <a:pt x="7" y="6"/>
                      <a:pt x="4" y="8"/>
                      <a:pt x="0" y="9"/>
                    </a:cubicBezTo>
                    <a:cubicBezTo>
                      <a:pt x="0" y="9"/>
                      <a:pt x="0" y="9"/>
                      <a:pt x="0" y="20"/>
                    </a:cubicBezTo>
                    <a:cubicBezTo>
                      <a:pt x="1" y="20"/>
                      <a:pt x="2" y="20"/>
                      <a:pt x="4" y="20"/>
                    </a:cubicBezTo>
                    <a:cubicBezTo>
                      <a:pt x="5" y="19"/>
                      <a:pt x="6" y="19"/>
                      <a:pt x="8" y="18"/>
                    </a:cubicBezTo>
                    <a:cubicBezTo>
                      <a:pt x="9" y="18"/>
                      <a:pt x="10" y="17"/>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62" name="Freeform 96"/>
              <p:cNvSpPr>
                <a:spLocks/>
              </p:cNvSpPr>
              <p:nvPr/>
            </p:nvSpPr>
            <p:spPr bwMode="auto">
              <a:xfrm>
                <a:off x="478679" y="5396366"/>
                <a:ext cx="49710" cy="12162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3 w 26"/>
                  <a:gd name="T13" fmla="*/ 20 h 63"/>
                  <a:gd name="T14" fmla="*/ 7 w 26"/>
                  <a:gd name="T15" fmla="*/ 18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5"/>
                    </a:cubicBezTo>
                    <a:cubicBezTo>
                      <a:pt x="6" y="6"/>
                      <a:pt x="3" y="8"/>
                      <a:pt x="0" y="9"/>
                    </a:cubicBezTo>
                    <a:cubicBezTo>
                      <a:pt x="0" y="9"/>
                      <a:pt x="0" y="9"/>
                      <a:pt x="0" y="20"/>
                    </a:cubicBezTo>
                    <a:cubicBezTo>
                      <a:pt x="1" y="20"/>
                      <a:pt x="1" y="20"/>
                      <a:pt x="3" y="20"/>
                    </a:cubicBezTo>
                    <a:cubicBezTo>
                      <a:pt x="4" y="19"/>
                      <a:pt x="5" y="19"/>
                      <a:pt x="7" y="18"/>
                    </a:cubicBezTo>
                    <a:cubicBezTo>
                      <a:pt x="8" y="18"/>
                      <a:pt x="9" y="17"/>
                      <a:pt x="10" y="17"/>
                    </a:cubicBezTo>
                    <a:cubicBezTo>
                      <a:pt x="11" y="17"/>
                      <a:pt x="11" y="16"/>
                      <a:pt x="12" y="15"/>
                    </a:cubicBezTo>
                    <a:cubicBezTo>
                      <a:pt x="12" y="15"/>
                      <a:pt x="12" y="15"/>
                      <a:pt x="12" y="63"/>
                    </a:cubicBezTo>
                    <a:cubicBezTo>
                      <a:pt x="12" y="63"/>
                      <a:pt x="12" y="63"/>
                      <a:pt x="26" y="6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63" name="Freeform 97"/>
              <p:cNvSpPr>
                <a:spLocks/>
              </p:cNvSpPr>
              <p:nvPr/>
            </p:nvSpPr>
            <p:spPr bwMode="auto">
              <a:xfrm>
                <a:off x="557725" y="5396366"/>
                <a:ext cx="49710" cy="121621"/>
              </a:xfrm>
              <a:custGeom>
                <a:avLst/>
                <a:gdLst>
                  <a:gd name="T0" fmla="*/ 7 w 26"/>
                  <a:gd name="T1" fmla="*/ 18 h 63"/>
                  <a:gd name="T2" fmla="*/ 10 w 26"/>
                  <a:gd name="T3" fmla="*/ 17 h 63"/>
                  <a:gd name="T4" fmla="*/ 13 w 26"/>
                  <a:gd name="T5" fmla="*/ 15 h 63"/>
                  <a:gd name="T6" fmla="*/ 13 w 26"/>
                  <a:gd name="T7" fmla="*/ 63 h 63"/>
                  <a:gd name="T8" fmla="*/ 26 w 26"/>
                  <a:gd name="T9" fmla="*/ 63 h 63"/>
                  <a:gd name="T10" fmla="*/ 26 w 26"/>
                  <a:gd name="T11" fmla="*/ 0 h 63"/>
                  <a:gd name="T12" fmla="*/ 18 w 26"/>
                  <a:gd name="T13" fmla="*/ 0 h 63"/>
                  <a:gd name="T14" fmla="*/ 10 w 26"/>
                  <a:gd name="T15" fmla="*/ 5 h 63"/>
                  <a:gd name="T16" fmla="*/ 0 w 26"/>
                  <a:gd name="T17" fmla="*/ 9 h 63"/>
                  <a:gd name="T18" fmla="*/ 0 w 26"/>
                  <a:gd name="T19" fmla="*/ 20 h 63"/>
                  <a:gd name="T20" fmla="*/ 4 w 26"/>
                  <a:gd name="T21" fmla="*/ 20 h 63"/>
                  <a:gd name="T22" fmla="*/ 7 w 26"/>
                  <a:gd name="T23"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7" y="18"/>
                    </a:moveTo>
                    <a:cubicBezTo>
                      <a:pt x="8" y="18"/>
                      <a:pt x="9" y="17"/>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5"/>
                    </a:cubicBezTo>
                    <a:cubicBezTo>
                      <a:pt x="6" y="6"/>
                      <a:pt x="4" y="8"/>
                      <a:pt x="0" y="9"/>
                    </a:cubicBezTo>
                    <a:cubicBezTo>
                      <a:pt x="0" y="9"/>
                      <a:pt x="0" y="9"/>
                      <a:pt x="0" y="20"/>
                    </a:cubicBezTo>
                    <a:cubicBezTo>
                      <a:pt x="1" y="20"/>
                      <a:pt x="2" y="20"/>
                      <a:pt x="4" y="20"/>
                    </a:cubicBezTo>
                    <a:cubicBezTo>
                      <a:pt x="4" y="19"/>
                      <a:pt x="5"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64" name="Freeform 101"/>
              <p:cNvSpPr>
                <a:spLocks/>
              </p:cNvSpPr>
              <p:nvPr/>
            </p:nvSpPr>
            <p:spPr bwMode="auto">
              <a:xfrm>
                <a:off x="943177" y="5396366"/>
                <a:ext cx="52154" cy="121621"/>
              </a:xfrm>
              <a:custGeom>
                <a:avLst/>
                <a:gdLst>
                  <a:gd name="T0" fmla="*/ 0 w 27"/>
                  <a:gd name="T1" fmla="*/ 9 h 63"/>
                  <a:gd name="T2" fmla="*/ 0 w 27"/>
                  <a:gd name="T3" fmla="*/ 20 h 63"/>
                  <a:gd name="T4" fmla="*/ 4 w 27"/>
                  <a:gd name="T5" fmla="*/ 20 h 63"/>
                  <a:gd name="T6" fmla="*/ 7 w 27"/>
                  <a:gd name="T7" fmla="*/ 18 h 63"/>
                  <a:gd name="T8" fmla="*/ 10 w 27"/>
                  <a:gd name="T9" fmla="*/ 17 h 63"/>
                  <a:gd name="T10" fmla="*/ 13 w 27"/>
                  <a:gd name="T11" fmla="*/ 15 h 63"/>
                  <a:gd name="T12" fmla="*/ 13 w 27"/>
                  <a:gd name="T13" fmla="*/ 63 h 63"/>
                  <a:gd name="T14" fmla="*/ 27 w 27"/>
                  <a:gd name="T15" fmla="*/ 63 h 63"/>
                  <a:gd name="T16" fmla="*/ 27 w 27"/>
                  <a:gd name="T17" fmla="*/ 0 h 63"/>
                  <a:gd name="T18" fmla="*/ 19 w 27"/>
                  <a:gd name="T19" fmla="*/ 0 h 63"/>
                  <a:gd name="T20" fmla="*/ 10 w 27"/>
                  <a:gd name="T21" fmla="*/ 5 h 63"/>
                  <a:gd name="T22" fmla="*/ 0 w 27"/>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9"/>
                    </a:moveTo>
                    <a:cubicBezTo>
                      <a:pt x="0" y="9"/>
                      <a:pt x="0" y="9"/>
                      <a:pt x="0" y="20"/>
                    </a:cubicBezTo>
                    <a:cubicBezTo>
                      <a:pt x="1" y="20"/>
                      <a:pt x="2" y="20"/>
                      <a:pt x="4" y="20"/>
                    </a:cubicBezTo>
                    <a:cubicBezTo>
                      <a:pt x="5" y="19"/>
                      <a:pt x="6" y="19"/>
                      <a:pt x="7" y="18"/>
                    </a:cubicBezTo>
                    <a:cubicBezTo>
                      <a:pt x="8" y="18"/>
                      <a:pt x="9" y="17"/>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5"/>
                    </a:cubicBezTo>
                    <a:cubicBezTo>
                      <a:pt x="7" y="6"/>
                      <a:pt x="4" y="8"/>
                      <a:pt x="0"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65" name="Freeform 105"/>
              <p:cNvSpPr>
                <a:spLocks noEditPoints="1"/>
              </p:cNvSpPr>
              <p:nvPr/>
            </p:nvSpPr>
            <p:spPr bwMode="auto">
              <a:xfrm>
                <a:off x="1364485" y="5398815"/>
                <a:ext cx="86380" cy="123254"/>
              </a:xfrm>
              <a:custGeom>
                <a:avLst/>
                <a:gdLst>
                  <a:gd name="T0" fmla="*/ 23 w 45"/>
                  <a:gd name="T1" fmla="*/ 0 h 64"/>
                  <a:gd name="T2" fmla="*/ 6 w 45"/>
                  <a:gd name="T3" fmla="*/ 8 h 64"/>
                  <a:gd name="T4" fmla="*/ 0 w 45"/>
                  <a:gd name="T5" fmla="*/ 33 h 64"/>
                  <a:gd name="T6" fmla="*/ 23 w 45"/>
                  <a:gd name="T7" fmla="*/ 64 h 64"/>
                  <a:gd name="T8" fmla="*/ 39 w 45"/>
                  <a:gd name="T9" fmla="*/ 56 h 64"/>
                  <a:gd name="T10" fmla="*/ 45 w 45"/>
                  <a:gd name="T11" fmla="*/ 32 h 64"/>
                  <a:gd name="T12" fmla="*/ 23 w 45"/>
                  <a:gd name="T13" fmla="*/ 0 h 64"/>
                  <a:gd name="T14" fmla="*/ 23 w 45"/>
                  <a:gd name="T15" fmla="*/ 53 h 64"/>
                  <a:gd name="T16" fmla="*/ 14 w 45"/>
                  <a:gd name="T17" fmla="*/ 33 h 64"/>
                  <a:gd name="T18" fmla="*/ 23 w 45"/>
                  <a:gd name="T19" fmla="*/ 11 h 64"/>
                  <a:gd name="T20" fmla="*/ 31 w 45"/>
                  <a:gd name="T21" fmla="*/ 32 h 64"/>
                  <a:gd name="T22" fmla="*/ 23 w 45"/>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0"/>
                    </a:moveTo>
                    <a:cubicBezTo>
                      <a:pt x="16" y="0"/>
                      <a:pt x="10" y="3"/>
                      <a:pt x="6" y="8"/>
                    </a:cubicBezTo>
                    <a:cubicBezTo>
                      <a:pt x="2" y="15"/>
                      <a:pt x="0" y="22"/>
                      <a:pt x="0" y="33"/>
                    </a:cubicBezTo>
                    <a:cubicBezTo>
                      <a:pt x="0" y="54"/>
                      <a:pt x="8" y="64"/>
                      <a:pt x="23" y="64"/>
                    </a:cubicBezTo>
                    <a:cubicBezTo>
                      <a:pt x="30" y="64"/>
                      <a:pt x="35" y="61"/>
                      <a:pt x="39" y="56"/>
                    </a:cubicBezTo>
                    <a:cubicBezTo>
                      <a:pt x="43" y="50"/>
                      <a:pt x="45" y="42"/>
                      <a:pt x="45" y="32"/>
                    </a:cubicBezTo>
                    <a:cubicBezTo>
                      <a:pt x="45" y="11"/>
                      <a:pt x="38" y="0"/>
                      <a:pt x="23" y="0"/>
                    </a:cubicBezTo>
                    <a:close/>
                    <a:moveTo>
                      <a:pt x="23" y="53"/>
                    </a:moveTo>
                    <a:cubicBezTo>
                      <a:pt x="17" y="53"/>
                      <a:pt x="14" y="47"/>
                      <a:pt x="14" y="33"/>
                    </a:cubicBezTo>
                    <a:cubicBezTo>
                      <a:pt x="14" y="18"/>
                      <a:pt x="17" y="11"/>
                      <a:pt x="23" y="11"/>
                    </a:cubicBezTo>
                    <a:cubicBezTo>
                      <a:pt x="28" y="11"/>
                      <a:pt x="31" y="17"/>
                      <a:pt x="31" y="32"/>
                    </a:cubicBezTo>
                    <a:cubicBezTo>
                      <a:pt x="31" y="47"/>
                      <a:pt x="28" y="53"/>
                      <a:pt x="23"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66" name="Freeform 106"/>
              <p:cNvSpPr>
                <a:spLocks/>
              </p:cNvSpPr>
              <p:nvPr/>
            </p:nvSpPr>
            <p:spPr bwMode="auto">
              <a:xfrm>
                <a:off x="1477757" y="5396366"/>
                <a:ext cx="52154" cy="121621"/>
              </a:xfrm>
              <a:custGeom>
                <a:avLst/>
                <a:gdLst>
                  <a:gd name="T0" fmla="*/ 0 w 27"/>
                  <a:gd name="T1" fmla="*/ 20 h 63"/>
                  <a:gd name="T2" fmla="*/ 4 w 27"/>
                  <a:gd name="T3" fmla="*/ 20 h 63"/>
                  <a:gd name="T4" fmla="*/ 8 w 27"/>
                  <a:gd name="T5" fmla="*/ 18 h 63"/>
                  <a:gd name="T6" fmla="*/ 10 w 27"/>
                  <a:gd name="T7" fmla="*/ 17 h 63"/>
                  <a:gd name="T8" fmla="*/ 13 w 27"/>
                  <a:gd name="T9" fmla="*/ 15 h 63"/>
                  <a:gd name="T10" fmla="*/ 13 w 27"/>
                  <a:gd name="T11" fmla="*/ 63 h 63"/>
                  <a:gd name="T12" fmla="*/ 27 w 27"/>
                  <a:gd name="T13" fmla="*/ 63 h 63"/>
                  <a:gd name="T14" fmla="*/ 27 w 27"/>
                  <a:gd name="T15" fmla="*/ 0 h 63"/>
                  <a:gd name="T16" fmla="*/ 19 w 27"/>
                  <a:gd name="T17" fmla="*/ 0 h 63"/>
                  <a:gd name="T18" fmla="*/ 10 w 27"/>
                  <a:gd name="T19" fmla="*/ 5 h 63"/>
                  <a:gd name="T20" fmla="*/ 0 w 27"/>
                  <a:gd name="T21" fmla="*/ 9 h 63"/>
                  <a:gd name="T22" fmla="*/ 0 w 27"/>
                  <a:gd name="T23" fmla="*/ 2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0"/>
                    </a:moveTo>
                    <a:cubicBezTo>
                      <a:pt x="1" y="20"/>
                      <a:pt x="2" y="20"/>
                      <a:pt x="4" y="20"/>
                    </a:cubicBezTo>
                    <a:cubicBezTo>
                      <a:pt x="5" y="19"/>
                      <a:pt x="6" y="19"/>
                      <a:pt x="8" y="18"/>
                    </a:cubicBezTo>
                    <a:cubicBezTo>
                      <a:pt x="9" y="18"/>
                      <a:pt x="10" y="17"/>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5"/>
                    </a:cubicBezTo>
                    <a:cubicBezTo>
                      <a:pt x="7" y="6"/>
                      <a:pt x="4" y="8"/>
                      <a:pt x="0" y="9"/>
                    </a:cubicBezTo>
                    <a:cubicBezTo>
                      <a:pt x="0" y="9"/>
                      <a:pt x="0" y="9"/>
                      <a:pt x="0" y="2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67" name="Freeform 107"/>
              <p:cNvSpPr>
                <a:spLocks noEditPoints="1"/>
              </p:cNvSpPr>
              <p:nvPr/>
            </p:nvSpPr>
            <p:spPr bwMode="auto">
              <a:xfrm>
                <a:off x="1559248" y="5398815"/>
                <a:ext cx="84750" cy="123254"/>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3"/>
                      <a:pt x="5" y="8"/>
                    </a:cubicBezTo>
                    <a:cubicBezTo>
                      <a:pt x="2" y="15"/>
                      <a:pt x="0" y="22"/>
                      <a:pt x="0" y="33"/>
                    </a:cubicBezTo>
                    <a:cubicBezTo>
                      <a:pt x="0" y="54"/>
                      <a:pt x="7" y="64"/>
                      <a:pt x="22" y="64"/>
                    </a:cubicBezTo>
                    <a:cubicBezTo>
                      <a:pt x="29" y="64"/>
                      <a:pt x="35" y="61"/>
                      <a:pt x="38" y="56"/>
                    </a:cubicBezTo>
                    <a:cubicBezTo>
                      <a:pt x="42" y="50"/>
                      <a:pt x="44" y="42"/>
                      <a:pt x="44" y="32"/>
                    </a:cubicBezTo>
                    <a:cubicBezTo>
                      <a:pt x="44" y="11"/>
                      <a:pt x="37"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68" name="Freeform 108"/>
              <p:cNvSpPr>
                <a:spLocks noEditPoints="1"/>
              </p:cNvSpPr>
              <p:nvPr/>
            </p:nvSpPr>
            <p:spPr bwMode="auto">
              <a:xfrm>
                <a:off x="1672520" y="5398815"/>
                <a:ext cx="85566" cy="123254"/>
              </a:xfrm>
              <a:custGeom>
                <a:avLst/>
                <a:gdLst>
                  <a:gd name="T0" fmla="*/ 5 w 44"/>
                  <a:gd name="T1" fmla="*/ 8 h 64"/>
                  <a:gd name="T2" fmla="*/ 0 w 44"/>
                  <a:gd name="T3" fmla="*/ 33 h 64"/>
                  <a:gd name="T4" fmla="*/ 22 w 44"/>
                  <a:gd name="T5" fmla="*/ 64 h 64"/>
                  <a:gd name="T6" fmla="*/ 38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5"/>
                      <a:pt x="0" y="22"/>
                      <a:pt x="0" y="33"/>
                    </a:cubicBezTo>
                    <a:cubicBezTo>
                      <a:pt x="0" y="54"/>
                      <a:pt x="7" y="64"/>
                      <a:pt x="22" y="64"/>
                    </a:cubicBezTo>
                    <a:cubicBezTo>
                      <a:pt x="29" y="64"/>
                      <a:pt x="35" y="61"/>
                      <a:pt x="38" y="56"/>
                    </a:cubicBezTo>
                    <a:cubicBezTo>
                      <a:pt x="42" y="50"/>
                      <a:pt x="44" y="42"/>
                      <a:pt x="44" y="32"/>
                    </a:cubicBezTo>
                    <a:cubicBezTo>
                      <a:pt x="44" y="11"/>
                      <a:pt x="38" y="0"/>
                      <a:pt x="23" y="0"/>
                    </a:cubicBezTo>
                    <a:cubicBezTo>
                      <a:pt x="15" y="0"/>
                      <a:pt x="9" y="3"/>
                      <a:pt x="5" y="8"/>
                    </a:cubicBezTo>
                    <a:close/>
                    <a:moveTo>
                      <a:pt x="22" y="11"/>
                    </a:moveTo>
                    <a:cubicBezTo>
                      <a:pt x="27" y="11"/>
                      <a:pt x="30" y="17"/>
                      <a:pt x="30" y="32"/>
                    </a:cubicBezTo>
                    <a:cubicBezTo>
                      <a:pt x="30" y="47"/>
                      <a:pt x="27"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69" name="Freeform 109"/>
              <p:cNvSpPr>
                <a:spLocks noEditPoints="1"/>
              </p:cNvSpPr>
              <p:nvPr/>
            </p:nvSpPr>
            <p:spPr bwMode="auto">
              <a:xfrm>
                <a:off x="1786608" y="5398815"/>
                <a:ext cx="84750" cy="123254"/>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3"/>
                      <a:pt x="5" y="8"/>
                    </a:cubicBezTo>
                    <a:cubicBezTo>
                      <a:pt x="2" y="15"/>
                      <a:pt x="0" y="22"/>
                      <a:pt x="0" y="33"/>
                    </a:cubicBezTo>
                    <a:cubicBezTo>
                      <a:pt x="0" y="54"/>
                      <a:pt x="7" y="64"/>
                      <a:pt x="22" y="64"/>
                    </a:cubicBezTo>
                    <a:cubicBezTo>
                      <a:pt x="29" y="64"/>
                      <a:pt x="35" y="61"/>
                      <a:pt x="38"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70" name="Freeform 110"/>
              <p:cNvSpPr>
                <a:spLocks/>
              </p:cNvSpPr>
              <p:nvPr/>
            </p:nvSpPr>
            <p:spPr bwMode="auto">
              <a:xfrm>
                <a:off x="1898250" y="5396366"/>
                <a:ext cx="52154" cy="121621"/>
              </a:xfrm>
              <a:custGeom>
                <a:avLst/>
                <a:gdLst>
                  <a:gd name="T0" fmla="*/ 11 w 27"/>
                  <a:gd name="T1" fmla="*/ 5 h 63"/>
                  <a:gd name="T2" fmla="*/ 0 w 27"/>
                  <a:gd name="T3" fmla="*/ 9 h 63"/>
                  <a:gd name="T4" fmla="*/ 0 w 27"/>
                  <a:gd name="T5" fmla="*/ 20 h 63"/>
                  <a:gd name="T6" fmla="*/ 4 w 27"/>
                  <a:gd name="T7" fmla="*/ 20 h 63"/>
                  <a:gd name="T8" fmla="*/ 8 w 27"/>
                  <a:gd name="T9" fmla="*/ 18 h 63"/>
                  <a:gd name="T10" fmla="*/ 11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1 w 27"/>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1" y="5"/>
                    </a:moveTo>
                    <a:cubicBezTo>
                      <a:pt x="7" y="6"/>
                      <a:pt x="4" y="8"/>
                      <a:pt x="0" y="9"/>
                    </a:cubicBezTo>
                    <a:cubicBezTo>
                      <a:pt x="0" y="9"/>
                      <a:pt x="0" y="9"/>
                      <a:pt x="0" y="20"/>
                    </a:cubicBezTo>
                    <a:cubicBezTo>
                      <a:pt x="1" y="20"/>
                      <a:pt x="2" y="20"/>
                      <a:pt x="4" y="20"/>
                    </a:cubicBezTo>
                    <a:cubicBezTo>
                      <a:pt x="5" y="19"/>
                      <a:pt x="6" y="19"/>
                      <a:pt x="8" y="18"/>
                    </a:cubicBezTo>
                    <a:cubicBezTo>
                      <a:pt x="9" y="18"/>
                      <a:pt x="10" y="17"/>
                      <a:pt x="11" y="17"/>
                    </a:cubicBezTo>
                    <a:cubicBezTo>
                      <a:pt x="12"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1"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71" name="Freeform 111"/>
              <p:cNvSpPr>
                <a:spLocks noEditPoints="1"/>
              </p:cNvSpPr>
              <p:nvPr/>
            </p:nvSpPr>
            <p:spPr bwMode="auto">
              <a:xfrm>
                <a:off x="1979741" y="5398815"/>
                <a:ext cx="84750" cy="123254"/>
              </a:xfrm>
              <a:custGeom>
                <a:avLst/>
                <a:gdLst>
                  <a:gd name="T0" fmla="*/ 5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5 w 44"/>
                  <a:gd name="T13" fmla="*/ 8 h 64"/>
                  <a:gd name="T14" fmla="*/ 30 w 44"/>
                  <a:gd name="T15" fmla="*/ 32 h 64"/>
                  <a:gd name="T16" fmla="*/ 22 w 44"/>
                  <a:gd name="T17" fmla="*/ 53 h 64"/>
                  <a:gd name="T18" fmla="*/ 14 w 44"/>
                  <a:gd name="T19" fmla="*/ 33 h 64"/>
                  <a:gd name="T20" fmla="*/ 22 w 44"/>
                  <a:gd name="T21" fmla="*/ 11 h 64"/>
                  <a:gd name="T22" fmla="*/ 30 w 44"/>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5"/>
                      <a:pt x="0" y="22"/>
                      <a:pt x="0" y="33"/>
                    </a:cubicBezTo>
                    <a:cubicBezTo>
                      <a:pt x="0" y="54"/>
                      <a:pt x="7" y="64"/>
                      <a:pt x="22" y="64"/>
                    </a:cubicBezTo>
                    <a:cubicBezTo>
                      <a:pt x="29" y="64"/>
                      <a:pt x="35" y="61"/>
                      <a:pt x="39" y="56"/>
                    </a:cubicBezTo>
                    <a:cubicBezTo>
                      <a:pt x="42" y="50"/>
                      <a:pt x="44" y="42"/>
                      <a:pt x="44" y="32"/>
                    </a:cubicBezTo>
                    <a:cubicBezTo>
                      <a:pt x="44" y="11"/>
                      <a:pt x="38" y="0"/>
                      <a:pt x="23" y="0"/>
                    </a:cubicBezTo>
                    <a:cubicBezTo>
                      <a:pt x="15" y="0"/>
                      <a:pt x="9" y="3"/>
                      <a:pt x="5" y="8"/>
                    </a:cubicBezTo>
                    <a:close/>
                    <a:moveTo>
                      <a:pt x="30" y="32"/>
                    </a:moveTo>
                    <a:cubicBezTo>
                      <a:pt x="30" y="47"/>
                      <a:pt x="28" y="53"/>
                      <a:pt x="22" y="53"/>
                    </a:cubicBezTo>
                    <a:cubicBezTo>
                      <a:pt x="16" y="53"/>
                      <a:pt x="14" y="47"/>
                      <a:pt x="14" y="33"/>
                    </a:cubicBezTo>
                    <a:cubicBezTo>
                      <a:pt x="14" y="18"/>
                      <a:pt x="16" y="11"/>
                      <a:pt x="22" y="11"/>
                    </a:cubicBezTo>
                    <a:cubicBezTo>
                      <a:pt x="28" y="11"/>
                      <a:pt x="30" y="17"/>
                      <a:pt x="30" y="3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72" name="Freeform 112"/>
              <p:cNvSpPr>
                <a:spLocks/>
              </p:cNvSpPr>
              <p:nvPr/>
            </p:nvSpPr>
            <p:spPr bwMode="auto">
              <a:xfrm>
                <a:off x="2093828" y="5396366"/>
                <a:ext cx="51340" cy="121621"/>
              </a:xfrm>
              <a:custGeom>
                <a:avLst/>
                <a:gdLst>
                  <a:gd name="T0" fmla="*/ 27 w 27"/>
                  <a:gd name="T1" fmla="*/ 63 h 63"/>
                  <a:gd name="T2" fmla="*/ 27 w 27"/>
                  <a:gd name="T3" fmla="*/ 0 h 63"/>
                  <a:gd name="T4" fmla="*/ 18 w 27"/>
                  <a:gd name="T5" fmla="*/ 0 h 63"/>
                  <a:gd name="T6" fmla="*/ 10 w 27"/>
                  <a:gd name="T7" fmla="*/ 5 h 63"/>
                  <a:gd name="T8" fmla="*/ 0 w 27"/>
                  <a:gd name="T9" fmla="*/ 9 h 63"/>
                  <a:gd name="T10" fmla="*/ 0 w 27"/>
                  <a:gd name="T11" fmla="*/ 20 h 63"/>
                  <a:gd name="T12" fmla="*/ 3 w 27"/>
                  <a:gd name="T13" fmla="*/ 20 h 63"/>
                  <a:gd name="T14" fmla="*/ 7 w 27"/>
                  <a:gd name="T15" fmla="*/ 18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5" y="2"/>
                      <a:pt x="13" y="4"/>
                      <a:pt x="10" y="5"/>
                    </a:cubicBezTo>
                    <a:cubicBezTo>
                      <a:pt x="6" y="6"/>
                      <a:pt x="3" y="8"/>
                      <a:pt x="0" y="9"/>
                    </a:cubicBezTo>
                    <a:cubicBezTo>
                      <a:pt x="0" y="9"/>
                      <a:pt x="0" y="9"/>
                      <a:pt x="0" y="20"/>
                    </a:cubicBezTo>
                    <a:cubicBezTo>
                      <a:pt x="1" y="20"/>
                      <a:pt x="2" y="20"/>
                      <a:pt x="3" y="20"/>
                    </a:cubicBezTo>
                    <a:cubicBezTo>
                      <a:pt x="4" y="19"/>
                      <a:pt x="5" y="19"/>
                      <a:pt x="7" y="18"/>
                    </a:cubicBezTo>
                    <a:cubicBezTo>
                      <a:pt x="8" y="18"/>
                      <a:pt x="9" y="17"/>
                      <a:pt x="10" y="17"/>
                    </a:cubicBezTo>
                    <a:cubicBezTo>
                      <a:pt x="11" y="17"/>
                      <a:pt x="12" y="16"/>
                      <a:pt x="13" y="15"/>
                    </a:cubicBezTo>
                    <a:cubicBezTo>
                      <a:pt x="13" y="15"/>
                      <a:pt x="13" y="15"/>
                      <a:pt x="13" y="63"/>
                    </a:cubicBezTo>
                    <a:cubicBezTo>
                      <a:pt x="13" y="63"/>
                      <a:pt x="13" y="63"/>
                      <a:pt x="27" y="6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73" name="Freeform 113"/>
              <p:cNvSpPr>
                <a:spLocks noEditPoints="1"/>
              </p:cNvSpPr>
              <p:nvPr/>
            </p:nvSpPr>
            <p:spPr bwMode="auto">
              <a:xfrm>
                <a:off x="2172874" y="5398815"/>
                <a:ext cx="73342" cy="123254"/>
              </a:xfrm>
              <a:custGeom>
                <a:avLst/>
                <a:gdLst>
                  <a:gd name="T0" fmla="*/ 6 w 38"/>
                  <a:gd name="T1" fmla="*/ 8 h 64"/>
                  <a:gd name="T2" fmla="*/ 0 w 38"/>
                  <a:gd name="T3" fmla="*/ 33 h 64"/>
                  <a:gd name="T4" fmla="*/ 22 w 38"/>
                  <a:gd name="T5" fmla="*/ 64 h 64"/>
                  <a:gd name="T6" fmla="*/ 38 w 38"/>
                  <a:gd name="T7" fmla="*/ 57 h 64"/>
                  <a:gd name="T8" fmla="*/ 35 w 38"/>
                  <a:gd name="T9" fmla="*/ 4 h 64"/>
                  <a:gd name="T10" fmla="*/ 23 w 38"/>
                  <a:gd name="T11" fmla="*/ 0 h 64"/>
                  <a:gd name="T12" fmla="*/ 6 w 38"/>
                  <a:gd name="T13" fmla="*/ 8 h 64"/>
                  <a:gd name="T14" fmla="*/ 30 w 38"/>
                  <a:gd name="T15" fmla="*/ 32 h 64"/>
                  <a:gd name="T16" fmla="*/ 22 w 38"/>
                  <a:gd name="T17" fmla="*/ 53 h 64"/>
                  <a:gd name="T18" fmla="*/ 14 w 38"/>
                  <a:gd name="T19" fmla="*/ 33 h 64"/>
                  <a:gd name="T20" fmla="*/ 22 w 38"/>
                  <a:gd name="T21" fmla="*/ 11 h 64"/>
                  <a:gd name="T22" fmla="*/ 30 w 38"/>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4">
                    <a:moveTo>
                      <a:pt x="6" y="8"/>
                    </a:moveTo>
                    <a:cubicBezTo>
                      <a:pt x="2" y="15"/>
                      <a:pt x="0" y="22"/>
                      <a:pt x="0" y="33"/>
                    </a:cubicBezTo>
                    <a:cubicBezTo>
                      <a:pt x="0" y="54"/>
                      <a:pt x="7" y="64"/>
                      <a:pt x="22" y="64"/>
                    </a:cubicBezTo>
                    <a:cubicBezTo>
                      <a:pt x="29" y="64"/>
                      <a:pt x="34" y="62"/>
                      <a:pt x="38" y="57"/>
                    </a:cubicBezTo>
                    <a:cubicBezTo>
                      <a:pt x="38" y="39"/>
                      <a:pt x="37" y="21"/>
                      <a:pt x="35" y="4"/>
                    </a:cubicBezTo>
                    <a:cubicBezTo>
                      <a:pt x="32" y="1"/>
                      <a:pt x="28" y="0"/>
                      <a:pt x="23" y="0"/>
                    </a:cubicBezTo>
                    <a:cubicBezTo>
                      <a:pt x="16" y="0"/>
                      <a:pt x="9" y="3"/>
                      <a:pt x="6" y="8"/>
                    </a:cubicBezTo>
                    <a:close/>
                    <a:moveTo>
                      <a:pt x="30" y="32"/>
                    </a:moveTo>
                    <a:cubicBezTo>
                      <a:pt x="30" y="47"/>
                      <a:pt x="28" y="53"/>
                      <a:pt x="22" y="53"/>
                    </a:cubicBezTo>
                    <a:cubicBezTo>
                      <a:pt x="17" y="53"/>
                      <a:pt x="14" y="47"/>
                      <a:pt x="14" y="33"/>
                    </a:cubicBezTo>
                    <a:cubicBezTo>
                      <a:pt x="14" y="18"/>
                      <a:pt x="17" y="11"/>
                      <a:pt x="22" y="11"/>
                    </a:cubicBezTo>
                    <a:cubicBezTo>
                      <a:pt x="28" y="11"/>
                      <a:pt x="30" y="17"/>
                      <a:pt x="30" y="3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74" name="Freeform 76"/>
              <p:cNvSpPr>
                <a:spLocks noEditPoints="1"/>
              </p:cNvSpPr>
              <p:nvPr/>
            </p:nvSpPr>
            <p:spPr bwMode="auto">
              <a:xfrm>
                <a:off x="-75458" y="5543291"/>
                <a:ext cx="84750" cy="125702"/>
              </a:xfrm>
              <a:custGeom>
                <a:avLst/>
                <a:gdLst>
                  <a:gd name="T0" fmla="*/ 23 w 44"/>
                  <a:gd name="T1" fmla="*/ 0 h 65"/>
                  <a:gd name="T2" fmla="*/ 5 w 44"/>
                  <a:gd name="T3" fmla="*/ 8 h 65"/>
                  <a:gd name="T4" fmla="*/ 0 w 44"/>
                  <a:gd name="T5" fmla="*/ 33 h 65"/>
                  <a:gd name="T6" fmla="*/ 22 w 44"/>
                  <a:gd name="T7" fmla="*/ 65 h 65"/>
                  <a:gd name="T8" fmla="*/ 38 w 44"/>
                  <a:gd name="T9" fmla="*/ 56 h 65"/>
                  <a:gd name="T10" fmla="*/ 44 w 44"/>
                  <a:gd name="T11" fmla="*/ 32 h 65"/>
                  <a:gd name="T12" fmla="*/ 23 w 44"/>
                  <a:gd name="T13" fmla="*/ 0 h 65"/>
                  <a:gd name="T14" fmla="*/ 22 w 44"/>
                  <a:gd name="T15" fmla="*/ 54 h 65"/>
                  <a:gd name="T16" fmla="*/ 13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5" y="0"/>
                      <a:pt x="9" y="3"/>
                      <a:pt x="5" y="8"/>
                    </a:cubicBezTo>
                    <a:cubicBezTo>
                      <a:pt x="1" y="15"/>
                      <a:pt x="0" y="22"/>
                      <a:pt x="0" y="33"/>
                    </a:cubicBezTo>
                    <a:cubicBezTo>
                      <a:pt x="0" y="54"/>
                      <a:pt x="7" y="65"/>
                      <a:pt x="22" y="65"/>
                    </a:cubicBezTo>
                    <a:cubicBezTo>
                      <a:pt x="29" y="65"/>
                      <a:pt x="35" y="62"/>
                      <a:pt x="38" y="56"/>
                    </a:cubicBezTo>
                    <a:cubicBezTo>
                      <a:pt x="42" y="51"/>
                      <a:pt x="44" y="42"/>
                      <a:pt x="44" y="32"/>
                    </a:cubicBezTo>
                    <a:cubicBezTo>
                      <a:pt x="44" y="11"/>
                      <a:pt x="37" y="0"/>
                      <a:pt x="23" y="0"/>
                    </a:cubicBezTo>
                    <a:close/>
                    <a:moveTo>
                      <a:pt x="22" y="54"/>
                    </a:moveTo>
                    <a:cubicBezTo>
                      <a:pt x="16" y="54"/>
                      <a:pt x="13" y="47"/>
                      <a:pt x="13" y="33"/>
                    </a:cubicBezTo>
                    <a:cubicBezTo>
                      <a:pt x="13"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75" name="Freeform 123"/>
              <p:cNvSpPr>
                <a:spLocks noEditPoints="1"/>
              </p:cNvSpPr>
              <p:nvPr/>
            </p:nvSpPr>
            <p:spPr bwMode="auto">
              <a:xfrm>
                <a:off x="459122" y="5543291"/>
                <a:ext cx="84750" cy="125702"/>
              </a:xfrm>
              <a:custGeom>
                <a:avLst/>
                <a:gdLst>
                  <a:gd name="T0" fmla="*/ 22 w 44"/>
                  <a:gd name="T1" fmla="*/ 65 h 65"/>
                  <a:gd name="T2" fmla="*/ 39 w 44"/>
                  <a:gd name="T3" fmla="*/ 56 h 65"/>
                  <a:gd name="T4" fmla="*/ 44 w 44"/>
                  <a:gd name="T5" fmla="*/ 32 h 65"/>
                  <a:gd name="T6" fmla="*/ 23 w 44"/>
                  <a:gd name="T7" fmla="*/ 0 h 65"/>
                  <a:gd name="T8" fmla="*/ 6 w 44"/>
                  <a:gd name="T9" fmla="*/ 8 h 65"/>
                  <a:gd name="T10" fmla="*/ 0 w 44"/>
                  <a:gd name="T11" fmla="*/ 33 h 65"/>
                  <a:gd name="T12" fmla="*/ 22 w 44"/>
                  <a:gd name="T13" fmla="*/ 65 h 65"/>
                  <a:gd name="T14" fmla="*/ 22 w 44"/>
                  <a:gd name="T15" fmla="*/ 11 h 65"/>
                  <a:gd name="T16" fmla="*/ 30 w 44"/>
                  <a:gd name="T17" fmla="*/ 32 h 65"/>
                  <a:gd name="T18" fmla="*/ 22 w 44"/>
                  <a:gd name="T19" fmla="*/ 54 h 65"/>
                  <a:gd name="T20" fmla="*/ 14 w 44"/>
                  <a:gd name="T21" fmla="*/ 33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29" y="65"/>
                      <a:pt x="35" y="62"/>
                      <a:pt x="39" y="56"/>
                    </a:cubicBezTo>
                    <a:cubicBezTo>
                      <a:pt x="42" y="51"/>
                      <a:pt x="44" y="42"/>
                      <a:pt x="44" y="32"/>
                    </a:cubicBezTo>
                    <a:cubicBezTo>
                      <a:pt x="44" y="11"/>
                      <a:pt x="38" y="0"/>
                      <a:pt x="23" y="0"/>
                    </a:cubicBezTo>
                    <a:cubicBezTo>
                      <a:pt x="16" y="0"/>
                      <a:pt x="9" y="3"/>
                      <a:pt x="6" y="8"/>
                    </a:cubicBezTo>
                    <a:cubicBezTo>
                      <a:pt x="2" y="15"/>
                      <a:pt x="0" y="22"/>
                      <a:pt x="0" y="33"/>
                    </a:cubicBezTo>
                    <a:cubicBezTo>
                      <a:pt x="0" y="54"/>
                      <a:pt x="7" y="65"/>
                      <a:pt x="22" y="65"/>
                    </a:cubicBezTo>
                    <a:close/>
                    <a:moveTo>
                      <a:pt x="22" y="11"/>
                    </a:moveTo>
                    <a:cubicBezTo>
                      <a:pt x="28" y="11"/>
                      <a:pt x="30" y="18"/>
                      <a:pt x="30" y="32"/>
                    </a:cubicBezTo>
                    <a:cubicBezTo>
                      <a:pt x="30" y="47"/>
                      <a:pt x="28" y="54"/>
                      <a:pt x="22" y="54"/>
                    </a:cubicBezTo>
                    <a:cubicBezTo>
                      <a:pt x="17" y="54"/>
                      <a:pt x="14" y="47"/>
                      <a:pt x="14" y="33"/>
                    </a:cubicBezTo>
                    <a:cubicBezTo>
                      <a:pt x="14" y="19"/>
                      <a:pt x="17" y="11"/>
                      <a:pt x="22"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76" name="Freeform 124"/>
              <p:cNvSpPr>
                <a:spLocks/>
              </p:cNvSpPr>
              <p:nvPr/>
            </p:nvSpPr>
            <p:spPr bwMode="auto">
              <a:xfrm>
                <a:off x="573209" y="5543291"/>
                <a:ext cx="49710" cy="121621"/>
              </a:xfrm>
              <a:custGeom>
                <a:avLst/>
                <a:gdLst>
                  <a:gd name="T0" fmla="*/ 10 w 26"/>
                  <a:gd name="T1" fmla="*/ 6 h 63"/>
                  <a:gd name="T2" fmla="*/ 0 w 26"/>
                  <a:gd name="T3" fmla="*/ 9 h 63"/>
                  <a:gd name="T4" fmla="*/ 0 w 26"/>
                  <a:gd name="T5" fmla="*/ 21 h 63"/>
                  <a:gd name="T6" fmla="*/ 4 w 26"/>
                  <a:gd name="T7" fmla="*/ 21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4" y="9"/>
                      <a:pt x="0" y="9"/>
                    </a:cubicBezTo>
                    <a:cubicBezTo>
                      <a:pt x="0" y="9"/>
                      <a:pt x="0" y="9"/>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77" name="Freeform 125"/>
              <p:cNvSpPr>
                <a:spLocks noEditPoints="1"/>
              </p:cNvSpPr>
              <p:nvPr/>
            </p:nvSpPr>
            <p:spPr bwMode="auto">
              <a:xfrm>
                <a:off x="652255" y="5543291"/>
                <a:ext cx="84750" cy="125702"/>
              </a:xfrm>
              <a:custGeom>
                <a:avLst/>
                <a:gdLst>
                  <a:gd name="T0" fmla="*/ 23 w 44"/>
                  <a:gd name="T1" fmla="*/ 0 h 65"/>
                  <a:gd name="T2" fmla="*/ 6 w 44"/>
                  <a:gd name="T3" fmla="*/ 8 h 65"/>
                  <a:gd name="T4" fmla="*/ 0 w 44"/>
                  <a:gd name="T5" fmla="*/ 33 h 65"/>
                  <a:gd name="T6" fmla="*/ 22 w 44"/>
                  <a:gd name="T7" fmla="*/ 65 h 65"/>
                  <a:gd name="T8" fmla="*/ 39 w 44"/>
                  <a:gd name="T9" fmla="*/ 56 h 65"/>
                  <a:gd name="T10" fmla="*/ 44 w 44"/>
                  <a:gd name="T11" fmla="*/ 32 h 65"/>
                  <a:gd name="T12" fmla="*/ 23 w 44"/>
                  <a:gd name="T13" fmla="*/ 0 h 65"/>
                  <a:gd name="T14" fmla="*/ 22 w 44"/>
                  <a:gd name="T15" fmla="*/ 54 h 65"/>
                  <a:gd name="T16" fmla="*/ 14 w 44"/>
                  <a:gd name="T17" fmla="*/ 33 h 65"/>
                  <a:gd name="T18" fmla="*/ 22 w 44"/>
                  <a:gd name="T19" fmla="*/ 11 h 65"/>
                  <a:gd name="T20" fmla="*/ 31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6" y="0"/>
                      <a:pt x="10" y="3"/>
                      <a:pt x="6" y="8"/>
                    </a:cubicBezTo>
                    <a:cubicBezTo>
                      <a:pt x="2" y="15"/>
                      <a:pt x="0" y="22"/>
                      <a:pt x="0" y="33"/>
                    </a:cubicBezTo>
                    <a:cubicBezTo>
                      <a:pt x="0" y="54"/>
                      <a:pt x="8" y="65"/>
                      <a:pt x="22" y="65"/>
                    </a:cubicBezTo>
                    <a:cubicBezTo>
                      <a:pt x="30" y="65"/>
                      <a:pt x="35" y="62"/>
                      <a:pt x="39" y="56"/>
                    </a:cubicBezTo>
                    <a:cubicBezTo>
                      <a:pt x="43" y="51"/>
                      <a:pt x="44" y="42"/>
                      <a:pt x="44" y="32"/>
                    </a:cubicBezTo>
                    <a:cubicBezTo>
                      <a:pt x="44" y="11"/>
                      <a:pt x="38" y="0"/>
                      <a:pt x="23" y="0"/>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78" name="Freeform 126"/>
              <p:cNvSpPr>
                <a:spLocks noEditPoints="1"/>
              </p:cNvSpPr>
              <p:nvPr/>
            </p:nvSpPr>
            <p:spPr bwMode="auto">
              <a:xfrm>
                <a:off x="766342" y="5543291"/>
                <a:ext cx="86380" cy="125702"/>
              </a:xfrm>
              <a:custGeom>
                <a:avLst/>
                <a:gdLst>
                  <a:gd name="T0" fmla="*/ 39 w 45"/>
                  <a:gd name="T1" fmla="*/ 56 h 65"/>
                  <a:gd name="T2" fmla="*/ 45 w 45"/>
                  <a:gd name="T3" fmla="*/ 32 h 65"/>
                  <a:gd name="T4" fmla="*/ 23 w 45"/>
                  <a:gd name="T5" fmla="*/ 0 h 65"/>
                  <a:gd name="T6" fmla="*/ 5 w 45"/>
                  <a:gd name="T7" fmla="*/ 8 h 65"/>
                  <a:gd name="T8" fmla="*/ 0 w 45"/>
                  <a:gd name="T9" fmla="*/ 33 h 65"/>
                  <a:gd name="T10" fmla="*/ 22 w 45"/>
                  <a:gd name="T11" fmla="*/ 65 h 65"/>
                  <a:gd name="T12" fmla="*/ 39 w 45"/>
                  <a:gd name="T13" fmla="*/ 56 h 65"/>
                  <a:gd name="T14" fmla="*/ 22 w 45"/>
                  <a:gd name="T15" fmla="*/ 54 h 65"/>
                  <a:gd name="T16" fmla="*/ 14 w 45"/>
                  <a:gd name="T17" fmla="*/ 33 h 65"/>
                  <a:gd name="T18" fmla="*/ 22 w 45"/>
                  <a:gd name="T19" fmla="*/ 11 h 65"/>
                  <a:gd name="T20" fmla="*/ 31 w 45"/>
                  <a:gd name="T21" fmla="*/ 32 h 65"/>
                  <a:gd name="T22" fmla="*/ 22 w 45"/>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2"/>
                      <a:pt x="45" y="32"/>
                    </a:cubicBezTo>
                    <a:cubicBezTo>
                      <a:pt x="45" y="11"/>
                      <a:pt x="38" y="0"/>
                      <a:pt x="23" y="0"/>
                    </a:cubicBezTo>
                    <a:cubicBezTo>
                      <a:pt x="16" y="0"/>
                      <a:pt x="9" y="3"/>
                      <a:pt x="5" y="8"/>
                    </a:cubicBezTo>
                    <a:cubicBezTo>
                      <a:pt x="2" y="15"/>
                      <a:pt x="0" y="22"/>
                      <a:pt x="0" y="33"/>
                    </a:cubicBezTo>
                    <a:cubicBezTo>
                      <a:pt x="0" y="54"/>
                      <a:pt x="7" y="65"/>
                      <a:pt x="22" y="65"/>
                    </a:cubicBezTo>
                    <a:cubicBezTo>
                      <a:pt x="30" y="65"/>
                      <a:pt x="35" y="62"/>
                      <a:pt x="39" y="56"/>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79" name="Freeform 127"/>
              <p:cNvSpPr>
                <a:spLocks noEditPoints="1"/>
              </p:cNvSpPr>
              <p:nvPr/>
            </p:nvSpPr>
            <p:spPr bwMode="auto">
              <a:xfrm>
                <a:off x="879614" y="5543291"/>
                <a:ext cx="87195" cy="125702"/>
              </a:xfrm>
              <a:custGeom>
                <a:avLst/>
                <a:gdLst>
                  <a:gd name="T0" fmla="*/ 39 w 45"/>
                  <a:gd name="T1" fmla="*/ 56 h 65"/>
                  <a:gd name="T2" fmla="*/ 45 w 45"/>
                  <a:gd name="T3" fmla="*/ 32 h 65"/>
                  <a:gd name="T4" fmla="*/ 23 w 45"/>
                  <a:gd name="T5" fmla="*/ 0 h 65"/>
                  <a:gd name="T6" fmla="*/ 6 w 45"/>
                  <a:gd name="T7" fmla="*/ 8 h 65"/>
                  <a:gd name="T8" fmla="*/ 0 w 45"/>
                  <a:gd name="T9" fmla="*/ 33 h 65"/>
                  <a:gd name="T10" fmla="*/ 22 w 45"/>
                  <a:gd name="T11" fmla="*/ 65 h 65"/>
                  <a:gd name="T12" fmla="*/ 39 w 45"/>
                  <a:gd name="T13" fmla="*/ 56 h 65"/>
                  <a:gd name="T14" fmla="*/ 14 w 45"/>
                  <a:gd name="T15" fmla="*/ 33 h 65"/>
                  <a:gd name="T16" fmla="*/ 22 w 45"/>
                  <a:gd name="T17" fmla="*/ 11 h 65"/>
                  <a:gd name="T18" fmla="*/ 31 w 45"/>
                  <a:gd name="T19" fmla="*/ 32 h 65"/>
                  <a:gd name="T20" fmla="*/ 22 w 45"/>
                  <a:gd name="T21" fmla="*/ 54 h 65"/>
                  <a:gd name="T22" fmla="*/ 14 w 45"/>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2"/>
                      <a:pt x="45" y="32"/>
                    </a:cubicBezTo>
                    <a:cubicBezTo>
                      <a:pt x="45" y="11"/>
                      <a:pt x="38" y="0"/>
                      <a:pt x="23" y="0"/>
                    </a:cubicBezTo>
                    <a:cubicBezTo>
                      <a:pt x="16" y="0"/>
                      <a:pt x="9" y="3"/>
                      <a:pt x="6" y="8"/>
                    </a:cubicBezTo>
                    <a:cubicBezTo>
                      <a:pt x="2" y="15"/>
                      <a:pt x="0" y="22"/>
                      <a:pt x="0" y="33"/>
                    </a:cubicBezTo>
                    <a:cubicBezTo>
                      <a:pt x="0" y="54"/>
                      <a:pt x="7" y="65"/>
                      <a:pt x="22" y="65"/>
                    </a:cubicBezTo>
                    <a:cubicBezTo>
                      <a:pt x="30" y="65"/>
                      <a:pt x="35" y="62"/>
                      <a:pt x="39" y="56"/>
                    </a:cubicBezTo>
                    <a:close/>
                    <a:moveTo>
                      <a:pt x="14" y="33"/>
                    </a:moveTo>
                    <a:cubicBezTo>
                      <a:pt x="14" y="19"/>
                      <a:pt x="17" y="11"/>
                      <a:pt x="22" y="11"/>
                    </a:cubicBezTo>
                    <a:cubicBezTo>
                      <a:pt x="28" y="11"/>
                      <a:pt x="31" y="18"/>
                      <a:pt x="31" y="32"/>
                    </a:cubicBezTo>
                    <a:cubicBezTo>
                      <a:pt x="31" y="47"/>
                      <a:pt x="28" y="54"/>
                      <a:pt x="22"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80" name="Freeform 128"/>
              <p:cNvSpPr>
                <a:spLocks/>
              </p:cNvSpPr>
              <p:nvPr/>
            </p:nvSpPr>
            <p:spPr bwMode="auto">
              <a:xfrm>
                <a:off x="993702" y="5543291"/>
                <a:ext cx="52154" cy="121621"/>
              </a:xfrm>
              <a:custGeom>
                <a:avLst/>
                <a:gdLst>
                  <a:gd name="T0" fmla="*/ 27 w 27"/>
                  <a:gd name="T1" fmla="*/ 0 h 63"/>
                  <a:gd name="T2" fmla="*/ 19 w 27"/>
                  <a:gd name="T3" fmla="*/ 0 h 63"/>
                  <a:gd name="T4" fmla="*/ 10 w 27"/>
                  <a:gd name="T5" fmla="*/ 6 h 63"/>
                  <a:gd name="T6" fmla="*/ 0 w 27"/>
                  <a:gd name="T7" fmla="*/ 9 h 63"/>
                  <a:gd name="T8" fmla="*/ 0 w 27"/>
                  <a:gd name="T9" fmla="*/ 21 h 63"/>
                  <a:gd name="T10" fmla="*/ 4 w 27"/>
                  <a:gd name="T11" fmla="*/ 21 h 63"/>
                  <a:gd name="T12" fmla="*/ 7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9" y="0"/>
                      <a:pt x="19" y="0"/>
                      <a:pt x="19" y="0"/>
                    </a:cubicBezTo>
                    <a:cubicBezTo>
                      <a:pt x="16" y="2"/>
                      <a:pt x="13" y="4"/>
                      <a:pt x="10" y="6"/>
                    </a:cubicBezTo>
                    <a:cubicBezTo>
                      <a:pt x="6" y="7"/>
                      <a:pt x="4" y="9"/>
                      <a:pt x="0" y="9"/>
                    </a:cubicBezTo>
                    <a:cubicBezTo>
                      <a:pt x="0" y="9"/>
                      <a:pt x="0" y="9"/>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81" name="Freeform 129"/>
              <p:cNvSpPr>
                <a:spLocks noEditPoints="1"/>
              </p:cNvSpPr>
              <p:nvPr/>
            </p:nvSpPr>
            <p:spPr bwMode="auto">
              <a:xfrm>
                <a:off x="1072748" y="5543291"/>
                <a:ext cx="84750" cy="125702"/>
              </a:xfrm>
              <a:custGeom>
                <a:avLst/>
                <a:gdLst>
                  <a:gd name="T0" fmla="*/ 39 w 44"/>
                  <a:gd name="T1" fmla="*/ 56 h 65"/>
                  <a:gd name="T2" fmla="*/ 44 w 44"/>
                  <a:gd name="T3" fmla="*/ 32 h 65"/>
                  <a:gd name="T4" fmla="*/ 23 w 44"/>
                  <a:gd name="T5" fmla="*/ 0 h 65"/>
                  <a:gd name="T6" fmla="*/ 6 w 44"/>
                  <a:gd name="T7" fmla="*/ 8 h 65"/>
                  <a:gd name="T8" fmla="*/ 0 w 44"/>
                  <a:gd name="T9" fmla="*/ 33 h 65"/>
                  <a:gd name="T10" fmla="*/ 22 w 44"/>
                  <a:gd name="T11" fmla="*/ 65 h 65"/>
                  <a:gd name="T12" fmla="*/ 39 w 44"/>
                  <a:gd name="T13" fmla="*/ 56 h 65"/>
                  <a:gd name="T14" fmla="*/ 14 w 44"/>
                  <a:gd name="T15" fmla="*/ 33 h 65"/>
                  <a:gd name="T16" fmla="*/ 22 w 44"/>
                  <a:gd name="T17" fmla="*/ 11 h 65"/>
                  <a:gd name="T18" fmla="*/ 31 w 44"/>
                  <a:gd name="T19" fmla="*/ 32 h 65"/>
                  <a:gd name="T20" fmla="*/ 22 w 44"/>
                  <a:gd name="T21" fmla="*/ 54 h 65"/>
                  <a:gd name="T22" fmla="*/ 14 w 44"/>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9" y="56"/>
                    </a:moveTo>
                    <a:cubicBezTo>
                      <a:pt x="43" y="51"/>
                      <a:pt x="44" y="42"/>
                      <a:pt x="44" y="32"/>
                    </a:cubicBezTo>
                    <a:cubicBezTo>
                      <a:pt x="44" y="11"/>
                      <a:pt x="38" y="0"/>
                      <a:pt x="23" y="0"/>
                    </a:cubicBezTo>
                    <a:cubicBezTo>
                      <a:pt x="16" y="0"/>
                      <a:pt x="9" y="3"/>
                      <a:pt x="6" y="8"/>
                    </a:cubicBezTo>
                    <a:cubicBezTo>
                      <a:pt x="2" y="15"/>
                      <a:pt x="0" y="22"/>
                      <a:pt x="0" y="33"/>
                    </a:cubicBezTo>
                    <a:cubicBezTo>
                      <a:pt x="0" y="54"/>
                      <a:pt x="8" y="65"/>
                      <a:pt x="22" y="65"/>
                    </a:cubicBezTo>
                    <a:cubicBezTo>
                      <a:pt x="30" y="65"/>
                      <a:pt x="35" y="62"/>
                      <a:pt x="39" y="56"/>
                    </a:cubicBezTo>
                    <a:close/>
                    <a:moveTo>
                      <a:pt x="14" y="33"/>
                    </a:moveTo>
                    <a:cubicBezTo>
                      <a:pt x="14" y="19"/>
                      <a:pt x="17" y="11"/>
                      <a:pt x="22" y="11"/>
                    </a:cubicBezTo>
                    <a:cubicBezTo>
                      <a:pt x="28" y="11"/>
                      <a:pt x="31" y="18"/>
                      <a:pt x="31" y="32"/>
                    </a:cubicBezTo>
                    <a:cubicBezTo>
                      <a:pt x="31" y="47"/>
                      <a:pt x="28" y="54"/>
                      <a:pt x="22"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82" name="Freeform 130"/>
              <p:cNvSpPr>
                <a:spLocks/>
              </p:cNvSpPr>
              <p:nvPr/>
            </p:nvSpPr>
            <p:spPr bwMode="auto">
              <a:xfrm>
                <a:off x="1186835" y="5543291"/>
                <a:ext cx="52154" cy="121621"/>
              </a:xfrm>
              <a:custGeom>
                <a:avLst/>
                <a:gdLst>
                  <a:gd name="T0" fmla="*/ 27 w 27"/>
                  <a:gd name="T1" fmla="*/ 0 h 63"/>
                  <a:gd name="T2" fmla="*/ 18 w 27"/>
                  <a:gd name="T3" fmla="*/ 0 h 63"/>
                  <a:gd name="T4" fmla="*/ 10 w 27"/>
                  <a:gd name="T5" fmla="*/ 6 h 63"/>
                  <a:gd name="T6" fmla="*/ 0 w 27"/>
                  <a:gd name="T7" fmla="*/ 9 h 63"/>
                  <a:gd name="T8" fmla="*/ 0 w 27"/>
                  <a:gd name="T9" fmla="*/ 21 h 63"/>
                  <a:gd name="T10" fmla="*/ 4 w 27"/>
                  <a:gd name="T11" fmla="*/ 21 h 63"/>
                  <a:gd name="T12" fmla="*/ 8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7" y="7"/>
                      <a:pt x="4" y="9"/>
                      <a:pt x="0" y="9"/>
                    </a:cubicBezTo>
                    <a:cubicBezTo>
                      <a:pt x="0" y="9"/>
                      <a:pt x="0" y="9"/>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83" name="Freeform 136"/>
              <p:cNvSpPr>
                <a:spLocks/>
              </p:cNvSpPr>
              <p:nvPr/>
            </p:nvSpPr>
            <p:spPr bwMode="auto">
              <a:xfrm>
                <a:off x="1767050" y="5543291"/>
                <a:ext cx="52154" cy="121621"/>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1 h 63"/>
                  <a:gd name="T12" fmla="*/ 4 w 27"/>
                  <a:gd name="T13" fmla="*/ 21 h 63"/>
                  <a:gd name="T14" fmla="*/ 8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9"/>
                      <a:pt x="0" y="9"/>
                    </a:cubicBezTo>
                    <a:cubicBezTo>
                      <a:pt x="0" y="9"/>
                      <a:pt x="0" y="9"/>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84" name="Freeform 137"/>
              <p:cNvSpPr>
                <a:spLocks noEditPoints="1"/>
              </p:cNvSpPr>
              <p:nvPr/>
            </p:nvSpPr>
            <p:spPr bwMode="auto">
              <a:xfrm>
                <a:off x="1848541" y="5543291"/>
                <a:ext cx="84750" cy="125702"/>
              </a:xfrm>
              <a:custGeom>
                <a:avLst/>
                <a:gdLst>
                  <a:gd name="T0" fmla="*/ 5 w 44"/>
                  <a:gd name="T1" fmla="*/ 8 h 65"/>
                  <a:gd name="T2" fmla="*/ 0 w 44"/>
                  <a:gd name="T3" fmla="*/ 33 h 65"/>
                  <a:gd name="T4" fmla="*/ 22 w 44"/>
                  <a:gd name="T5" fmla="*/ 65 h 65"/>
                  <a:gd name="T6" fmla="*/ 38 w 44"/>
                  <a:gd name="T7" fmla="*/ 56 h 65"/>
                  <a:gd name="T8" fmla="*/ 44 w 44"/>
                  <a:gd name="T9" fmla="*/ 32 h 65"/>
                  <a:gd name="T10" fmla="*/ 23 w 44"/>
                  <a:gd name="T11" fmla="*/ 0 h 65"/>
                  <a:gd name="T12" fmla="*/ 5 w 44"/>
                  <a:gd name="T13" fmla="*/ 8 h 65"/>
                  <a:gd name="T14" fmla="*/ 30 w 44"/>
                  <a:gd name="T15" fmla="*/ 32 h 65"/>
                  <a:gd name="T16" fmla="*/ 22 w 44"/>
                  <a:gd name="T17" fmla="*/ 54 h 65"/>
                  <a:gd name="T18" fmla="*/ 13 w 44"/>
                  <a:gd name="T19" fmla="*/ 33 h 65"/>
                  <a:gd name="T20" fmla="*/ 22 w 44"/>
                  <a:gd name="T21" fmla="*/ 11 h 65"/>
                  <a:gd name="T22" fmla="*/ 30 w 44"/>
                  <a:gd name="T23"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5" y="8"/>
                    </a:moveTo>
                    <a:cubicBezTo>
                      <a:pt x="1" y="15"/>
                      <a:pt x="0" y="22"/>
                      <a:pt x="0" y="33"/>
                    </a:cubicBezTo>
                    <a:cubicBezTo>
                      <a:pt x="0" y="54"/>
                      <a:pt x="7" y="65"/>
                      <a:pt x="22" y="65"/>
                    </a:cubicBezTo>
                    <a:cubicBezTo>
                      <a:pt x="29" y="65"/>
                      <a:pt x="34" y="62"/>
                      <a:pt x="38" y="56"/>
                    </a:cubicBezTo>
                    <a:cubicBezTo>
                      <a:pt x="42" y="51"/>
                      <a:pt x="44" y="42"/>
                      <a:pt x="44" y="32"/>
                    </a:cubicBezTo>
                    <a:cubicBezTo>
                      <a:pt x="44" y="11"/>
                      <a:pt x="37" y="0"/>
                      <a:pt x="23" y="0"/>
                    </a:cubicBezTo>
                    <a:cubicBezTo>
                      <a:pt x="15" y="0"/>
                      <a:pt x="9" y="3"/>
                      <a:pt x="5" y="8"/>
                    </a:cubicBezTo>
                    <a:close/>
                    <a:moveTo>
                      <a:pt x="30" y="32"/>
                    </a:moveTo>
                    <a:cubicBezTo>
                      <a:pt x="30" y="47"/>
                      <a:pt x="27" y="54"/>
                      <a:pt x="22" y="54"/>
                    </a:cubicBezTo>
                    <a:cubicBezTo>
                      <a:pt x="16" y="54"/>
                      <a:pt x="13" y="47"/>
                      <a:pt x="13" y="33"/>
                    </a:cubicBezTo>
                    <a:cubicBezTo>
                      <a:pt x="13" y="19"/>
                      <a:pt x="16" y="11"/>
                      <a:pt x="22" y="11"/>
                    </a:cubicBezTo>
                    <a:cubicBezTo>
                      <a:pt x="27" y="11"/>
                      <a:pt x="30" y="18"/>
                      <a:pt x="30"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85" name="Freeform 138"/>
              <p:cNvSpPr>
                <a:spLocks/>
              </p:cNvSpPr>
              <p:nvPr/>
            </p:nvSpPr>
            <p:spPr bwMode="auto">
              <a:xfrm>
                <a:off x="1962628" y="5543291"/>
                <a:ext cx="49710" cy="121621"/>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1 h 63"/>
                  <a:gd name="T12" fmla="*/ 3 w 26"/>
                  <a:gd name="T13" fmla="*/ 21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9"/>
                      <a:pt x="0" y="9"/>
                    </a:cubicBezTo>
                    <a:cubicBezTo>
                      <a:pt x="0" y="9"/>
                      <a:pt x="0" y="9"/>
                      <a:pt x="0" y="21"/>
                    </a:cubicBezTo>
                    <a:cubicBezTo>
                      <a:pt x="0" y="21"/>
                      <a:pt x="1" y="21"/>
                      <a:pt x="3" y="21"/>
                    </a:cubicBezTo>
                    <a:cubicBezTo>
                      <a:pt x="4" y="20"/>
                      <a:pt x="5" y="20"/>
                      <a:pt x="7" y="19"/>
                    </a:cubicBezTo>
                    <a:cubicBezTo>
                      <a:pt x="8" y="19"/>
                      <a:pt x="9" y="18"/>
                      <a:pt x="10" y="17"/>
                    </a:cubicBezTo>
                    <a:cubicBezTo>
                      <a:pt x="10" y="17"/>
                      <a:pt x="11"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86" name="Freeform 139"/>
              <p:cNvSpPr>
                <a:spLocks noEditPoints="1"/>
              </p:cNvSpPr>
              <p:nvPr/>
            </p:nvSpPr>
            <p:spPr bwMode="auto">
              <a:xfrm>
                <a:off x="2041674" y="5543291"/>
                <a:ext cx="84750" cy="125702"/>
              </a:xfrm>
              <a:custGeom>
                <a:avLst/>
                <a:gdLst>
                  <a:gd name="T0" fmla="*/ 23 w 44"/>
                  <a:gd name="T1" fmla="*/ 0 h 65"/>
                  <a:gd name="T2" fmla="*/ 5 w 44"/>
                  <a:gd name="T3" fmla="*/ 8 h 65"/>
                  <a:gd name="T4" fmla="*/ 0 w 44"/>
                  <a:gd name="T5" fmla="*/ 33 h 65"/>
                  <a:gd name="T6" fmla="*/ 22 w 44"/>
                  <a:gd name="T7" fmla="*/ 65 h 65"/>
                  <a:gd name="T8" fmla="*/ 38 w 44"/>
                  <a:gd name="T9" fmla="*/ 56 h 65"/>
                  <a:gd name="T10" fmla="*/ 44 w 44"/>
                  <a:gd name="T11" fmla="*/ 32 h 65"/>
                  <a:gd name="T12" fmla="*/ 23 w 44"/>
                  <a:gd name="T13" fmla="*/ 0 h 65"/>
                  <a:gd name="T14" fmla="*/ 22 w 44"/>
                  <a:gd name="T15" fmla="*/ 54 h 65"/>
                  <a:gd name="T16" fmla="*/ 14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5" y="0"/>
                      <a:pt x="9" y="3"/>
                      <a:pt x="5" y="8"/>
                    </a:cubicBezTo>
                    <a:cubicBezTo>
                      <a:pt x="2" y="15"/>
                      <a:pt x="0" y="22"/>
                      <a:pt x="0" y="33"/>
                    </a:cubicBezTo>
                    <a:cubicBezTo>
                      <a:pt x="0" y="54"/>
                      <a:pt x="7" y="65"/>
                      <a:pt x="22" y="65"/>
                    </a:cubicBezTo>
                    <a:cubicBezTo>
                      <a:pt x="29" y="65"/>
                      <a:pt x="35" y="62"/>
                      <a:pt x="38" y="56"/>
                    </a:cubicBezTo>
                    <a:cubicBezTo>
                      <a:pt x="42" y="51"/>
                      <a:pt x="44" y="42"/>
                      <a:pt x="44" y="32"/>
                    </a:cubicBezTo>
                    <a:cubicBezTo>
                      <a:pt x="44" y="11"/>
                      <a:pt x="38" y="0"/>
                      <a:pt x="23" y="0"/>
                    </a:cubicBezTo>
                    <a:close/>
                    <a:moveTo>
                      <a:pt x="22" y="54"/>
                    </a:moveTo>
                    <a:cubicBezTo>
                      <a:pt x="16" y="54"/>
                      <a:pt x="14" y="47"/>
                      <a:pt x="14" y="33"/>
                    </a:cubicBezTo>
                    <a:cubicBezTo>
                      <a:pt x="14"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87" name="Freeform 140"/>
              <p:cNvSpPr>
                <a:spLocks/>
              </p:cNvSpPr>
              <p:nvPr/>
            </p:nvSpPr>
            <p:spPr bwMode="auto">
              <a:xfrm>
                <a:off x="2153316" y="5543291"/>
                <a:ext cx="52154" cy="121621"/>
              </a:xfrm>
              <a:custGeom>
                <a:avLst/>
                <a:gdLst>
                  <a:gd name="T0" fmla="*/ 0 w 27"/>
                  <a:gd name="T1" fmla="*/ 21 h 63"/>
                  <a:gd name="T2" fmla="*/ 4 w 27"/>
                  <a:gd name="T3" fmla="*/ 21 h 63"/>
                  <a:gd name="T4" fmla="*/ 8 w 27"/>
                  <a:gd name="T5" fmla="*/ 19 h 63"/>
                  <a:gd name="T6" fmla="*/ 11 w 27"/>
                  <a:gd name="T7" fmla="*/ 17 h 63"/>
                  <a:gd name="T8" fmla="*/ 13 w 27"/>
                  <a:gd name="T9" fmla="*/ 15 h 63"/>
                  <a:gd name="T10" fmla="*/ 13 w 27"/>
                  <a:gd name="T11" fmla="*/ 63 h 63"/>
                  <a:gd name="T12" fmla="*/ 27 w 27"/>
                  <a:gd name="T13" fmla="*/ 63 h 63"/>
                  <a:gd name="T14" fmla="*/ 27 w 27"/>
                  <a:gd name="T15" fmla="*/ 0 h 63"/>
                  <a:gd name="T16" fmla="*/ 19 w 27"/>
                  <a:gd name="T17" fmla="*/ 0 h 63"/>
                  <a:gd name="T18" fmla="*/ 11 w 27"/>
                  <a:gd name="T19" fmla="*/ 6 h 63"/>
                  <a:gd name="T20" fmla="*/ 0 w 27"/>
                  <a:gd name="T21" fmla="*/ 9 h 63"/>
                  <a:gd name="T22" fmla="*/ 0 w 27"/>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1"/>
                    </a:moveTo>
                    <a:cubicBezTo>
                      <a:pt x="1" y="21"/>
                      <a:pt x="2" y="21"/>
                      <a:pt x="4" y="21"/>
                    </a:cubicBezTo>
                    <a:cubicBezTo>
                      <a:pt x="5" y="20"/>
                      <a:pt x="6" y="20"/>
                      <a:pt x="8" y="19"/>
                    </a:cubicBezTo>
                    <a:cubicBezTo>
                      <a:pt x="9" y="19"/>
                      <a:pt x="10" y="18"/>
                      <a:pt x="11" y="17"/>
                    </a:cubicBezTo>
                    <a:cubicBezTo>
                      <a:pt x="12"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1" y="6"/>
                    </a:cubicBezTo>
                    <a:cubicBezTo>
                      <a:pt x="7" y="7"/>
                      <a:pt x="4" y="9"/>
                      <a:pt x="0" y="9"/>
                    </a:cubicBezTo>
                    <a:cubicBezTo>
                      <a:pt x="0" y="9"/>
                      <a:pt x="0" y="9"/>
                      <a:pt x="0"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88" name="Freeform 141"/>
              <p:cNvSpPr>
                <a:spLocks/>
              </p:cNvSpPr>
              <p:nvPr/>
            </p:nvSpPr>
            <p:spPr bwMode="auto">
              <a:xfrm>
                <a:off x="-219698" y="4826625"/>
                <a:ext cx="26892" cy="106112"/>
              </a:xfrm>
              <a:custGeom>
                <a:avLst/>
                <a:gdLst>
                  <a:gd name="T0" fmla="*/ 14 w 14"/>
                  <a:gd name="T1" fmla="*/ 55 h 55"/>
                  <a:gd name="T2" fmla="*/ 14 w 14"/>
                  <a:gd name="T3" fmla="*/ 0 h 55"/>
                  <a:gd name="T4" fmla="*/ 0 w 14"/>
                  <a:gd name="T5" fmla="*/ 23 h 55"/>
                  <a:gd name="T6" fmla="*/ 0 w 14"/>
                  <a:gd name="T7" fmla="*/ 55 h 55"/>
                  <a:gd name="T8" fmla="*/ 14 w 14"/>
                  <a:gd name="T9" fmla="*/ 55 h 55"/>
                </a:gdLst>
                <a:ahLst/>
                <a:cxnLst>
                  <a:cxn ang="0">
                    <a:pos x="T0" y="T1"/>
                  </a:cxn>
                  <a:cxn ang="0">
                    <a:pos x="T2" y="T3"/>
                  </a:cxn>
                  <a:cxn ang="0">
                    <a:pos x="T4" y="T5"/>
                  </a:cxn>
                  <a:cxn ang="0">
                    <a:pos x="T6" y="T7"/>
                  </a:cxn>
                  <a:cxn ang="0">
                    <a:pos x="T8" y="T9"/>
                  </a:cxn>
                </a:cxnLst>
                <a:rect l="0" t="0" r="r" b="b"/>
                <a:pathLst>
                  <a:path w="14" h="55">
                    <a:moveTo>
                      <a:pt x="14" y="55"/>
                    </a:moveTo>
                    <a:cubicBezTo>
                      <a:pt x="14" y="55"/>
                      <a:pt x="14" y="55"/>
                      <a:pt x="14" y="0"/>
                    </a:cubicBezTo>
                    <a:cubicBezTo>
                      <a:pt x="9" y="7"/>
                      <a:pt x="5" y="15"/>
                      <a:pt x="0" y="23"/>
                    </a:cubicBezTo>
                    <a:cubicBezTo>
                      <a:pt x="0" y="30"/>
                      <a:pt x="0" y="40"/>
                      <a:pt x="0" y="55"/>
                    </a:cubicBezTo>
                    <a:cubicBezTo>
                      <a:pt x="0" y="55"/>
                      <a:pt x="0" y="55"/>
                      <a:pt x="14" y="5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89" name="Freeform 142"/>
              <p:cNvSpPr>
                <a:spLocks noEditPoints="1"/>
              </p:cNvSpPr>
              <p:nvPr/>
            </p:nvSpPr>
            <p:spPr bwMode="auto">
              <a:xfrm>
                <a:off x="-165914" y="4811117"/>
                <a:ext cx="87195" cy="125702"/>
              </a:xfrm>
              <a:custGeom>
                <a:avLst/>
                <a:gdLst>
                  <a:gd name="T0" fmla="*/ 23 w 45"/>
                  <a:gd name="T1" fmla="*/ 65 h 65"/>
                  <a:gd name="T2" fmla="*/ 40 w 45"/>
                  <a:gd name="T3" fmla="*/ 57 h 65"/>
                  <a:gd name="T4" fmla="*/ 45 w 45"/>
                  <a:gd name="T5" fmla="*/ 33 h 65"/>
                  <a:gd name="T6" fmla="*/ 24 w 45"/>
                  <a:gd name="T7" fmla="*/ 0 h 65"/>
                  <a:gd name="T8" fmla="*/ 6 w 45"/>
                  <a:gd name="T9" fmla="*/ 9 h 65"/>
                  <a:gd name="T10" fmla="*/ 0 w 45"/>
                  <a:gd name="T11" fmla="*/ 34 h 65"/>
                  <a:gd name="T12" fmla="*/ 23 w 45"/>
                  <a:gd name="T13" fmla="*/ 65 h 65"/>
                  <a:gd name="T14" fmla="*/ 23 w 45"/>
                  <a:gd name="T15" fmla="*/ 12 h 65"/>
                  <a:gd name="T16" fmla="*/ 31 w 45"/>
                  <a:gd name="T17" fmla="*/ 33 h 65"/>
                  <a:gd name="T18" fmla="*/ 23 w 45"/>
                  <a:gd name="T19" fmla="*/ 54 h 65"/>
                  <a:gd name="T20" fmla="*/ 14 w 45"/>
                  <a:gd name="T21" fmla="*/ 34 h 65"/>
                  <a:gd name="T22" fmla="*/ 23 w 45"/>
                  <a:gd name="T23"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65"/>
                    </a:moveTo>
                    <a:cubicBezTo>
                      <a:pt x="30" y="65"/>
                      <a:pt x="36" y="62"/>
                      <a:pt x="40" y="57"/>
                    </a:cubicBezTo>
                    <a:cubicBezTo>
                      <a:pt x="43" y="51"/>
                      <a:pt x="45" y="43"/>
                      <a:pt x="45" y="33"/>
                    </a:cubicBezTo>
                    <a:cubicBezTo>
                      <a:pt x="45" y="12"/>
                      <a:pt x="39" y="0"/>
                      <a:pt x="24" y="0"/>
                    </a:cubicBezTo>
                    <a:cubicBezTo>
                      <a:pt x="16" y="0"/>
                      <a:pt x="10" y="3"/>
                      <a:pt x="6" y="9"/>
                    </a:cubicBezTo>
                    <a:cubicBezTo>
                      <a:pt x="2" y="15"/>
                      <a:pt x="0" y="23"/>
                      <a:pt x="0" y="34"/>
                    </a:cubicBezTo>
                    <a:cubicBezTo>
                      <a:pt x="0" y="55"/>
                      <a:pt x="8" y="65"/>
                      <a:pt x="23" y="65"/>
                    </a:cubicBezTo>
                    <a:close/>
                    <a:moveTo>
                      <a:pt x="23" y="12"/>
                    </a:moveTo>
                    <a:cubicBezTo>
                      <a:pt x="28" y="12"/>
                      <a:pt x="31" y="18"/>
                      <a:pt x="31" y="33"/>
                    </a:cubicBezTo>
                    <a:cubicBezTo>
                      <a:pt x="31" y="47"/>
                      <a:pt x="28" y="54"/>
                      <a:pt x="23" y="54"/>
                    </a:cubicBezTo>
                    <a:cubicBezTo>
                      <a:pt x="17" y="54"/>
                      <a:pt x="14" y="47"/>
                      <a:pt x="14" y="34"/>
                    </a:cubicBezTo>
                    <a:cubicBezTo>
                      <a:pt x="14" y="19"/>
                      <a:pt x="17" y="12"/>
                      <a:pt x="23" y="1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90" name="Freeform 143"/>
              <p:cNvSpPr>
                <a:spLocks/>
              </p:cNvSpPr>
              <p:nvPr/>
            </p:nvSpPr>
            <p:spPr bwMode="auto">
              <a:xfrm>
                <a:off x="-50197" y="4811117"/>
                <a:ext cx="50524" cy="121621"/>
              </a:xfrm>
              <a:custGeom>
                <a:avLst/>
                <a:gdLst>
                  <a:gd name="T0" fmla="*/ 10 w 26"/>
                  <a:gd name="T1" fmla="*/ 6 h 63"/>
                  <a:gd name="T2" fmla="*/ 0 w 26"/>
                  <a:gd name="T3" fmla="*/ 10 h 63"/>
                  <a:gd name="T4" fmla="*/ 0 w 26"/>
                  <a:gd name="T5" fmla="*/ 21 h 63"/>
                  <a:gd name="T6" fmla="*/ 3 w 26"/>
                  <a:gd name="T7" fmla="*/ 21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3" y="9"/>
                      <a:pt x="0" y="10"/>
                    </a:cubicBezTo>
                    <a:cubicBezTo>
                      <a:pt x="0" y="10"/>
                      <a:pt x="0" y="10"/>
                      <a:pt x="0" y="21"/>
                    </a:cubicBezTo>
                    <a:cubicBezTo>
                      <a:pt x="0" y="21"/>
                      <a:pt x="1" y="21"/>
                      <a:pt x="3" y="21"/>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91" name="Freeform 148"/>
              <p:cNvSpPr>
                <a:spLocks noEditPoints="1"/>
              </p:cNvSpPr>
              <p:nvPr/>
            </p:nvSpPr>
            <p:spPr bwMode="auto">
              <a:xfrm>
                <a:off x="415117" y="4811117"/>
                <a:ext cx="86380" cy="125702"/>
              </a:xfrm>
              <a:custGeom>
                <a:avLst/>
                <a:gdLst>
                  <a:gd name="T0" fmla="*/ 6 w 45"/>
                  <a:gd name="T1" fmla="*/ 9 h 65"/>
                  <a:gd name="T2" fmla="*/ 0 w 45"/>
                  <a:gd name="T3" fmla="*/ 34 h 65"/>
                  <a:gd name="T4" fmla="*/ 23 w 45"/>
                  <a:gd name="T5" fmla="*/ 65 h 65"/>
                  <a:gd name="T6" fmla="*/ 39 w 45"/>
                  <a:gd name="T7" fmla="*/ 57 h 65"/>
                  <a:gd name="T8" fmla="*/ 45 w 45"/>
                  <a:gd name="T9" fmla="*/ 33 h 65"/>
                  <a:gd name="T10" fmla="*/ 23 w 45"/>
                  <a:gd name="T11" fmla="*/ 0 h 65"/>
                  <a:gd name="T12" fmla="*/ 6 w 45"/>
                  <a:gd name="T13" fmla="*/ 9 h 65"/>
                  <a:gd name="T14" fmla="*/ 23 w 45"/>
                  <a:gd name="T15" fmla="*/ 12 h 65"/>
                  <a:gd name="T16" fmla="*/ 31 w 45"/>
                  <a:gd name="T17" fmla="*/ 33 h 65"/>
                  <a:gd name="T18" fmla="*/ 23 w 45"/>
                  <a:gd name="T19" fmla="*/ 54 h 65"/>
                  <a:gd name="T20" fmla="*/ 14 w 45"/>
                  <a:gd name="T21" fmla="*/ 34 h 65"/>
                  <a:gd name="T22" fmla="*/ 23 w 45"/>
                  <a:gd name="T23"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6" y="9"/>
                    </a:moveTo>
                    <a:cubicBezTo>
                      <a:pt x="2" y="15"/>
                      <a:pt x="0" y="23"/>
                      <a:pt x="0" y="34"/>
                    </a:cubicBezTo>
                    <a:cubicBezTo>
                      <a:pt x="0" y="55"/>
                      <a:pt x="8" y="65"/>
                      <a:pt x="23" y="65"/>
                    </a:cubicBezTo>
                    <a:cubicBezTo>
                      <a:pt x="30" y="65"/>
                      <a:pt x="35" y="62"/>
                      <a:pt x="39" y="57"/>
                    </a:cubicBezTo>
                    <a:cubicBezTo>
                      <a:pt x="43" y="51"/>
                      <a:pt x="45" y="43"/>
                      <a:pt x="45" y="33"/>
                    </a:cubicBezTo>
                    <a:cubicBezTo>
                      <a:pt x="45" y="12"/>
                      <a:pt x="38" y="0"/>
                      <a:pt x="23" y="0"/>
                    </a:cubicBezTo>
                    <a:cubicBezTo>
                      <a:pt x="16" y="0"/>
                      <a:pt x="10" y="3"/>
                      <a:pt x="6" y="9"/>
                    </a:cubicBezTo>
                    <a:close/>
                    <a:moveTo>
                      <a:pt x="23" y="12"/>
                    </a:moveTo>
                    <a:cubicBezTo>
                      <a:pt x="28" y="12"/>
                      <a:pt x="31" y="18"/>
                      <a:pt x="31" y="33"/>
                    </a:cubicBezTo>
                    <a:cubicBezTo>
                      <a:pt x="31" y="47"/>
                      <a:pt x="28" y="54"/>
                      <a:pt x="23" y="54"/>
                    </a:cubicBezTo>
                    <a:cubicBezTo>
                      <a:pt x="17" y="54"/>
                      <a:pt x="14" y="47"/>
                      <a:pt x="14" y="34"/>
                    </a:cubicBezTo>
                    <a:cubicBezTo>
                      <a:pt x="14" y="19"/>
                      <a:pt x="17" y="12"/>
                      <a:pt x="23" y="1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92" name="Freeform 152"/>
              <p:cNvSpPr>
                <a:spLocks noEditPoints="1"/>
              </p:cNvSpPr>
              <p:nvPr/>
            </p:nvSpPr>
            <p:spPr bwMode="auto">
              <a:xfrm>
                <a:off x="837239" y="4811117"/>
                <a:ext cx="84750" cy="125702"/>
              </a:xfrm>
              <a:custGeom>
                <a:avLst/>
                <a:gdLst>
                  <a:gd name="T0" fmla="*/ 22 w 44"/>
                  <a:gd name="T1" fmla="*/ 65 h 65"/>
                  <a:gd name="T2" fmla="*/ 38 w 44"/>
                  <a:gd name="T3" fmla="*/ 57 h 65"/>
                  <a:gd name="T4" fmla="*/ 44 w 44"/>
                  <a:gd name="T5" fmla="*/ 33 h 65"/>
                  <a:gd name="T6" fmla="*/ 23 w 44"/>
                  <a:gd name="T7" fmla="*/ 0 h 65"/>
                  <a:gd name="T8" fmla="*/ 5 w 44"/>
                  <a:gd name="T9" fmla="*/ 9 h 65"/>
                  <a:gd name="T10" fmla="*/ 0 w 44"/>
                  <a:gd name="T11" fmla="*/ 34 h 65"/>
                  <a:gd name="T12" fmla="*/ 22 w 44"/>
                  <a:gd name="T13" fmla="*/ 65 h 65"/>
                  <a:gd name="T14" fmla="*/ 22 w 44"/>
                  <a:gd name="T15" fmla="*/ 12 h 65"/>
                  <a:gd name="T16" fmla="*/ 30 w 44"/>
                  <a:gd name="T17" fmla="*/ 33 h 65"/>
                  <a:gd name="T18" fmla="*/ 22 w 44"/>
                  <a:gd name="T19" fmla="*/ 54 h 65"/>
                  <a:gd name="T20" fmla="*/ 14 w 44"/>
                  <a:gd name="T21" fmla="*/ 34 h 65"/>
                  <a:gd name="T22" fmla="*/ 22 w 44"/>
                  <a:gd name="T23"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29" y="65"/>
                      <a:pt x="35" y="62"/>
                      <a:pt x="38" y="57"/>
                    </a:cubicBezTo>
                    <a:cubicBezTo>
                      <a:pt x="42" y="51"/>
                      <a:pt x="44" y="43"/>
                      <a:pt x="44" y="33"/>
                    </a:cubicBezTo>
                    <a:cubicBezTo>
                      <a:pt x="44" y="12"/>
                      <a:pt x="38" y="0"/>
                      <a:pt x="23" y="0"/>
                    </a:cubicBezTo>
                    <a:cubicBezTo>
                      <a:pt x="15" y="0"/>
                      <a:pt x="9" y="3"/>
                      <a:pt x="5" y="9"/>
                    </a:cubicBezTo>
                    <a:cubicBezTo>
                      <a:pt x="2" y="15"/>
                      <a:pt x="0" y="23"/>
                      <a:pt x="0" y="34"/>
                    </a:cubicBezTo>
                    <a:cubicBezTo>
                      <a:pt x="0" y="55"/>
                      <a:pt x="7" y="65"/>
                      <a:pt x="22" y="65"/>
                    </a:cubicBezTo>
                    <a:close/>
                    <a:moveTo>
                      <a:pt x="22" y="12"/>
                    </a:moveTo>
                    <a:cubicBezTo>
                      <a:pt x="27" y="12"/>
                      <a:pt x="30" y="18"/>
                      <a:pt x="30" y="33"/>
                    </a:cubicBezTo>
                    <a:cubicBezTo>
                      <a:pt x="30" y="47"/>
                      <a:pt x="27" y="54"/>
                      <a:pt x="22" y="54"/>
                    </a:cubicBezTo>
                    <a:cubicBezTo>
                      <a:pt x="16" y="54"/>
                      <a:pt x="14" y="47"/>
                      <a:pt x="14" y="34"/>
                    </a:cubicBezTo>
                    <a:cubicBezTo>
                      <a:pt x="14" y="19"/>
                      <a:pt x="16" y="12"/>
                      <a:pt x="22" y="1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93" name="Freeform 153"/>
              <p:cNvSpPr>
                <a:spLocks/>
              </p:cNvSpPr>
              <p:nvPr/>
            </p:nvSpPr>
            <p:spPr bwMode="auto">
              <a:xfrm>
                <a:off x="949697" y="4811117"/>
                <a:ext cx="51340" cy="121621"/>
              </a:xfrm>
              <a:custGeom>
                <a:avLst/>
                <a:gdLst>
                  <a:gd name="T0" fmla="*/ 0 w 27"/>
                  <a:gd name="T1" fmla="*/ 21 h 63"/>
                  <a:gd name="T2" fmla="*/ 4 w 27"/>
                  <a:gd name="T3" fmla="*/ 21 h 63"/>
                  <a:gd name="T4" fmla="*/ 8 w 27"/>
                  <a:gd name="T5" fmla="*/ 19 h 63"/>
                  <a:gd name="T6" fmla="*/ 11 w 27"/>
                  <a:gd name="T7" fmla="*/ 17 h 63"/>
                  <a:gd name="T8" fmla="*/ 13 w 27"/>
                  <a:gd name="T9" fmla="*/ 15 h 63"/>
                  <a:gd name="T10" fmla="*/ 13 w 27"/>
                  <a:gd name="T11" fmla="*/ 63 h 63"/>
                  <a:gd name="T12" fmla="*/ 27 w 27"/>
                  <a:gd name="T13" fmla="*/ 63 h 63"/>
                  <a:gd name="T14" fmla="*/ 27 w 27"/>
                  <a:gd name="T15" fmla="*/ 0 h 63"/>
                  <a:gd name="T16" fmla="*/ 19 w 27"/>
                  <a:gd name="T17" fmla="*/ 0 h 63"/>
                  <a:gd name="T18" fmla="*/ 11 w 27"/>
                  <a:gd name="T19" fmla="*/ 6 h 63"/>
                  <a:gd name="T20" fmla="*/ 0 w 27"/>
                  <a:gd name="T21" fmla="*/ 10 h 63"/>
                  <a:gd name="T22" fmla="*/ 0 w 27"/>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1"/>
                    </a:moveTo>
                    <a:cubicBezTo>
                      <a:pt x="1" y="21"/>
                      <a:pt x="2" y="21"/>
                      <a:pt x="4" y="21"/>
                    </a:cubicBezTo>
                    <a:cubicBezTo>
                      <a:pt x="5" y="20"/>
                      <a:pt x="6" y="20"/>
                      <a:pt x="8" y="19"/>
                    </a:cubicBezTo>
                    <a:cubicBezTo>
                      <a:pt x="9" y="19"/>
                      <a:pt x="10" y="18"/>
                      <a:pt x="11" y="17"/>
                    </a:cubicBezTo>
                    <a:cubicBezTo>
                      <a:pt x="12"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1" y="6"/>
                    </a:cubicBezTo>
                    <a:cubicBezTo>
                      <a:pt x="7" y="7"/>
                      <a:pt x="4" y="9"/>
                      <a:pt x="0" y="10"/>
                    </a:cubicBezTo>
                    <a:cubicBezTo>
                      <a:pt x="0" y="10"/>
                      <a:pt x="0" y="10"/>
                      <a:pt x="0"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94" name="Freeform 157"/>
              <p:cNvSpPr>
                <a:spLocks/>
              </p:cNvSpPr>
              <p:nvPr/>
            </p:nvSpPr>
            <p:spPr bwMode="auto">
              <a:xfrm>
                <a:off x="1336778" y="4811117"/>
                <a:ext cx="50524" cy="121621"/>
              </a:xfrm>
              <a:custGeom>
                <a:avLst/>
                <a:gdLst>
                  <a:gd name="T0" fmla="*/ 0 w 26"/>
                  <a:gd name="T1" fmla="*/ 21 h 63"/>
                  <a:gd name="T2" fmla="*/ 4 w 26"/>
                  <a:gd name="T3" fmla="*/ 21 h 63"/>
                  <a:gd name="T4" fmla="*/ 7 w 26"/>
                  <a:gd name="T5" fmla="*/ 19 h 63"/>
                  <a:gd name="T6" fmla="*/ 10 w 26"/>
                  <a:gd name="T7" fmla="*/ 17 h 63"/>
                  <a:gd name="T8" fmla="*/ 13 w 26"/>
                  <a:gd name="T9" fmla="*/ 15 h 63"/>
                  <a:gd name="T10" fmla="*/ 13 w 26"/>
                  <a:gd name="T11" fmla="*/ 63 h 63"/>
                  <a:gd name="T12" fmla="*/ 26 w 26"/>
                  <a:gd name="T13" fmla="*/ 63 h 63"/>
                  <a:gd name="T14" fmla="*/ 26 w 26"/>
                  <a:gd name="T15" fmla="*/ 0 h 63"/>
                  <a:gd name="T16" fmla="*/ 18 w 26"/>
                  <a:gd name="T17" fmla="*/ 0 h 63"/>
                  <a:gd name="T18" fmla="*/ 10 w 26"/>
                  <a:gd name="T19" fmla="*/ 6 h 63"/>
                  <a:gd name="T20" fmla="*/ 0 w 26"/>
                  <a:gd name="T21" fmla="*/ 10 h 63"/>
                  <a:gd name="T22" fmla="*/ 0 w 26"/>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0" y="21"/>
                    </a:move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6" y="2"/>
                      <a:pt x="13" y="4"/>
                      <a:pt x="10" y="6"/>
                    </a:cubicBezTo>
                    <a:cubicBezTo>
                      <a:pt x="6" y="7"/>
                      <a:pt x="4" y="9"/>
                      <a:pt x="0" y="10"/>
                    </a:cubicBezTo>
                    <a:cubicBezTo>
                      <a:pt x="0" y="10"/>
                      <a:pt x="0" y="10"/>
                      <a:pt x="0"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95" name="Freeform 158"/>
              <p:cNvSpPr>
                <a:spLocks noEditPoints="1"/>
              </p:cNvSpPr>
              <p:nvPr/>
            </p:nvSpPr>
            <p:spPr bwMode="auto">
              <a:xfrm>
                <a:off x="1416639" y="4811117"/>
                <a:ext cx="84750" cy="125702"/>
              </a:xfrm>
              <a:custGeom>
                <a:avLst/>
                <a:gdLst>
                  <a:gd name="T0" fmla="*/ 6 w 44"/>
                  <a:gd name="T1" fmla="*/ 9 h 65"/>
                  <a:gd name="T2" fmla="*/ 0 w 44"/>
                  <a:gd name="T3" fmla="*/ 34 h 65"/>
                  <a:gd name="T4" fmla="*/ 22 w 44"/>
                  <a:gd name="T5" fmla="*/ 65 h 65"/>
                  <a:gd name="T6" fmla="*/ 39 w 44"/>
                  <a:gd name="T7" fmla="*/ 57 h 65"/>
                  <a:gd name="T8" fmla="*/ 44 w 44"/>
                  <a:gd name="T9" fmla="*/ 33 h 65"/>
                  <a:gd name="T10" fmla="*/ 23 w 44"/>
                  <a:gd name="T11" fmla="*/ 0 h 65"/>
                  <a:gd name="T12" fmla="*/ 6 w 44"/>
                  <a:gd name="T13" fmla="*/ 9 h 65"/>
                  <a:gd name="T14" fmla="*/ 22 w 44"/>
                  <a:gd name="T15" fmla="*/ 12 h 65"/>
                  <a:gd name="T16" fmla="*/ 31 w 44"/>
                  <a:gd name="T17" fmla="*/ 33 h 65"/>
                  <a:gd name="T18" fmla="*/ 22 w 44"/>
                  <a:gd name="T19" fmla="*/ 54 h 65"/>
                  <a:gd name="T20" fmla="*/ 14 w 44"/>
                  <a:gd name="T21" fmla="*/ 34 h 65"/>
                  <a:gd name="T22" fmla="*/ 22 w 44"/>
                  <a:gd name="T23"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6" y="9"/>
                    </a:moveTo>
                    <a:cubicBezTo>
                      <a:pt x="2" y="15"/>
                      <a:pt x="0" y="23"/>
                      <a:pt x="0" y="34"/>
                    </a:cubicBezTo>
                    <a:cubicBezTo>
                      <a:pt x="0" y="55"/>
                      <a:pt x="8" y="65"/>
                      <a:pt x="22" y="65"/>
                    </a:cubicBezTo>
                    <a:cubicBezTo>
                      <a:pt x="30" y="65"/>
                      <a:pt x="35" y="62"/>
                      <a:pt x="39" y="57"/>
                    </a:cubicBezTo>
                    <a:cubicBezTo>
                      <a:pt x="43" y="51"/>
                      <a:pt x="44" y="43"/>
                      <a:pt x="44" y="33"/>
                    </a:cubicBezTo>
                    <a:cubicBezTo>
                      <a:pt x="44" y="12"/>
                      <a:pt x="38" y="0"/>
                      <a:pt x="23" y="0"/>
                    </a:cubicBezTo>
                    <a:cubicBezTo>
                      <a:pt x="16" y="0"/>
                      <a:pt x="10" y="3"/>
                      <a:pt x="6" y="9"/>
                    </a:cubicBezTo>
                    <a:close/>
                    <a:moveTo>
                      <a:pt x="22" y="12"/>
                    </a:moveTo>
                    <a:cubicBezTo>
                      <a:pt x="28" y="12"/>
                      <a:pt x="31" y="18"/>
                      <a:pt x="31" y="33"/>
                    </a:cubicBezTo>
                    <a:cubicBezTo>
                      <a:pt x="31" y="47"/>
                      <a:pt x="28" y="54"/>
                      <a:pt x="22" y="54"/>
                    </a:cubicBezTo>
                    <a:cubicBezTo>
                      <a:pt x="17" y="54"/>
                      <a:pt x="14" y="47"/>
                      <a:pt x="14" y="34"/>
                    </a:cubicBezTo>
                    <a:cubicBezTo>
                      <a:pt x="14" y="19"/>
                      <a:pt x="17" y="12"/>
                      <a:pt x="22" y="1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96" name="Freeform 159"/>
              <p:cNvSpPr>
                <a:spLocks noEditPoints="1"/>
              </p:cNvSpPr>
              <p:nvPr/>
            </p:nvSpPr>
            <p:spPr bwMode="auto">
              <a:xfrm>
                <a:off x="1529912" y="4811117"/>
                <a:ext cx="87195" cy="125702"/>
              </a:xfrm>
              <a:custGeom>
                <a:avLst/>
                <a:gdLst>
                  <a:gd name="T0" fmla="*/ 23 w 45"/>
                  <a:gd name="T1" fmla="*/ 0 h 65"/>
                  <a:gd name="T2" fmla="*/ 6 w 45"/>
                  <a:gd name="T3" fmla="*/ 9 h 65"/>
                  <a:gd name="T4" fmla="*/ 0 w 45"/>
                  <a:gd name="T5" fmla="*/ 34 h 65"/>
                  <a:gd name="T6" fmla="*/ 22 w 45"/>
                  <a:gd name="T7" fmla="*/ 65 h 65"/>
                  <a:gd name="T8" fmla="*/ 39 w 45"/>
                  <a:gd name="T9" fmla="*/ 57 h 65"/>
                  <a:gd name="T10" fmla="*/ 45 w 45"/>
                  <a:gd name="T11" fmla="*/ 33 h 65"/>
                  <a:gd name="T12" fmla="*/ 23 w 45"/>
                  <a:gd name="T13" fmla="*/ 0 h 65"/>
                  <a:gd name="T14" fmla="*/ 22 w 45"/>
                  <a:gd name="T15" fmla="*/ 54 h 65"/>
                  <a:gd name="T16" fmla="*/ 14 w 45"/>
                  <a:gd name="T17" fmla="*/ 34 h 65"/>
                  <a:gd name="T18" fmla="*/ 22 w 45"/>
                  <a:gd name="T19" fmla="*/ 12 h 65"/>
                  <a:gd name="T20" fmla="*/ 31 w 45"/>
                  <a:gd name="T21" fmla="*/ 33 h 65"/>
                  <a:gd name="T22" fmla="*/ 22 w 45"/>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0"/>
                    </a:moveTo>
                    <a:cubicBezTo>
                      <a:pt x="16" y="0"/>
                      <a:pt x="10" y="3"/>
                      <a:pt x="6" y="9"/>
                    </a:cubicBezTo>
                    <a:cubicBezTo>
                      <a:pt x="2" y="15"/>
                      <a:pt x="0" y="23"/>
                      <a:pt x="0" y="34"/>
                    </a:cubicBezTo>
                    <a:cubicBezTo>
                      <a:pt x="0" y="55"/>
                      <a:pt x="8" y="65"/>
                      <a:pt x="22" y="65"/>
                    </a:cubicBezTo>
                    <a:cubicBezTo>
                      <a:pt x="30" y="65"/>
                      <a:pt x="35" y="62"/>
                      <a:pt x="39" y="57"/>
                    </a:cubicBezTo>
                    <a:cubicBezTo>
                      <a:pt x="43" y="51"/>
                      <a:pt x="45" y="43"/>
                      <a:pt x="45" y="33"/>
                    </a:cubicBezTo>
                    <a:cubicBezTo>
                      <a:pt x="45" y="12"/>
                      <a:pt x="38" y="0"/>
                      <a:pt x="23" y="0"/>
                    </a:cubicBezTo>
                    <a:close/>
                    <a:moveTo>
                      <a:pt x="22" y="54"/>
                    </a:moveTo>
                    <a:cubicBezTo>
                      <a:pt x="17" y="54"/>
                      <a:pt x="14" y="47"/>
                      <a:pt x="14" y="34"/>
                    </a:cubicBezTo>
                    <a:cubicBezTo>
                      <a:pt x="14" y="19"/>
                      <a:pt x="17" y="12"/>
                      <a:pt x="22" y="12"/>
                    </a:cubicBezTo>
                    <a:cubicBezTo>
                      <a:pt x="28" y="12"/>
                      <a:pt x="31" y="18"/>
                      <a:pt x="31" y="33"/>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97" name="Freeform 160"/>
              <p:cNvSpPr>
                <a:spLocks/>
              </p:cNvSpPr>
              <p:nvPr/>
            </p:nvSpPr>
            <p:spPr bwMode="auto">
              <a:xfrm>
                <a:off x="1643999" y="4811117"/>
                <a:ext cx="52154" cy="121621"/>
              </a:xfrm>
              <a:custGeom>
                <a:avLst/>
                <a:gdLst>
                  <a:gd name="T0" fmla="*/ 10 w 27"/>
                  <a:gd name="T1" fmla="*/ 6 h 63"/>
                  <a:gd name="T2" fmla="*/ 0 w 27"/>
                  <a:gd name="T3" fmla="*/ 10 h 63"/>
                  <a:gd name="T4" fmla="*/ 0 w 27"/>
                  <a:gd name="T5" fmla="*/ 21 h 63"/>
                  <a:gd name="T6" fmla="*/ 4 w 27"/>
                  <a:gd name="T7" fmla="*/ 21 h 63"/>
                  <a:gd name="T8" fmla="*/ 8 w 27"/>
                  <a:gd name="T9" fmla="*/ 19 h 63"/>
                  <a:gd name="T10" fmla="*/ 10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0 w 27"/>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6"/>
                    </a:moveTo>
                    <a:cubicBezTo>
                      <a:pt x="7" y="7"/>
                      <a:pt x="4" y="9"/>
                      <a:pt x="0" y="10"/>
                    </a:cubicBezTo>
                    <a:cubicBezTo>
                      <a:pt x="0" y="10"/>
                      <a:pt x="0" y="10"/>
                      <a:pt x="0" y="21"/>
                    </a:cubicBezTo>
                    <a:cubicBezTo>
                      <a:pt x="1" y="21"/>
                      <a:pt x="2" y="21"/>
                      <a:pt x="4" y="21"/>
                    </a:cubicBezTo>
                    <a:cubicBezTo>
                      <a:pt x="5" y="20"/>
                      <a:pt x="6" y="20"/>
                      <a:pt x="8" y="19"/>
                    </a:cubicBezTo>
                    <a:cubicBezTo>
                      <a:pt x="9" y="19"/>
                      <a:pt x="10"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98" name="Freeform 161"/>
              <p:cNvSpPr>
                <a:spLocks/>
              </p:cNvSpPr>
              <p:nvPr/>
            </p:nvSpPr>
            <p:spPr bwMode="auto">
              <a:xfrm>
                <a:off x="1724674" y="4811117"/>
                <a:ext cx="50524" cy="121621"/>
              </a:xfrm>
              <a:custGeom>
                <a:avLst/>
                <a:gdLst>
                  <a:gd name="T0" fmla="*/ 10 w 26"/>
                  <a:gd name="T1" fmla="*/ 6 h 63"/>
                  <a:gd name="T2" fmla="*/ 0 w 26"/>
                  <a:gd name="T3" fmla="*/ 10 h 63"/>
                  <a:gd name="T4" fmla="*/ 0 w 26"/>
                  <a:gd name="T5" fmla="*/ 21 h 63"/>
                  <a:gd name="T6" fmla="*/ 3 w 26"/>
                  <a:gd name="T7" fmla="*/ 21 h 63"/>
                  <a:gd name="T8" fmla="*/ 7 w 26"/>
                  <a:gd name="T9" fmla="*/ 19 h 63"/>
                  <a:gd name="T10" fmla="*/ 10 w 26"/>
                  <a:gd name="T11" fmla="*/ 17 h 63"/>
                  <a:gd name="T12" fmla="*/ 12 w 26"/>
                  <a:gd name="T13" fmla="*/ 15 h 63"/>
                  <a:gd name="T14" fmla="*/ 12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3" y="9"/>
                      <a:pt x="0" y="10"/>
                    </a:cubicBezTo>
                    <a:cubicBezTo>
                      <a:pt x="0" y="10"/>
                      <a:pt x="0" y="10"/>
                      <a:pt x="0" y="21"/>
                    </a:cubicBezTo>
                    <a:cubicBezTo>
                      <a:pt x="1" y="21"/>
                      <a:pt x="2" y="21"/>
                      <a:pt x="3" y="21"/>
                    </a:cubicBezTo>
                    <a:cubicBezTo>
                      <a:pt x="4" y="20"/>
                      <a:pt x="5" y="20"/>
                      <a:pt x="7" y="19"/>
                    </a:cubicBezTo>
                    <a:cubicBezTo>
                      <a:pt x="8" y="19"/>
                      <a:pt x="9" y="18"/>
                      <a:pt x="10" y="17"/>
                    </a:cubicBezTo>
                    <a:cubicBezTo>
                      <a:pt x="11" y="17"/>
                      <a:pt x="12" y="16"/>
                      <a:pt x="12" y="15"/>
                    </a:cubicBezTo>
                    <a:cubicBezTo>
                      <a:pt x="12" y="15"/>
                      <a:pt x="12" y="15"/>
                      <a:pt x="12" y="63"/>
                    </a:cubicBezTo>
                    <a:cubicBezTo>
                      <a:pt x="12" y="63"/>
                      <a:pt x="12" y="63"/>
                      <a:pt x="26" y="63"/>
                    </a:cubicBezTo>
                    <a:cubicBezTo>
                      <a:pt x="26" y="63"/>
                      <a:pt x="26" y="63"/>
                      <a:pt x="26" y="0"/>
                    </a:cubicBezTo>
                    <a:cubicBezTo>
                      <a:pt x="18" y="0"/>
                      <a:pt x="18" y="0"/>
                      <a:pt x="18" y="0"/>
                    </a:cubicBezTo>
                    <a:cubicBezTo>
                      <a:pt x="15" y="2"/>
                      <a:pt x="12"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99" name="Freeform 162"/>
              <p:cNvSpPr>
                <a:spLocks/>
              </p:cNvSpPr>
              <p:nvPr/>
            </p:nvSpPr>
            <p:spPr bwMode="auto">
              <a:xfrm>
                <a:off x="1803721" y="4811117"/>
                <a:ext cx="50524" cy="121621"/>
              </a:xfrm>
              <a:custGeom>
                <a:avLst/>
                <a:gdLst>
                  <a:gd name="T0" fmla="*/ 0 w 26"/>
                  <a:gd name="T1" fmla="*/ 21 h 63"/>
                  <a:gd name="T2" fmla="*/ 4 w 26"/>
                  <a:gd name="T3" fmla="*/ 21 h 63"/>
                  <a:gd name="T4" fmla="*/ 7 w 26"/>
                  <a:gd name="T5" fmla="*/ 19 h 63"/>
                  <a:gd name="T6" fmla="*/ 10 w 26"/>
                  <a:gd name="T7" fmla="*/ 17 h 63"/>
                  <a:gd name="T8" fmla="*/ 13 w 26"/>
                  <a:gd name="T9" fmla="*/ 15 h 63"/>
                  <a:gd name="T10" fmla="*/ 13 w 26"/>
                  <a:gd name="T11" fmla="*/ 63 h 63"/>
                  <a:gd name="T12" fmla="*/ 26 w 26"/>
                  <a:gd name="T13" fmla="*/ 63 h 63"/>
                  <a:gd name="T14" fmla="*/ 26 w 26"/>
                  <a:gd name="T15" fmla="*/ 0 h 63"/>
                  <a:gd name="T16" fmla="*/ 18 w 26"/>
                  <a:gd name="T17" fmla="*/ 0 h 63"/>
                  <a:gd name="T18" fmla="*/ 10 w 26"/>
                  <a:gd name="T19" fmla="*/ 6 h 63"/>
                  <a:gd name="T20" fmla="*/ 0 w 26"/>
                  <a:gd name="T21" fmla="*/ 10 h 63"/>
                  <a:gd name="T22" fmla="*/ 0 w 26"/>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0" y="21"/>
                    </a:move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ubicBezTo>
                      <a:pt x="6" y="7"/>
                      <a:pt x="4" y="9"/>
                      <a:pt x="0" y="10"/>
                    </a:cubicBezTo>
                    <a:cubicBezTo>
                      <a:pt x="0" y="10"/>
                      <a:pt x="0" y="10"/>
                      <a:pt x="0"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00" name="Freeform 163"/>
              <p:cNvSpPr>
                <a:spLocks noEditPoints="1"/>
              </p:cNvSpPr>
              <p:nvPr/>
            </p:nvSpPr>
            <p:spPr bwMode="auto">
              <a:xfrm>
                <a:off x="1882767" y="4811117"/>
                <a:ext cx="85566" cy="125702"/>
              </a:xfrm>
              <a:custGeom>
                <a:avLst/>
                <a:gdLst>
                  <a:gd name="T0" fmla="*/ 6 w 44"/>
                  <a:gd name="T1" fmla="*/ 9 h 65"/>
                  <a:gd name="T2" fmla="*/ 0 w 44"/>
                  <a:gd name="T3" fmla="*/ 34 h 65"/>
                  <a:gd name="T4" fmla="*/ 22 w 44"/>
                  <a:gd name="T5" fmla="*/ 65 h 65"/>
                  <a:gd name="T6" fmla="*/ 39 w 44"/>
                  <a:gd name="T7" fmla="*/ 57 h 65"/>
                  <a:gd name="T8" fmla="*/ 44 w 44"/>
                  <a:gd name="T9" fmla="*/ 33 h 65"/>
                  <a:gd name="T10" fmla="*/ 23 w 44"/>
                  <a:gd name="T11" fmla="*/ 0 h 65"/>
                  <a:gd name="T12" fmla="*/ 6 w 44"/>
                  <a:gd name="T13" fmla="*/ 9 h 65"/>
                  <a:gd name="T14" fmla="*/ 31 w 44"/>
                  <a:gd name="T15" fmla="*/ 33 h 65"/>
                  <a:gd name="T16" fmla="*/ 22 w 44"/>
                  <a:gd name="T17" fmla="*/ 54 h 65"/>
                  <a:gd name="T18" fmla="*/ 14 w 44"/>
                  <a:gd name="T19" fmla="*/ 34 h 65"/>
                  <a:gd name="T20" fmla="*/ 22 w 44"/>
                  <a:gd name="T21" fmla="*/ 12 h 65"/>
                  <a:gd name="T22" fmla="*/ 31 w 44"/>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6" y="9"/>
                    </a:moveTo>
                    <a:cubicBezTo>
                      <a:pt x="2" y="15"/>
                      <a:pt x="0" y="23"/>
                      <a:pt x="0" y="34"/>
                    </a:cubicBezTo>
                    <a:cubicBezTo>
                      <a:pt x="0" y="55"/>
                      <a:pt x="8" y="65"/>
                      <a:pt x="22" y="65"/>
                    </a:cubicBezTo>
                    <a:cubicBezTo>
                      <a:pt x="30" y="65"/>
                      <a:pt x="35" y="62"/>
                      <a:pt x="39" y="57"/>
                    </a:cubicBezTo>
                    <a:cubicBezTo>
                      <a:pt x="43" y="51"/>
                      <a:pt x="44" y="43"/>
                      <a:pt x="44" y="33"/>
                    </a:cubicBezTo>
                    <a:cubicBezTo>
                      <a:pt x="44" y="12"/>
                      <a:pt x="38" y="0"/>
                      <a:pt x="23" y="0"/>
                    </a:cubicBezTo>
                    <a:cubicBezTo>
                      <a:pt x="16" y="0"/>
                      <a:pt x="9" y="3"/>
                      <a:pt x="6" y="9"/>
                    </a:cubicBezTo>
                    <a:close/>
                    <a:moveTo>
                      <a:pt x="31" y="33"/>
                    </a:moveTo>
                    <a:cubicBezTo>
                      <a:pt x="31" y="47"/>
                      <a:pt x="28" y="54"/>
                      <a:pt x="22" y="54"/>
                    </a:cubicBezTo>
                    <a:cubicBezTo>
                      <a:pt x="17" y="54"/>
                      <a:pt x="14" y="47"/>
                      <a:pt x="14" y="34"/>
                    </a:cubicBezTo>
                    <a:cubicBezTo>
                      <a:pt x="14" y="19"/>
                      <a:pt x="17" y="12"/>
                      <a:pt x="22" y="12"/>
                    </a:cubicBezTo>
                    <a:cubicBezTo>
                      <a:pt x="28" y="12"/>
                      <a:pt x="31" y="18"/>
                      <a:pt x="31"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01" name="Freeform 164"/>
              <p:cNvSpPr>
                <a:spLocks noEditPoints="1"/>
              </p:cNvSpPr>
              <p:nvPr/>
            </p:nvSpPr>
            <p:spPr bwMode="auto">
              <a:xfrm>
                <a:off x="1996854" y="4813565"/>
                <a:ext cx="84750" cy="123254"/>
              </a:xfrm>
              <a:custGeom>
                <a:avLst/>
                <a:gdLst>
                  <a:gd name="T0" fmla="*/ 6 w 44"/>
                  <a:gd name="T1" fmla="*/ 8 h 64"/>
                  <a:gd name="T2" fmla="*/ 0 w 44"/>
                  <a:gd name="T3" fmla="*/ 33 h 64"/>
                  <a:gd name="T4" fmla="*/ 22 w 44"/>
                  <a:gd name="T5" fmla="*/ 64 h 64"/>
                  <a:gd name="T6" fmla="*/ 39 w 44"/>
                  <a:gd name="T7" fmla="*/ 56 h 64"/>
                  <a:gd name="T8" fmla="*/ 44 w 44"/>
                  <a:gd name="T9" fmla="*/ 40 h 64"/>
                  <a:gd name="T10" fmla="*/ 20 w 44"/>
                  <a:gd name="T11" fmla="*/ 0 h 64"/>
                  <a:gd name="T12" fmla="*/ 6 w 44"/>
                  <a:gd name="T13" fmla="*/ 8 h 64"/>
                  <a:gd name="T14" fmla="*/ 22 w 44"/>
                  <a:gd name="T15" fmla="*/ 11 h 64"/>
                  <a:gd name="T16" fmla="*/ 31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6" y="8"/>
                    </a:moveTo>
                    <a:cubicBezTo>
                      <a:pt x="2" y="14"/>
                      <a:pt x="0" y="22"/>
                      <a:pt x="0" y="33"/>
                    </a:cubicBezTo>
                    <a:cubicBezTo>
                      <a:pt x="0" y="54"/>
                      <a:pt x="8" y="64"/>
                      <a:pt x="22" y="64"/>
                    </a:cubicBezTo>
                    <a:cubicBezTo>
                      <a:pt x="30" y="64"/>
                      <a:pt x="35" y="61"/>
                      <a:pt x="39" y="56"/>
                    </a:cubicBezTo>
                    <a:cubicBezTo>
                      <a:pt x="41" y="52"/>
                      <a:pt x="43" y="46"/>
                      <a:pt x="44" y="40"/>
                    </a:cubicBezTo>
                    <a:cubicBezTo>
                      <a:pt x="36" y="26"/>
                      <a:pt x="28" y="13"/>
                      <a:pt x="20" y="0"/>
                    </a:cubicBezTo>
                    <a:cubicBezTo>
                      <a:pt x="14" y="1"/>
                      <a:pt x="9" y="3"/>
                      <a:pt x="6" y="8"/>
                    </a:cubicBezTo>
                    <a:close/>
                    <a:moveTo>
                      <a:pt x="22" y="11"/>
                    </a:moveTo>
                    <a:cubicBezTo>
                      <a:pt x="28" y="11"/>
                      <a:pt x="31" y="17"/>
                      <a:pt x="31" y="32"/>
                    </a:cubicBezTo>
                    <a:cubicBezTo>
                      <a:pt x="31" y="46"/>
                      <a:pt x="28" y="53"/>
                      <a:pt x="22" y="53"/>
                    </a:cubicBezTo>
                    <a:cubicBezTo>
                      <a:pt x="17" y="53"/>
                      <a:pt x="14" y="46"/>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02" name="Freeform 169"/>
              <p:cNvSpPr>
                <a:spLocks/>
              </p:cNvSpPr>
              <p:nvPr/>
            </p:nvSpPr>
            <p:spPr bwMode="auto">
              <a:xfrm>
                <a:off x="-26564" y="5690216"/>
                <a:ext cx="51340" cy="121621"/>
              </a:xfrm>
              <a:custGeom>
                <a:avLst/>
                <a:gdLst>
                  <a:gd name="T0" fmla="*/ 10 w 27"/>
                  <a:gd name="T1" fmla="*/ 6 h 63"/>
                  <a:gd name="T2" fmla="*/ 0 w 27"/>
                  <a:gd name="T3" fmla="*/ 9 h 63"/>
                  <a:gd name="T4" fmla="*/ 0 w 27"/>
                  <a:gd name="T5" fmla="*/ 20 h 63"/>
                  <a:gd name="T6" fmla="*/ 4 w 27"/>
                  <a:gd name="T7" fmla="*/ 20 h 63"/>
                  <a:gd name="T8" fmla="*/ 8 w 27"/>
                  <a:gd name="T9" fmla="*/ 19 h 63"/>
                  <a:gd name="T10" fmla="*/ 10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0 w 27"/>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6"/>
                    </a:moveTo>
                    <a:cubicBezTo>
                      <a:pt x="7" y="7"/>
                      <a:pt x="4" y="8"/>
                      <a:pt x="0" y="9"/>
                    </a:cubicBezTo>
                    <a:cubicBezTo>
                      <a:pt x="0" y="9"/>
                      <a:pt x="0" y="9"/>
                      <a:pt x="0" y="20"/>
                    </a:cubicBezTo>
                    <a:cubicBezTo>
                      <a:pt x="1" y="20"/>
                      <a:pt x="2" y="20"/>
                      <a:pt x="4" y="20"/>
                    </a:cubicBezTo>
                    <a:cubicBezTo>
                      <a:pt x="5" y="19"/>
                      <a:pt x="6" y="19"/>
                      <a:pt x="8" y="19"/>
                    </a:cubicBezTo>
                    <a:cubicBezTo>
                      <a:pt x="9" y="19"/>
                      <a:pt x="10"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03" name="Freeform 170"/>
              <p:cNvSpPr>
                <a:spLocks/>
              </p:cNvSpPr>
              <p:nvPr/>
            </p:nvSpPr>
            <p:spPr bwMode="auto">
              <a:xfrm>
                <a:off x="54112" y="5690216"/>
                <a:ext cx="50524" cy="121621"/>
              </a:xfrm>
              <a:custGeom>
                <a:avLst/>
                <a:gdLst>
                  <a:gd name="T0" fmla="*/ 13 w 26"/>
                  <a:gd name="T1" fmla="*/ 15 h 63"/>
                  <a:gd name="T2" fmla="*/ 13 w 26"/>
                  <a:gd name="T3" fmla="*/ 63 h 63"/>
                  <a:gd name="T4" fmla="*/ 26 w 26"/>
                  <a:gd name="T5" fmla="*/ 63 h 63"/>
                  <a:gd name="T6" fmla="*/ 26 w 26"/>
                  <a:gd name="T7" fmla="*/ 0 h 63"/>
                  <a:gd name="T8" fmla="*/ 18 w 26"/>
                  <a:gd name="T9" fmla="*/ 0 h 63"/>
                  <a:gd name="T10" fmla="*/ 10 w 26"/>
                  <a:gd name="T11" fmla="*/ 6 h 63"/>
                  <a:gd name="T12" fmla="*/ 0 w 26"/>
                  <a:gd name="T13" fmla="*/ 9 h 63"/>
                  <a:gd name="T14" fmla="*/ 0 w 26"/>
                  <a:gd name="T15" fmla="*/ 20 h 63"/>
                  <a:gd name="T16" fmla="*/ 3 w 26"/>
                  <a:gd name="T17" fmla="*/ 20 h 63"/>
                  <a:gd name="T18" fmla="*/ 7 w 26"/>
                  <a:gd name="T19" fmla="*/ 19 h 63"/>
                  <a:gd name="T20" fmla="*/ 10 w 26"/>
                  <a:gd name="T21" fmla="*/ 17 h 63"/>
                  <a:gd name="T22" fmla="*/ 13 w 26"/>
                  <a:gd name="T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3" y="15"/>
                    </a:move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ubicBezTo>
                      <a:pt x="6" y="7"/>
                      <a:pt x="3" y="8"/>
                      <a:pt x="0" y="9"/>
                    </a:cubicBezTo>
                    <a:cubicBezTo>
                      <a:pt x="0" y="9"/>
                      <a:pt x="0" y="9"/>
                      <a:pt x="0" y="20"/>
                    </a:cubicBezTo>
                    <a:cubicBezTo>
                      <a:pt x="1" y="20"/>
                      <a:pt x="2" y="20"/>
                      <a:pt x="3" y="20"/>
                    </a:cubicBezTo>
                    <a:cubicBezTo>
                      <a:pt x="4" y="19"/>
                      <a:pt x="5" y="19"/>
                      <a:pt x="7" y="19"/>
                    </a:cubicBezTo>
                    <a:cubicBezTo>
                      <a:pt x="8" y="19"/>
                      <a:pt x="9" y="18"/>
                      <a:pt x="10" y="17"/>
                    </a:cubicBezTo>
                    <a:cubicBezTo>
                      <a:pt x="11" y="17"/>
                      <a:pt x="12" y="16"/>
                      <a:pt x="13" y="1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04" name="Freeform 171"/>
              <p:cNvSpPr>
                <a:spLocks/>
              </p:cNvSpPr>
              <p:nvPr/>
            </p:nvSpPr>
            <p:spPr bwMode="auto">
              <a:xfrm>
                <a:off x="133158" y="5690216"/>
                <a:ext cx="50524" cy="121621"/>
              </a:xfrm>
              <a:custGeom>
                <a:avLst/>
                <a:gdLst>
                  <a:gd name="T0" fmla="*/ 13 w 26"/>
                  <a:gd name="T1" fmla="*/ 15 h 63"/>
                  <a:gd name="T2" fmla="*/ 13 w 26"/>
                  <a:gd name="T3" fmla="*/ 63 h 63"/>
                  <a:gd name="T4" fmla="*/ 26 w 26"/>
                  <a:gd name="T5" fmla="*/ 63 h 63"/>
                  <a:gd name="T6" fmla="*/ 26 w 26"/>
                  <a:gd name="T7" fmla="*/ 0 h 63"/>
                  <a:gd name="T8" fmla="*/ 18 w 26"/>
                  <a:gd name="T9" fmla="*/ 0 h 63"/>
                  <a:gd name="T10" fmla="*/ 10 w 26"/>
                  <a:gd name="T11" fmla="*/ 6 h 63"/>
                  <a:gd name="T12" fmla="*/ 0 w 26"/>
                  <a:gd name="T13" fmla="*/ 9 h 63"/>
                  <a:gd name="T14" fmla="*/ 0 w 26"/>
                  <a:gd name="T15" fmla="*/ 20 h 63"/>
                  <a:gd name="T16" fmla="*/ 4 w 26"/>
                  <a:gd name="T17" fmla="*/ 20 h 63"/>
                  <a:gd name="T18" fmla="*/ 7 w 26"/>
                  <a:gd name="T19" fmla="*/ 19 h 63"/>
                  <a:gd name="T20" fmla="*/ 10 w 26"/>
                  <a:gd name="T21" fmla="*/ 17 h 63"/>
                  <a:gd name="T22" fmla="*/ 13 w 26"/>
                  <a:gd name="T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3" y="15"/>
                    </a:moveTo>
                    <a:cubicBezTo>
                      <a:pt x="13" y="15"/>
                      <a:pt x="13" y="15"/>
                      <a:pt x="13" y="63"/>
                    </a:cubicBezTo>
                    <a:cubicBezTo>
                      <a:pt x="13" y="63"/>
                      <a:pt x="13" y="63"/>
                      <a:pt x="26" y="63"/>
                    </a:cubicBezTo>
                    <a:cubicBezTo>
                      <a:pt x="26" y="63"/>
                      <a:pt x="26" y="63"/>
                      <a:pt x="26" y="0"/>
                    </a:cubicBezTo>
                    <a:cubicBezTo>
                      <a:pt x="18" y="0"/>
                      <a:pt x="18" y="0"/>
                      <a:pt x="18" y="0"/>
                    </a:cubicBezTo>
                    <a:cubicBezTo>
                      <a:pt x="16" y="2"/>
                      <a:pt x="13" y="4"/>
                      <a:pt x="10" y="6"/>
                    </a:cubicBezTo>
                    <a:cubicBezTo>
                      <a:pt x="6" y="7"/>
                      <a:pt x="4" y="8"/>
                      <a:pt x="0" y="9"/>
                    </a:cubicBezTo>
                    <a:cubicBezTo>
                      <a:pt x="0" y="9"/>
                      <a:pt x="0" y="9"/>
                      <a:pt x="0" y="20"/>
                    </a:cubicBezTo>
                    <a:cubicBezTo>
                      <a:pt x="1" y="20"/>
                      <a:pt x="2" y="20"/>
                      <a:pt x="4" y="20"/>
                    </a:cubicBezTo>
                    <a:cubicBezTo>
                      <a:pt x="5" y="19"/>
                      <a:pt x="6" y="19"/>
                      <a:pt x="7" y="19"/>
                    </a:cubicBezTo>
                    <a:cubicBezTo>
                      <a:pt x="8" y="19"/>
                      <a:pt x="9" y="18"/>
                      <a:pt x="10" y="17"/>
                    </a:cubicBezTo>
                    <a:cubicBezTo>
                      <a:pt x="11" y="17"/>
                      <a:pt x="12" y="16"/>
                      <a:pt x="13" y="1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05" name="Freeform 172"/>
              <p:cNvSpPr>
                <a:spLocks noEditPoints="1"/>
              </p:cNvSpPr>
              <p:nvPr/>
            </p:nvSpPr>
            <p:spPr bwMode="auto">
              <a:xfrm>
                <a:off x="212204" y="5690216"/>
                <a:ext cx="84750" cy="124070"/>
              </a:xfrm>
              <a:custGeom>
                <a:avLst/>
                <a:gdLst>
                  <a:gd name="T0" fmla="*/ 39 w 44"/>
                  <a:gd name="T1" fmla="*/ 56 h 64"/>
                  <a:gd name="T2" fmla="*/ 44 w 44"/>
                  <a:gd name="T3" fmla="*/ 32 h 64"/>
                  <a:gd name="T4" fmla="*/ 23 w 44"/>
                  <a:gd name="T5" fmla="*/ 0 h 64"/>
                  <a:gd name="T6" fmla="*/ 6 w 44"/>
                  <a:gd name="T7" fmla="*/ 8 h 64"/>
                  <a:gd name="T8" fmla="*/ 0 w 44"/>
                  <a:gd name="T9" fmla="*/ 33 h 64"/>
                  <a:gd name="T10" fmla="*/ 22 w 44"/>
                  <a:gd name="T11" fmla="*/ 64 h 64"/>
                  <a:gd name="T12" fmla="*/ 39 w 44"/>
                  <a:gd name="T13" fmla="*/ 56 h 64"/>
                  <a:gd name="T14" fmla="*/ 14 w 44"/>
                  <a:gd name="T15" fmla="*/ 33 h 64"/>
                  <a:gd name="T16" fmla="*/ 22 w 44"/>
                  <a:gd name="T17" fmla="*/ 11 h 64"/>
                  <a:gd name="T18" fmla="*/ 31 w 44"/>
                  <a:gd name="T19" fmla="*/ 32 h 64"/>
                  <a:gd name="T20" fmla="*/ 22 w 44"/>
                  <a:gd name="T21" fmla="*/ 53 h 64"/>
                  <a:gd name="T22" fmla="*/ 14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3" y="51"/>
                      <a:pt x="44" y="42"/>
                      <a:pt x="44" y="32"/>
                    </a:cubicBezTo>
                    <a:cubicBezTo>
                      <a:pt x="44" y="11"/>
                      <a:pt x="38" y="0"/>
                      <a:pt x="23" y="0"/>
                    </a:cubicBezTo>
                    <a:cubicBezTo>
                      <a:pt x="16" y="0"/>
                      <a:pt x="10" y="3"/>
                      <a:pt x="6" y="8"/>
                    </a:cubicBezTo>
                    <a:cubicBezTo>
                      <a:pt x="2" y="15"/>
                      <a:pt x="0" y="22"/>
                      <a:pt x="0" y="33"/>
                    </a:cubicBezTo>
                    <a:cubicBezTo>
                      <a:pt x="0" y="54"/>
                      <a:pt x="8" y="64"/>
                      <a:pt x="22" y="64"/>
                    </a:cubicBezTo>
                    <a:cubicBezTo>
                      <a:pt x="30" y="64"/>
                      <a:pt x="35" y="62"/>
                      <a:pt x="39" y="56"/>
                    </a:cubicBezTo>
                    <a:close/>
                    <a:moveTo>
                      <a:pt x="14" y="33"/>
                    </a:moveTo>
                    <a:cubicBezTo>
                      <a:pt x="14" y="18"/>
                      <a:pt x="17" y="11"/>
                      <a:pt x="22" y="11"/>
                    </a:cubicBezTo>
                    <a:cubicBezTo>
                      <a:pt x="28" y="11"/>
                      <a:pt x="31" y="18"/>
                      <a:pt x="31" y="32"/>
                    </a:cubicBezTo>
                    <a:cubicBezTo>
                      <a:pt x="31" y="47"/>
                      <a:pt x="28" y="53"/>
                      <a:pt x="22" y="53"/>
                    </a:cubicBezTo>
                    <a:cubicBezTo>
                      <a:pt x="17" y="53"/>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06" name="Freeform 173"/>
              <p:cNvSpPr>
                <a:spLocks/>
              </p:cNvSpPr>
              <p:nvPr/>
            </p:nvSpPr>
            <p:spPr bwMode="auto">
              <a:xfrm>
                <a:off x="326291" y="5690216"/>
                <a:ext cx="52154" cy="121621"/>
              </a:xfrm>
              <a:custGeom>
                <a:avLst/>
                <a:gdLst>
                  <a:gd name="T0" fmla="*/ 27 w 27"/>
                  <a:gd name="T1" fmla="*/ 63 h 63"/>
                  <a:gd name="T2" fmla="*/ 27 w 27"/>
                  <a:gd name="T3" fmla="*/ 0 h 63"/>
                  <a:gd name="T4" fmla="*/ 19 w 27"/>
                  <a:gd name="T5" fmla="*/ 0 h 63"/>
                  <a:gd name="T6" fmla="*/ 10 w 27"/>
                  <a:gd name="T7" fmla="*/ 6 h 63"/>
                  <a:gd name="T8" fmla="*/ 0 w 27"/>
                  <a:gd name="T9" fmla="*/ 9 h 63"/>
                  <a:gd name="T10" fmla="*/ 0 w 27"/>
                  <a:gd name="T11" fmla="*/ 20 h 63"/>
                  <a:gd name="T12" fmla="*/ 4 w 27"/>
                  <a:gd name="T13" fmla="*/ 20 h 63"/>
                  <a:gd name="T14" fmla="*/ 8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6"/>
                    </a:cubicBezTo>
                    <a:cubicBezTo>
                      <a:pt x="7" y="7"/>
                      <a:pt x="4" y="8"/>
                      <a:pt x="0" y="9"/>
                    </a:cubicBezTo>
                    <a:cubicBezTo>
                      <a:pt x="0" y="9"/>
                      <a:pt x="0" y="9"/>
                      <a:pt x="0" y="20"/>
                    </a:cubicBezTo>
                    <a:cubicBezTo>
                      <a:pt x="1" y="20"/>
                      <a:pt x="2" y="20"/>
                      <a:pt x="4" y="20"/>
                    </a:cubicBezTo>
                    <a:cubicBezTo>
                      <a:pt x="5" y="19"/>
                      <a:pt x="6" y="19"/>
                      <a:pt x="8" y="19"/>
                    </a:cubicBezTo>
                    <a:cubicBezTo>
                      <a:pt x="9"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07" name="Freeform 174"/>
              <p:cNvSpPr>
                <a:spLocks noEditPoints="1"/>
              </p:cNvSpPr>
              <p:nvPr/>
            </p:nvSpPr>
            <p:spPr bwMode="auto">
              <a:xfrm>
                <a:off x="406967" y="5690216"/>
                <a:ext cx="84750" cy="124070"/>
              </a:xfrm>
              <a:custGeom>
                <a:avLst/>
                <a:gdLst>
                  <a:gd name="T0" fmla="*/ 38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8 w 44"/>
                  <a:gd name="T13" fmla="*/ 56 h 64"/>
                  <a:gd name="T14" fmla="*/ 13 w 44"/>
                  <a:gd name="T15" fmla="*/ 33 h 64"/>
                  <a:gd name="T16" fmla="*/ 22 w 44"/>
                  <a:gd name="T17" fmla="*/ 11 h 64"/>
                  <a:gd name="T18" fmla="*/ 30 w 44"/>
                  <a:gd name="T19" fmla="*/ 32 h 64"/>
                  <a:gd name="T20" fmla="*/ 22 w 44"/>
                  <a:gd name="T21" fmla="*/ 53 h 64"/>
                  <a:gd name="T22" fmla="*/ 13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8" y="56"/>
                    </a:moveTo>
                    <a:cubicBezTo>
                      <a:pt x="42" y="51"/>
                      <a:pt x="44" y="42"/>
                      <a:pt x="44" y="32"/>
                    </a:cubicBezTo>
                    <a:cubicBezTo>
                      <a:pt x="44" y="11"/>
                      <a:pt x="37" y="0"/>
                      <a:pt x="23" y="0"/>
                    </a:cubicBezTo>
                    <a:cubicBezTo>
                      <a:pt x="15" y="0"/>
                      <a:pt x="9" y="3"/>
                      <a:pt x="5" y="8"/>
                    </a:cubicBezTo>
                    <a:cubicBezTo>
                      <a:pt x="1" y="15"/>
                      <a:pt x="0" y="22"/>
                      <a:pt x="0" y="33"/>
                    </a:cubicBezTo>
                    <a:cubicBezTo>
                      <a:pt x="0" y="54"/>
                      <a:pt x="7" y="64"/>
                      <a:pt x="22" y="64"/>
                    </a:cubicBezTo>
                    <a:cubicBezTo>
                      <a:pt x="29" y="64"/>
                      <a:pt x="35" y="62"/>
                      <a:pt x="38" y="56"/>
                    </a:cubicBezTo>
                    <a:close/>
                    <a:moveTo>
                      <a:pt x="13" y="33"/>
                    </a:moveTo>
                    <a:cubicBezTo>
                      <a:pt x="13" y="18"/>
                      <a:pt x="16" y="11"/>
                      <a:pt x="22" y="11"/>
                    </a:cubicBezTo>
                    <a:cubicBezTo>
                      <a:pt x="27" y="11"/>
                      <a:pt x="30" y="18"/>
                      <a:pt x="30" y="32"/>
                    </a:cubicBezTo>
                    <a:cubicBezTo>
                      <a:pt x="30" y="47"/>
                      <a:pt x="27" y="53"/>
                      <a:pt x="22" y="53"/>
                    </a:cubicBezTo>
                    <a:cubicBezTo>
                      <a:pt x="16" y="53"/>
                      <a:pt x="13" y="47"/>
                      <a:pt x="13"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08" name="Freeform 178"/>
              <p:cNvSpPr>
                <a:spLocks noEditPoints="1"/>
              </p:cNvSpPr>
              <p:nvPr/>
            </p:nvSpPr>
            <p:spPr bwMode="auto">
              <a:xfrm>
                <a:off x="827460" y="5690216"/>
                <a:ext cx="85566" cy="124070"/>
              </a:xfrm>
              <a:custGeom>
                <a:avLst/>
                <a:gdLst>
                  <a:gd name="T0" fmla="*/ 6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6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6" y="8"/>
                    </a:moveTo>
                    <a:cubicBezTo>
                      <a:pt x="2" y="15"/>
                      <a:pt x="0" y="22"/>
                      <a:pt x="0" y="33"/>
                    </a:cubicBezTo>
                    <a:cubicBezTo>
                      <a:pt x="0" y="54"/>
                      <a:pt x="7" y="64"/>
                      <a:pt x="22" y="64"/>
                    </a:cubicBezTo>
                    <a:cubicBezTo>
                      <a:pt x="29" y="64"/>
                      <a:pt x="35" y="62"/>
                      <a:pt x="39" y="56"/>
                    </a:cubicBezTo>
                    <a:cubicBezTo>
                      <a:pt x="42" y="51"/>
                      <a:pt x="44" y="42"/>
                      <a:pt x="44" y="32"/>
                    </a:cubicBezTo>
                    <a:cubicBezTo>
                      <a:pt x="44" y="11"/>
                      <a:pt x="38" y="0"/>
                      <a:pt x="23" y="0"/>
                    </a:cubicBezTo>
                    <a:cubicBezTo>
                      <a:pt x="16" y="0"/>
                      <a:pt x="9" y="3"/>
                      <a:pt x="6" y="8"/>
                    </a:cubicBezTo>
                    <a:close/>
                    <a:moveTo>
                      <a:pt x="22" y="11"/>
                    </a:moveTo>
                    <a:cubicBezTo>
                      <a:pt x="28" y="11"/>
                      <a:pt x="30" y="18"/>
                      <a:pt x="30" y="32"/>
                    </a:cubicBezTo>
                    <a:cubicBezTo>
                      <a:pt x="30"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09" name="Freeform 179"/>
              <p:cNvSpPr>
                <a:spLocks noEditPoints="1"/>
              </p:cNvSpPr>
              <p:nvPr/>
            </p:nvSpPr>
            <p:spPr bwMode="auto">
              <a:xfrm>
                <a:off x="941548" y="5690216"/>
                <a:ext cx="84750" cy="124070"/>
              </a:xfrm>
              <a:custGeom>
                <a:avLst/>
                <a:gdLst>
                  <a:gd name="T0" fmla="*/ 5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1" y="15"/>
                      <a:pt x="0" y="22"/>
                      <a:pt x="0" y="33"/>
                    </a:cubicBezTo>
                    <a:cubicBezTo>
                      <a:pt x="0" y="54"/>
                      <a:pt x="7" y="64"/>
                      <a:pt x="22" y="64"/>
                    </a:cubicBezTo>
                    <a:cubicBezTo>
                      <a:pt x="29" y="64"/>
                      <a:pt x="35" y="62"/>
                      <a:pt x="39" y="56"/>
                    </a:cubicBezTo>
                    <a:cubicBezTo>
                      <a:pt x="42" y="51"/>
                      <a:pt x="44" y="42"/>
                      <a:pt x="44" y="32"/>
                    </a:cubicBezTo>
                    <a:cubicBezTo>
                      <a:pt x="44" y="11"/>
                      <a:pt x="38" y="0"/>
                      <a:pt x="23" y="0"/>
                    </a:cubicBezTo>
                    <a:cubicBezTo>
                      <a:pt x="15" y="0"/>
                      <a:pt x="9" y="3"/>
                      <a:pt x="5" y="8"/>
                    </a:cubicBezTo>
                    <a:close/>
                    <a:moveTo>
                      <a:pt x="22" y="11"/>
                    </a:moveTo>
                    <a:cubicBezTo>
                      <a:pt x="28" y="11"/>
                      <a:pt x="30" y="18"/>
                      <a:pt x="30" y="32"/>
                    </a:cubicBezTo>
                    <a:cubicBezTo>
                      <a:pt x="30" y="47"/>
                      <a:pt x="28"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10" name="Freeform 180"/>
              <p:cNvSpPr>
                <a:spLocks/>
              </p:cNvSpPr>
              <p:nvPr/>
            </p:nvSpPr>
            <p:spPr bwMode="auto">
              <a:xfrm>
                <a:off x="1055635" y="5690216"/>
                <a:ext cx="52154" cy="121621"/>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0 h 63"/>
                  <a:gd name="T12" fmla="*/ 3 w 27"/>
                  <a:gd name="T13" fmla="*/ 20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5" y="2"/>
                      <a:pt x="13" y="4"/>
                      <a:pt x="10" y="6"/>
                    </a:cubicBezTo>
                    <a:cubicBezTo>
                      <a:pt x="6" y="7"/>
                      <a:pt x="3" y="8"/>
                      <a:pt x="0" y="9"/>
                    </a:cubicBezTo>
                    <a:cubicBezTo>
                      <a:pt x="0" y="9"/>
                      <a:pt x="0" y="9"/>
                      <a:pt x="0" y="20"/>
                    </a:cubicBezTo>
                    <a:cubicBezTo>
                      <a:pt x="1" y="20"/>
                      <a:pt x="1" y="20"/>
                      <a:pt x="3" y="20"/>
                    </a:cubicBezTo>
                    <a:cubicBezTo>
                      <a:pt x="4" y="19"/>
                      <a:pt x="5" y="19"/>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11" name="Freeform 188"/>
              <p:cNvSpPr>
                <a:spLocks/>
              </p:cNvSpPr>
              <p:nvPr/>
            </p:nvSpPr>
            <p:spPr bwMode="auto">
              <a:xfrm>
                <a:off x="1864024" y="5690216"/>
                <a:ext cx="49710" cy="121621"/>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3 w 26"/>
                  <a:gd name="T13" fmla="*/ 20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8"/>
                      <a:pt x="0" y="9"/>
                    </a:cubicBezTo>
                    <a:cubicBezTo>
                      <a:pt x="0" y="9"/>
                      <a:pt x="0" y="9"/>
                      <a:pt x="0" y="20"/>
                    </a:cubicBezTo>
                    <a:cubicBezTo>
                      <a:pt x="1" y="20"/>
                      <a:pt x="2" y="20"/>
                      <a:pt x="3" y="20"/>
                    </a:cubicBezTo>
                    <a:cubicBezTo>
                      <a:pt x="4" y="19"/>
                      <a:pt x="5" y="19"/>
                      <a:pt x="7" y="19"/>
                    </a:cubicBezTo>
                    <a:cubicBezTo>
                      <a:pt x="8" y="19"/>
                      <a:pt x="9" y="18"/>
                      <a:pt x="10" y="17"/>
                    </a:cubicBezTo>
                    <a:cubicBezTo>
                      <a:pt x="11" y="17"/>
                      <a:pt x="12"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12" name="Freeform 189"/>
              <p:cNvSpPr>
                <a:spLocks noEditPoints="1"/>
              </p:cNvSpPr>
              <p:nvPr/>
            </p:nvSpPr>
            <p:spPr bwMode="auto">
              <a:xfrm>
                <a:off x="1943070" y="5690216"/>
                <a:ext cx="84750" cy="124070"/>
              </a:xfrm>
              <a:custGeom>
                <a:avLst/>
                <a:gdLst>
                  <a:gd name="T0" fmla="*/ 5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5"/>
                      <a:pt x="0" y="22"/>
                      <a:pt x="0" y="33"/>
                    </a:cubicBezTo>
                    <a:cubicBezTo>
                      <a:pt x="0" y="54"/>
                      <a:pt x="7" y="64"/>
                      <a:pt x="22" y="64"/>
                    </a:cubicBezTo>
                    <a:cubicBezTo>
                      <a:pt x="29" y="64"/>
                      <a:pt x="35" y="62"/>
                      <a:pt x="39" y="56"/>
                    </a:cubicBezTo>
                    <a:cubicBezTo>
                      <a:pt x="42" y="51"/>
                      <a:pt x="44" y="42"/>
                      <a:pt x="44" y="32"/>
                    </a:cubicBezTo>
                    <a:cubicBezTo>
                      <a:pt x="44" y="11"/>
                      <a:pt x="38" y="0"/>
                      <a:pt x="23" y="0"/>
                    </a:cubicBezTo>
                    <a:cubicBezTo>
                      <a:pt x="16" y="0"/>
                      <a:pt x="9" y="3"/>
                      <a:pt x="5" y="8"/>
                    </a:cubicBezTo>
                    <a:close/>
                    <a:moveTo>
                      <a:pt x="22" y="11"/>
                    </a:moveTo>
                    <a:cubicBezTo>
                      <a:pt x="28" y="11"/>
                      <a:pt x="30" y="18"/>
                      <a:pt x="30" y="32"/>
                    </a:cubicBezTo>
                    <a:cubicBezTo>
                      <a:pt x="30"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13" name="Freeform 190"/>
              <p:cNvSpPr>
                <a:spLocks/>
              </p:cNvSpPr>
              <p:nvPr/>
            </p:nvSpPr>
            <p:spPr bwMode="auto">
              <a:xfrm>
                <a:off x="2057157" y="5690216"/>
                <a:ext cx="49710" cy="121621"/>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4 w 26"/>
                  <a:gd name="T13" fmla="*/ 20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4" y="8"/>
                      <a:pt x="0" y="9"/>
                    </a:cubicBezTo>
                    <a:cubicBezTo>
                      <a:pt x="0" y="9"/>
                      <a:pt x="0" y="9"/>
                      <a:pt x="0" y="20"/>
                    </a:cubicBezTo>
                    <a:cubicBezTo>
                      <a:pt x="1" y="20"/>
                      <a:pt x="2" y="20"/>
                      <a:pt x="4" y="20"/>
                    </a:cubicBezTo>
                    <a:cubicBezTo>
                      <a:pt x="5" y="19"/>
                      <a:pt x="5" y="19"/>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14" name="Freeform 191"/>
              <p:cNvSpPr>
                <a:spLocks noEditPoints="1"/>
              </p:cNvSpPr>
              <p:nvPr/>
            </p:nvSpPr>
            <p:spPr bwMode="auto">
              <a:xfrm>
                <a:off x="2136204" y="5690216"/>
                <a:ext cx="84750" cy="124070"/>
              </a:xfrm>
              <a:custGeom>
                <a:avLst/>
                <a:gdLst>
                  <a:gd name="T0" fmla="*/ 6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6 w 44"/>
                  <a:gd name="T13" fmla="*/ 8 h 64"/>
                  <a:gd name="T14" fmla="*/ 31 w 44"/>
                  <a:gd name="T15" fmla="*/ 32 h 64"/>
                  <a:gd name="T16" fmla="*/ 22 w 44"/>
                  <a:gd name="T17" fmla="*/ 53 h 64"/>
                  <a:gd name="T18" fmla="*/ 14 w 44"/>
                  <a:gd name="T19" fmla="*/ 33 h 64"/>
                  <a:gd name="T20" fmla="*/ 22 w 44"/>
                  <a:gd name="T21" fmla="*/ 11 h 64"/>
                  <a:gd name="T22" fmla="*/ 31 w 44"/>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6" y="8"/>
                    </a:moveTo>
                    <a:cubicBezTo>
                      <a:pt x="2" y="15"/>
                      <a:pt x="0" y="22"/>
                      <a:pt x="0" y="33"/>
                    </a:cubicBezTo>
                    <a:cubicBezTo>
                      <a:pt x="0" y="54"/>
                      <a:pt x="8" y="64"/>
                      <a:pt x="22" y="64"/>
                    </a:cubicBezTo>
                    <a:cubicBezTo>
                      <a:pt x="30" y="64"/>
                      <a:pt x="35" y="62"/>
                      <a:pt x="39" y="56"/>
                    </a:cubicBezTo>
                    <a:cubicBezTo>
                      <a:pt x="43" y="51"/>
                      <a:pt x="44" y="42"/>
                      <a:pt x="44" y="32"/>
                    </a:cubicBezTo>
                    <a:cubicBezTo>
                      <a:pt x="44" y="11"/>
                      <a:pt x="38" y="0"/>
                      <a:pt x="23" y="0"/>
                    </a:cubicBezTo>
                    <a:cubicBezTo>
                      <a:pt x="16" y="0"/>
                      <a:pt x="9" y="3"/>
                      <a:pt x="6" y="8"/>
                    </a:cubicBezTo>
                    <a:close/>
                    <a:moveTo>
                      <a:pt x="31" y="32"/>
                    </a:moveTo>
                    <a:cubicBezTo>
                      <a:pt x="31" y="47"/>
                      <a:pt x="28" y="53"/>
                      <a:pt x="22" y="53"/>
                    </a:cubicBezTo>
                    <a:cubicBezTo>
                      <a:pt x="17" y="53"/>
                      <a:pt x="14" y="47"/>
                      <a:pt x="14" y="33"/>
                    </a:cubicBezTo>
                    <a:cubicBezTo>
                      <a:pt x="14" y="18"/>
                      <a:pt x="17" y="11"/>
                      <a:pt x="22" y="11"/>
                    </a:cubicBezTo>
                    <a:cubicBezTo>
                      <a:pt x="28" y="11"/>
                      <a:pt x="31" y="18"/>
                      <a:pt x="31"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15" name="Freeform 192"/>
              <p:cNvSpPr>
                <a:spLocks/>
              </p:cNvSpPr>
              <p:nvPr/>
            </p:nvSpPr>
            <p:spPr bwMode="auto">
              <a:xfrm>
                <a:off x="-146356" y="4722145"/>
                <a:ext cx="26892" cy="66116"/>
              </a:xfrm>
              <a:custGeom>
                <a:avLst/>
                <a:gdLst>
                  <a:gd name="T0" fmla="*/ 14 w 14"/>
                  <a:gd name="T1" fmla="*/ 34 h 34"/>
                  <a:gd name="T2" fmla="*/ 14 w 14"/>
                  <a:gd name="T3" fmla="*/ 0 h 34"/>
                  <a:gd name="T4" fmla="*/ 0 w 14"/>
                  <a:gd name="T5" fmla="*/ 18 h 34"/>
                  <a:gd name="T6" fmla="*/ 0 w 14"/>
                  <a:gd name="T7" fmla="*/ 34 h 34"/>
                  <a:gd name="T8" fmla="*/ 14 w 14"/>
                  <a:gd name="T9" fmla="*/ 34 h 34"/>
                </a:gdLst>
                <a:ahLst/>
                <a:cxnLst>
                  <a:cxn ang="0">
                    <a:pos x="T0" y="T1"/>
                  </a:cxn>
                  <a:cxn ang="0">
                    <a:pos x="T2" y="T3"/>
                  </a:cxn>
                  <a:cxn ang="0">
                    <a:pos x="T4" y="T5"/>
                  </a:cxn>
                  <a:cxn ang="0">
                    <a:pos x="T6" y="T7"/>
                  </a:cxn>
                  <a:cxn ang="0">
                    <a:pos x="T8" y="T9"/>
                  </a:cxn>
                </a:cxnLst>
                <a:rect l="0" t="0" r="r" b="b"/>
                <a:pathLst>
                  <a:path w="14" h="34">
                    <a:moveTo>
                      <a:pt x="14" y="34"/>
                    </a:moveTo>
                    <a:cubicBezTo>
                      <a:pt x="14" y="34"/>
                      <a:pt x="14" y="34"/>
                      <a:pt x="14" y="0"/>
                    </a:cubicBezTo>
                    <a:cubicBezTo>
                      <a:pt x="9" y="6"/>
                      <a:pt x="5" y="12"/>
                      <a:pt x="0" y="18"/>
                    </a:cubicBezTo>
                    <a:cubicBezTo>
                      <a:pt x="0" y="22"/>
                      <a:pt x="0" y="28"/>
                      <a:pt x="0" y="34"/>
                    </a:cubicBezTo>
                    <a:cubicBezTo>
                      <a:pt x="0" y="34"/>
                      <a:pt x="0" y="34"/>
                      <a:pt x="14" y="3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16" name="Freeform 193"/>
              <p:cNvSpPr>
                <a:spLocks noEditPoints="1"/>
              </p:cNvSpPr>
              <p:nvPr/>
            </p:nvSpPr>
            <p:spPr bwMode="auto">
              <a:xfrm>
                <a:off x="-90942" y="4666640"/>
                <a:ext cx="85566" cy="123254"/>
              </a:xfrm>
              <a:custGeom>
                <a:avLst/>
                <a:gdLst>
                  <a:gd name="T0" fmla="*/ 22 w 44"/>
                  <a:gd name="T1" fmla="*/ 64 h 64"/>
                  <a:gd name="T2" fmla="*/ 39 w 44"/>
                  <a:gd name="T3" fmla="*/ 56 h 64"/>
                  <a:gd name="T4" fmla="*/ 44 w 44"/>
                  <a:gd name="T5" fmla="*/ 32 h 64"/>
                  <a:gd name="T6" fmla="*/ 23 w 44"/>
                  <a:gd name="T7" fmla="*/ 0 h 64"/>
                  <a:gd name="T8" fmla="*/ 5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2"/>
                      <a:pt x="5" y="8"/>
                    </a:cubicBezTo>
                    <a:cubicBezTo>
                      <a:pt x="2" y="14"/>
                      <a:pt x="0" y="22"/>
                      <a:pt x="0" y="33"/>
                    </a:cubicBezTo>
                    <a:cubicBezTo>
                      <a:pt x="0" y="54"/>
                      <a:pt x="7" y="64"/>
                      <a:pt x="22" y="64"/>
                    </a:cubicBezTo>
                    <a:close/>
                    <a:moveTo>
                      <a:pt x="22" y="11"/>
                    </a:moveTo>
                    <a:cubicBezTo>
                      <a:pt x="27" y="11"/>
                      <a:pt x="30" y="17"/>
                      <a:pt x="30" y="32"/>
                    </a:cubicBezTo>
                    <a:cubicBezTo>
                      <a:pt x="30" y="47"/>
                      <a:pt x="27"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17" name="Freeform 194"/>
              <p:cNvSpPr>
                <a:spLocks/>
              </p:cNvSpPr>
              <p:nvPr/>
            </p:nvSpPr>
            <p:spPr bwMode="auto">
              <a:xfrm>
                <a:off x="23145" y="4666640"/>
                <a:ext cx="50524" cy="121621"/>
              </a:xfrm>
              <a:custGeom>
                <a:avLst/>
                <a:gdLst>
                  <a:gd name="T0" fmla="*/ 7 w 26"/>
                  <a:gd name="T1" fmla="*/ 18 h 63"/>
                  <a:gd name="T2" fmla="*/ 10 w 26"/>
                  <a:gd name="T3" fmla="*/ 16 h 63"/>
                  <a:gd name="T4" fmla="*/ 13 w 26"/>
                  <a:gd name="T5" fmla="*/ 14 h 63"/>
                  <a:gd name="T6" fmla="*/ 13 w 26"/>
                  <a:gd name="T7" fmla="*/ 63 h 63"/>
                  <a:gd name="T8" fmla="*/ 26 w 26"/>
                  <a:gd name="T9" fmla="*/ 63 h 63"/>
                  <a:gd name="T10" fmla="*/ 26 w 26"/>
                  <a:gd name="T11" fmla="*/ 0 h 63"/>
                  <a:gd name="T12" fmla="*/ 18 w 26"/>
                  <a:gd name="T13" fmla="*/ 0 h 63"/>
                  <a:gd name="T14" fmla="*/ 10 w 26"/>
                  <a:gd name="T15" fmla="*/ 5 h 63"/>
                  <a:gd name="T16" fmla="*/ 0 w 26"/>
                  <a:gd name="T17" fmla="*/ 9 h 63"/>
                  <a:gd name="T18" fmla="*/ 0 w 26"/>
                  <a:gd name="T19" fmla="*/ 20 h 63"/>
                  <a:gd name="T20" fmla="*/ 4 w 26"/>
                  <a:gd name="T21" fmla="*/ 20 h 63"/>
                  <a:gd name="T22" fmla="*/ 7 w 26"/>
                  <a:gd name="T23"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7" y="18"/>
                    </a:moveTo>
                    <a:cubicBezTo>
                      <a:pt x="8" y="18"/>
                      <a:pt x="9" y="17"/>
                      <a:pt x="10" y="16"/>
                    </a:cubicBezTo>
                    <a:cubicBezTo>
                      <a:pt x="11" y="16"/>
                      <a:pt x="12" y="15"/>
                      <a:pt x="13" y="14"/>
                    </a:cubicBezTo>
                    <a:cubicBezTo>
                      <a:pt x="13" y="14"/>
                      <a:pt x="13" y="14"/>
                      <a:pt x="13" y="63"/>
                    </a:cubicBezTo>
                    <a:cubicBezTo>
                      <a:pt x="13" y="63"/>
                      <a:pt x="13" y="63"/>
                      <a:pt x="26" y="63"/>
                    </a:cubicBezTo>
                    <a:cubicBezTo>
                      <a:pt x="26" y="63"/>
                      <a:pt x="26" y="63"/>
                      <a:pt x="26" y="0"/>
                    </a:cubicBezTo>
                    <a:cubicBezTo>
                      <a:pt x="18" y="0"/>
                      <a:pt x="18" y="0"/>
                      <a:pt x="18" y="0"/>
                    </a:cubicBezTo>
                    <a:cubicBezTo>
                      <a:pt x="15" y="2"/>
                      <a:pt x="13" y="3"/>
                      <a:pt x="10" y="5"/>
                    </a:cubicBezTo>
                    <a:cubicBezTo>
                      <a:pt x="6" y="6"/>
                      <a:pt x="4" y="8"/>
                      <a:pt x="0" y="9"/>
                    </a:cubicBezTo>
                    <a:cubicBezTo>
                      <a:pt x="0" y="9"/>
                      <a:pt x="0" y="9"/>
                      <a:pt x="0" y="20"/>
                    </a:cubicBezTo>
                    <a:cubicBezTo>
                      <a:pt x="1" y="20"/>
                      <a:pt x="2" y="20"/>
                      <a:pt x="4" y="20"/>
                    </a:cubicBezTo>
                    <a:cubicBezTo>
                      <a:pt x="4" y="19"/>
                      <a:pt x="5"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18" name="Freeform 195"/>
              <p:cNvSpPr>
                <a:spLocks noEditPoints="1"/>
              </p:cNvSpPr>
              <p:nvPr/>
            </p:nvSpPr>
            <p:spPr bwMode="auto">
              <a:xfrm>
                <a:off x="102192" y="4666640"/>
                <a:ext cx="84750" cy="123254"/>
              </a:xfrm>
              <a:custGeom>
                <a:avLst/>
                <a:gdLst>
                  <a:gd name="T0" fmla="*/ 23 w 44"/>
                  <a:gd name="T1" fmla="*/ 0 h 64"/>
                  <a:gd name="T2" fmla="*/ 6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1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2"/>
                      <a:pt x="6" y="8"/>
                    </a:cubicBezTo>
                    <a:cubicBezTo>
                      <a:pt x="2" y="14"/>
                      <a:pt x="0" y="22"/>
                      <a:pt x="0" y="33"/>
                    </a:cubicBezTo>
                    <a:cubicBezTo>
                      <a:pt x="0" y="54"/>
                      <a:pt x="8" y="64"/>
                      <a:pt x="22" y="64"/>
                    </a:cubicBezTo>
                    <a:cubicBezTo>
                      <a:pt x="30" y="64"/>
                      <a:pt x="35" y="61"/>
                      <a:pt x="39" y="56"/>
                    </a:cubicBezTo>
                    <a:cubicBezTo>
                      <a:pt x="43" y="50"/>
                      <a:pt x="44" y="42"/>
                      <a:pt x="44" y="32"/>
                    </a:cubicBezTo>
                    <a:cubicBezTo>
                      <a:pt x="44" y="11"/>
                      <a:pt x="38" y="0"/>
                      <a:pt x="23" y="0"/>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19" name="Freeform 196"/>
              <p:cNvSpPr>
                <a:spLocks/>
              </p:cNvSpPr>
              <p:nvPr/>
            </p:nvSpPr>
            <p:spPr bwMode="auto">
              <a:xfrm>
                <a:off x="216279" y="4666640"/>
                <a:ext cx="52154" cy="121621"/>
              </a:xfrm>
              <a:custGeom>
                <a:avLst/>
                <a:gdLst>
                  <a:gd name="T0" fmla="*/ 27 w 27"/>
                  <a:gd name="T1" fmla="*/ 63 h 63"/>
                  <a:gd name="T2" fmla="*/ 27 w 27"/>
                  <a:gd name="T3" fmla="*/ 0 h 63"/>
                  <a:gd name="T4" fmla="*/ 18 w 27"/>
                  <a:gd name="T5" fmla="*/ 0 h 63"/>
                  <a:gd name="T6" fmla="*/ 10 w 27"/>
                  <a:gd name="T7" fmla="*/ 5 h 63"/>
                  <a:gd name="T8" fmla="*/ 0 w 27"/>
                  <a:gd name="T9" fmla="*/ 9 h 63"/>
                  <a:gd name="T10" fmla="*/ 0 w 27"/>
                  <a:gd name="T11" fmla="*/ 20 h 63"/>
                  <a:gd name="T12" fmla="*/ 4 w 27"/>
                  <a:gd name="T13" fmla="*/ 20 h 63"/>
                  <a:gd name="T14" fmla="*/ 8 w 27"/>
                  <a:gd name="T15" fmla="*/ 18 h 63"/>
                  <a:gd name="T16" fmla="*/ 10 w 27"/>
                  <a:gd name="T17" fmla="*/ 16 h 63"/>
                  <a:gd name="T18" fmla="*/ 13 w 27"/>
                  <a:gd name="T19" fmla="*/ 14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3"/>
                      <a:pt x="10" y="5"/>
                    </a:cubicBezTo>
                    <a:cubicBezTo>
                      <a:pt x="7" y="6"/>
                      <a:pt x="4" y="8"/>
                      <a:pt x="0" y="9"/>
                    </a:cubicBezTo>
                    <a:cubicBezTo>
                      <a:pt x="0" y="9"/>
                      <a:pt x="0" y="9"/>
                      <a:pt x="0" y="20"/>
                    </a:cubicBezTo>
                    <a:cubicBezTo>
                      <a:pt x="1" y="20"/>
                      <a:pt x="2" y="20"/>
                      <a:pt x="4" y="20"/>
                    </a:cubicBezTo>
                    <a:cubicBezTo>
                      <a:pt x="5" y="19"/>
                      <a:pt x="6" y="19"/>
                      <a:pt x="8" y="18"/>
                    </a:cubicBezTo>
                    <a:cubicBezTo>
                      <a:pt x="8" y="18"/>
                      <a:pt x="9" y="17"/>
                      <a:pt x="10" y="16"/>
                    </a:cubicBezTo>
                    <a:cubicBezTo>
                      <a:pt x="11" y="16"/>
                      <a:pt x="12" y="15"/>
                      <a:pt x="13" y="14"/>
                    </a:cubicBezTo>
                    <a:cubicBezTo>
                      <a:pt x="13" y="14"/>
                      <a:pt x="13" y="14"/>
                      <a:pt x="13" y="63"/>
                    </a:cubicBezTo>
                    <a:cubicBezTo>
                      <a:pt x="13" y="63"/>
                      <a:pt x="13" y="63"/>
                      <a:pt x="27" y="6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20" name="Freeform 197"/>
              <p:cNvSpPr>
                <a:spLocks/>
              </p:cNvSpPr>
              <p:nvPr/>
            </p:nvSpPr>
            <p:spPr bwMode="auto">
              <a:xfrm>
                <a:off x="296955" y="4666640"/>
                <a:ext cx="50524" cy="121621"/>
              </a:xfrm>
              <a:custGeom>
                <a:avLst/>
                <a:gdLst>
                  <a:gd name="T0" fmla="*/ 7 w 26"/>
                  <a:gd name="T1" fmla="*/ 18 h 63"/>
                  <a:gd name="T2" fmla="*/ 10 w 26"/>
                  <a:gd name="T3" fmla="*/ 16 h 63"/>
                  <a:gd name="T4" fmla="*/ 12 w 26"/>
                  <a:gd name="T5" fmla="*/ 14 h 63"/>
                  <a:gd name="T6" fmla="*/ 12 w 26"/>
                  <a:gd name="T7" fmla="*/ 63 h 63"/>
                  <a:gd name="T8" fmla="*/ 26 w 26"/>
                  <a:gd name="T9" fmla="*/ 63 h 63"/>
                  <a:gd name="T10" fmla="*/ 26 w 26"/>
                  <a:gd name="T11" fmla="*/ 0 h 63"/>
                  <a:gd name="T12" fmla="*/ 18 w 26"/>
                  <a:gd name="T13" fmla="*/ 0 h 63"/>
                  <a:gd name="T14" fmla="*/ 10 w 26"/>
                  <a:gd name="T15" fmla="*/ 5 h 63"/>
                  <a:gd name="T16" fmla="*/ 0 w 26"/>
                  <a:gd name="T17" fmla="*/ 9 h 63"/>
                  <a:gd name="T18" fmla="*/ 0 w 26"/>
                  <a:gd name="T19" fmla="*/ 20 h 63"/>
                  <a:gd name="T20" fmla="*/ 3 w 26"/>
                  <a:gd name="T21" fmla="*/ 20 h 63"/>
                  <a:gd name="T22" fmla="*/ 7 w 26"/>
                  <a:gd name="T23"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7" y="18"/>
                    </a:moveTo>
                    <a:cubicBezTo>
                      <a:pt x="8" y="18"/>
                      <a:pt x="9" y="17"/>
                      <a:pt x="10" y="16"/>
                    </a:cubicBezTo>
                    <a:cubicBezTo>
                      <a:pt x="10" y="16"/>
                      <a:pt x="11" y="15"/>
                      <a:pt x="12" y="14"/>
                    </a:cubicBezTo>
                    <a:cubicBezTo>
                      <a:pt x="12" y="14"/>
                      <a:pt x="12" y="14"/>
                      <a:pt x="12" y="63"/>
                    </a:cubicBezTo>
                    <a:cubicBezTo>
                      <a:pt x="12" y="63"/>
                      <a:pt x="12" y="63"/>
                      <a:pt x="26" y="63"/>
                    </a:cubicBezTo>
                    <a:cubicBezTo>
                      <a:pt x="26" y="63"/>
                      <a:pt x="26" y="63"/>
                      <a:pt x="26" y="0"/>
                    </a:cubicBezTo>
                    <a:cubicBezTo>
                      <a:pt x="18" y="0"/>
                      <a:pt x="18" y="0"/>
                      <a:pt x="18" y="0"/>
                    </a:cubicBezTo>
                    <a:cubicBezTo>
                      <a:pt x="15" y="2"/>
                      <a:pt x="12" y="3"/>
                      <a:pt x="10" y="5"/>
                    </a:cubicBezTo>
                    <a:cubicBezTo>
                      <a:pt x="6" y="6"/>
                      <a:pt x="3" y="8"/>
                      <a:pt x="0" y="9"/>
                    </a:cubicBezTo>
                    <a:cubicBezTo>
                      <a:pt x="0" y="9"/>
                      <a:pt x="0" y="9"/>
                      <a:pt x="0" y="20"/>
                    </a:cubicBezTo>
                    <a:cubicBezTo>
                      <a:pt x="0" y="20"/>
                      <a:pt x="1" y="20"/>
                      <a:pt x="3" y="20"/>
                    </a:cubicBezTo>
                    <a:cubicBezTo>
                      <a:pt x="4" y="19"/>
                      <a:pt x="5"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21" name="Freeform 201"/>
              <p:cNvSpPr>
                <a:spLocks noEditPoints="1"/>
              </p:cNvSpPr>
              <p:nvPr/>
            </p:nvSpPr>
            <p:spPr bwMode="auto">
              <a:xfrm>
                <a:off x="648180" y="4666640"/>
                <a:ext cx="87195" cy="123254"/>
              </a:xfrm>
              <a:custGeom>
                <a:avLst/>
                <a:gdLst>
                  <a:gd name="T0" fmla="*/ 22 w 45"/>
                  <a:gd name="T1" fmla="*/ 64 h 64"/>
                  <a:gd name="T2" fmla="*/ 39 w 45"/>
                  <a:gd name="T3" fmla="*/ 56 h 64"/>
                  <a:gd name="T4" fmla="*/ 45 w 45"/>
                  <a:gd name="T5" fmla="*/ 32 h 64"/>
                  <a:gd name="T6" fmla="*/ 23 w 45"/>
                  <a:gd name="T7" fmla="*/ 0 h 64"/>
                  <a:gd name="T8" fmla="*/ 6 w 45"/>
                  <a:gd name="T9" fmla="*/ 8 h 64"/>
                  <a:gd name="T10" fmla="*/ 0 w 45"/>
                  <a:gd name="T11" fmla="*/ 33 h 64"/>
                  <a:gd name="T12" fmla="*/ 22 w 45"/>
                  <a:gd name="T13" fmla="*/ 64 h 64"/>
                  <a:gd name="T14" fmla="*/ 22 w 45"/>
                  <a:gd name="T15" fmla="*/ 11 h 64"/>
                  <a:gd name="T16" fmla="*/ 31 w 45"/>
                  <a:gd name="T17" fmla="*/ 32 h 64"/>
                  <a:gd name="T18" fmla="*/ 22 w 45"/>
                  <a:gd name="T19" fmla="*/ 53 h 64"/>
                  <a:gd name="T20" fmla="*/ 14 w 45"/>
                  <a:gd name="T21" fmla="*/ 33 h 64"/>
                  <a:gd name="T22" fmla="*/ 22 w 45"/>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2" y="64"/>
                    </a:moveTo>
                    <a:cubicBezTo>
                      <a:pt x="30" y="64"/>
                      <a:pt x="35" y="61"/>
                      <a:pt x="39" y="56"/>
                    </a:cubicBezTo>
                    <a:cubicBezTo>
                      <a:pt x="43" y="50"/>
                      <a:pt x="45" y="42"/>
                      <a:pt x="45" y="32"/>
                    </a:cubicBezTo>
                    <a:cubicBezTo>
                      <a:pt x="45" y="11"/>
                      <a:pt x="38" y="0"/>
                      <a:pt x="23" y="0"/>
                    </a:cubicBezTo>
                    <a:cubicBezTo>
                      <a:pt x="16" y="0"/>
                      <a:pt x="10" y="2"/>
                      <a:pt x="6" y="8"/>
                    </a:cubicBezTo>
                    <a:cubicBezTo>
                      <a:pt x="2" y="14"/>
                      <a:pt x="0" y="22"/>
                      <a:pt x="0" y="33"/>
                    </a:cubicBezTo>
                    <a:cubicBezTo>
                      <a:pt x="0" y="54"/>
                      <a:pt x="8" y="64"/>
                      <a:pt x="22" y="64"/>
                    </a:cubicBezTo>
                    <a:close/>
                    <a:moveTo>
                      <a:pt x="22" y="11"/>
                    </a:moveTo>
                    <a:cubicBezTo>
                      <a:pt x="28" y="11"/>
                      <a:pt x="31" y="17"/>
                      <a:pt x="31" y="32"/>
                    </a:cubicBezTo>
                    <a:cubicBezTo>
                      <a:pt x="31"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22" name="Freeform 202"/>
              <p:cNvSpPr>
                <a:spLocks/>
              </p:cNvSpPr>
              <p:nvPr/>
            </p:nvSpPr>
            <p:spPr bwMode="auto">
              <a:xfrm>
                <a:off x="762268" y="4666640"/>
                <a:ext cx="52154" cy="121621"/>
              </a:xfrm>
              <a:custGeom>
                <a:avLst/>
                <a:gdLst>
                  <a:gd name="T0" fmla="*/ 0 w 27"/>
                  <a:gd name="T1" fmla="*/ 9 h 63"/>
                  <a:gd name="T2" fmla="*/ 0 w 27"/>
                  <a:gd name="T3" fmla="*/ 20 h 63"/>
                  <a:gd name="T4" fmla="*/ 4 w 27"/>
                  <a:gd name="T5" fmla="*/ 20 h 63"/>
                  <a:gd name="T6" fmla="*/ 8 w 27"/>
                  <a:gd name="T7" fmla="*/ 18 h 63"/>
                  <a:gd name="T8" fmla="*/ 10 w 27"/>
                  <a:gd name="T9" fmla="*/ 16 h 63"/>
                  <a:gd name="T10" fmla="*/ 13 w 27"/>
                  <a:gd name="T11" fmla="*/ 14 h 63"/>
                  <a:gd name="T12" fmla="*/ 13 w 27"/>
                  <a:gd name="T13" fmla="*/ 63 h 63"/>
                  <a:gd name="T14" fmla="*/ 27 w 27"/>
                  <a:gd name="T15" fmla="*/ 63 h 63"/>
                  <a:gd name="T16" fmla="*/ 27 w 27"/>
                  <a:gd name="T17" fmla="*/ 0 h 63"/>
                  <a:gd name="T18" fmla="*/ 19 w 27"/>
                  <a:gd name="T19" fmla="*/ 0 h 63"/>
                  <a:gd name="T20" fmla="*/ 10 w 27"/>
                  <a:gd name="T21" fmla="*/ 5 h 63"/>
                  <a:gd name="T22" fmla="*/ 0 w 27"/>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9"/>
                    </a:moveTo>
                    <a:cubicBezTo>
                      <a:pt x="0" y="9"/>
                      <a:pt x="0" y="9"/>
                      <a:pt x="0" y="20"/>
                    </a:cubicBezTo>
                    <a:cubicBezTo>
                      <a:pt x="1" y="20"/>
                      <a:pt x="2" y="20"/>
                      <a:pt x="4" y="20"/>
                    </a:cubicBezTo>
                    <a:cubicBezTo>
                      <a:pt x="5" y="19"/>
                      <a:pt x="6" y="19"/>
                      <a:pt x="8" y="18"/>
                    </a:cubicBezTo>
                    <a:cubicBezTo>
                      <a:pt x="9" y="18"/>
                      <a:pt x="10" y="17"/>
                      <a:pt x="10" y="16"/>
                    </a:cubicBezTo>
                    <a:cubicBezTo>
                      <a:pt x="11" y="16"/>
                      <a:pt x="12" y="15"/>
                      <a:pt x="13" y="14"/>
                    </a:cubicBezTo>
                    <a:cubicBezTo>
                      <a:pt x="13" y="14"/>
                      <a:pt x="13" y="14"/>
                      <a:pt x="13" y="63"/>
                    </a:cubicBezTo>
                    <a:cubicBezTo>
                      <a:pt x="13" y="63"/>
                      <a:pt x="13" y="63"/>
                      <a:pt x="27" y="63"/>
                    </a:cubicBezTo>
                    <a:cubicBezTo>
                      <a:pt x="27" y="63"/>
                      <a:pt x="27" y="63"/>
                      <a:pt x="27" y="0"/>
                    </a:cubicBezTo>
                    <a:cubicBezTo>
                      <a:pt x="19" y="0"/>
                      <a:pt x="19" y="0"/>
                      <a:pt x="19" y="0"/>
                    </a:cubicBezTo>
                    <a:cubicBezTo>
                      <a:pt x="16" y="2"/>
                      <a:pt x="13" y="3"/>
                      <a:pt x="10" y="5"/>
                    </a:cubicBezTo>
                    <a:cubicBezTo>
                      <a:pt x="7" y="6"/>
                      <a:pt x="4" y="8"/>
                      <a:pt x="0"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23" name="Freeform 203"/>
              <p:cNvSpPr>
                <a:spLocks noEditPoints="1"/>
              </p:cNvSpPr>
              <p:nvPr/>
            </p:nvSpPr>
            <p:spPr bwMode="auto">
              <a:xfrm>
                <a:off x="842943" y="4666640"/>
                <a:ext cx="84750" cy="123254"/>
              </a:xfrm>
              <a:custGeom>
                <a:avLst/>
                <a:gdLst>
                  <a:gd name="T0" fmla="*/ 5 w 44"/>
                  <a:gd name="T1" fmla="*/ 8 h 64"/>
                  <a:gd name="T2" fmla="*/ 0 w 44"/>
                  <a:gd name="T3" fmla="*/ 33 h 64"/>
                  <a:gd name="T4" fmla="*/ 22 w 44"/>
                  <a:gd name="T5" fmla="*/ 64 h 64"/>
                  <a:gd name="T6" fmla="*/ 38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4"/>
                      <a:pt x="0" y="22"/>
                      <a:pt x="0" y="33"/>
                    </a:cubicBezTo>
                    <a:cubicBezTo>
                      <a:pt x="0" y="54"/>
                      <a:pt x="7" y="64"/>
                      <a:pt x="22" y="64"/>
                    </a:cubicBezTo>
                    <a:cubicBezTo>
                      <a:pt x="29" y="64"/>
                      <a:pt x="35" y="61"/>
                      <a:pt x="38" y="56"/>
                    </a:cubicBezTo>
                    <a:cubicBezTo>
                      <a:pt x="42" y="50"/>
                      <a:pt x="44" y="42"/>
                      <a:pt x="44" y="32"/>
                    </a:cubicBezTo>
                    <a:cubicBezTo>
                      <a:pt x="44" y="11"/>
                      <a:pt x="37" y="0"/>
                      <a:pt x="23" y="0"/>
                    </a:cubicBezTo>
                    <a:cubicBezTo>
                      <a:pt x="15" y="0"/>
                      <a:pt x="9" y="2"/>
                      <a:pt x="5" y="8"/>
                    </a:cubicBezTo>
                    <a:close/>
                    <a:moveTo>
                      <a:pt x="22" y="11"/>
                    </a:moveTo>
                    <a:cubicBezTo>
                      <a:pt x="27" y="11"/>
                      <a:pt x="30" y="17"/>
                      <a:pt x="30" y="32"/>
                    </a:cubicBezTo>
                    <a:cubicBezTo>
                      <a:pt x="30" y="47"/>
                      <a:pt x="27"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24" name="Freeform 204"/>
              <p:cNvSpPr>
                <a:spLocks/>
              </p:cNvSpPr>
              <p:nvPr/>
            </p:nvSpPr>
            <p:spPr bwMode="auto">
              <a:xfrm>
                <a:off x="955401" y="4666640"/>
                <a:ext cx="52154" cy="121621"/>
              </a:xfrm>
              <a:custGeom>
                <a:avLst/>
                <a:gdLst>
                  <a:gd name="T0" fmla="*/ 0 w 27"/>
                  <a:gd name="T1" fmla="*/ 9 h 63"/>
                  <a:gd name="T2" fmla="*/ 0 w 27"/>
                  <a:gd name="T3" fmla="*/ 20 h 63"/>
                  <a:gd name="T4" fmla="*/ 4 w 27"/>
                  <a:gd name="T5" fmla="*/ 20 h 63"/>
                  <a:gd name="T6" fmla="*/ 8 w 27"/>
                  <a:gd name="T7" fmla="*/ 18 h 63"/>
                  <a:gd name="T8" fmla="*/ 10 w 27"/>
                  <a:gd name="T9" fmla="*/ 16 h 63"/>
                  <a:gd name="T10" fmla="*/ 13 w 27"/>
                  <a:gd name="T11" fmla="*/ 14 h 63"/>
                  <a:gd name="T12" fmla="*/ 13 w 27"/>
                  <a:gd name="T13" fmla="*/ 63 h 63"/>
                  <a:gd name="T14" fmla="*/ 27 w 27"/>
                  <a:gd name="T15" fmla="*/ 63 h 63"/>
                  <a:gd name="T16" fmla="*/ 27 w 27"/>
                  <a:gd name="T17" fmla="*/ 0 h 63"/>
                  <a:gd name="T18" fmla="*/ 19 w 27"/>
                  <a:gd name="T19" fmla="*/ 0 h 63"/>
                  <a:gd name="T20" fmla="*/ 10 w 27"/>
                  <a:gd name="T21" fmla="*/ 5 h 63"/>
                  <a:gd name="T22" fmla="*/ 0 w 27"/>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9"/>
                    </a:moveTo>
                    <a:cubicBezTo>
                      <a:pt x="0" y="9"/>
                      <a:pt x="0" y="9"/>
                      <a:pt x="0" y="20"/>
                    </a:cubicBezTo>
                    <a:cubicBezTo>
                      <a:pt x="1" y="20"/>
                      <a:pt x="2" y="20"/>
                      <a:pt x="4" y="20"/>
                    </a:cubicBezTo>
                    <a:cubicBezTo>
                      <a:pt x="5" y="19"/>
                      <a:pt x="6" y="19"/>
                      <a:pt x="8" y="18"/>
                    </a:cubicBezTo>
                    <a:cubicBezTo>
                      <a:pt x="9" y="18"/>
                      <a:pt x="10" y="17"/>
                      <a:pt x="10" y="16"/>
                    </a:cubicBezTo>
                    <a:cubicBezTo>
                      <a:pt x="11" y="16"/>
                      <a:pt x="12" y="15"/>
                      <a:pt x="13" y="14"/>
                    </a:cubicBezTo>
                    <a:cubicBezTo>
                      <a:pt x="13" y="14"/>
                      <a:pt x="13" y="14"/>
                      <a:pt x="13" y="63"/>
                    </a:cubicBezTo>
                    <a:cubicBezTo>
                      <a:pt x="13" y="63"/>
                      <a:pt x="13" y="63"/>
                      <a:pt x="27" y="63"/>
                    </a:cubicBezTo>
                    <a:cubicBezTo>
                      <a:pt x="27" y="63"/>
                      <a:pt x="27" y="63"/>
                      <a:pt x="27" y="0"/>
                    </a:cubicBezTo>
                    <a:cubicBezTo>
                      <a:pt x="19" y="0"/>
                      <a:pt x="19" y="0"/>
                      <a:pt x="19" y="0"/>
                    </a:cubicBezTo>
                    <a:cubicBezTo>
                      <a:pt x="16" y="2"/>
                      <a:pt x="13" y="3"/>
                      <a:pt x="10" y="5"/>
                    </a:cubicBezTo>
                    <a:cubicBezTo>
                      <a:pt x="7" y="6"/>
                      <a:pt x="4" y="8"/>
                      <a:pt x="0"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25" name="Freeform 209"/>
              <p:cNvSpPr>
                <a:spLocks noEditPoints="1"/>
              </p:cNvSpPr>
              <p:nvPr/>
            </p:nvSpPr>
            <p:spPr bwMode="auto">
              <a:xfrm>
                <a:off x="1343297" y="4666640"/>
                <a:ext cx="84750" cy="123254"/>
              </a:xfrm>
              <a:custGeom>
                <a:avLst/>
                <a:gdLst>
                  <a:gd name="T0" fmla="*/ 23 w 44"/>
                  <a:gd name="T1" fmla="*/ 0 h 64"/>
                  <a:gd name="T2" fmla="*/ 5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2"/>
                      <a:pt x="5" y="8"/>
                    </a:cubicBezTo>
                    <a:cubicBezTo>
                      <a:pt x="2" y="14"/>
                      <a:pt x="0" y="22"/>
                      <a:pt x="0" y="33"/>
                    </a:cubicBezTo>
                    <a:cubicBezTo>
                      <a:pt x="0" y="54"/>
                      <a:pt x="7" y="64"/>
                      <a:pt x="22" y="64"/>
                    </a:cubicBezTo>
                    <a:cubicBezTo>
                      <a:pt x="29" y="64"/>
                      <a:pt x="35" y="61"/>
                      <a:pt x="39"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26" name="Freeform 213"/>
              <p:cNvSpPr>
                <a:spLocks/>
              </p:cNvSpPr>
              <p:nvPr/>
            </p:nvSpPr>
            <p:spPr bwMode="auto">
              <a:xfrm>
                <a:off x="1763790" y="4666640"/>
                <a:ext cx="52154" cy="121621"/>
              </a:xfrm>
              <a:custGeom>
                <a:avLst/>
                <a:gdLst>
                  <a:gd name="T0" fmla="*/ 0 w 27"/>
                  <a:gd name="T1" fmla="*/ 20 h 63"/>
                  <a:gd name="T2" fmla="*/ 4 w 27"/>
                  <a:gd name="T3" fmla="*/ 20 h 63"/>
                  <a:gd name="T4" fmla="*/ 8 w 27"/>
                  <a:gd name="T5" fmla="*/ 18 h 63"/>
                  <a:gd name="T6" fmla="*/ 10 w 27"/>
                  <a:gd name="T7" fmla="*/ 16 h 63"/>
                  <a:gd name="T8" fmla="*/ 13 w 27"/>
                  <a:gd name="T9" fmla="*/ 14 h 63"/>
                  <a:gd name="T10" fmla="*/ 13 w 27"/>
                  <a:gd name="T11" fmla="*/ 63 h 63"/>
                  <a:gd name="T12" fmla="*/ 27 w 27"/>
                  <a:gd name="T13" fmla="*/ 63 h 63"/>
                  <a:gd name="T14" fmla="*/ 27 w 27"/>
                  <a:gd name="T15" fmla="*/ 0 h 63"/>
                  <a:gd name="T16" fmla="*/ 19 w 27"/>
                  <a:gd name="T17" fmla="*/ 0 h 63"/>
                  <a:gd name="T18" fmla="*/ 10 w 27"/>
                  <a:gd name="T19" fmla="*/ 5 h 63"/>
                  <a:gd name="T20" fmla="*/ 0 w 27"/>
                  <a:gd name="T21" fmla="*/ 9 h 63"/>
                  <a:gd name="T22" fmla="*/ 0 w 27"/>
                  <a:gd name="T23" fmla="*/ 2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0"/>
                    </a:moveTo>
                    <a:cubicBezTo>
                      <a:pt x="1" y="20"/>
                      <a:pt x="2" y="20"/>
                      <a:pt x="4" y="20"/>
                    </a:cubicBezTo>
                    <a:cubicBezTo>
                      <a:pt x="5" y="19"/>
                      <a:pt x="6" y="19"/>
                      <a:pt x="8" y="18"/>
                    </a:cubicBezTo>
                    <a:cubicBezTo>
                      <a:pt x="9" y="18"/>
                      <a:pt x="9" y="17"/>
                      <a:pt x="10" y="16"/>
                    </a:cubicBezTo>
                    <a:cubicBezTo>
                      <a:pt x="11" y="16"/>
                      <a:pt x="12" y="15"/>
                      <a:pt x="13" y="14"/>
                    </a:cubicBezTo>
                    <a:cubicBezTo>
                      <a:pt x="13" y="14"/>
                      <a:pt x="13" y="14"/>
                      <a:pt x="13" y="63"/>
                    </a:cubicBezTo>
                    <a:cubicBezTo>
                      <a:pt x="13" y="63"/>
                      <a:pt x="13" y="63"/>
                      <a:pt x="27" y="63"/>
                    </a:cubicBezTo>
                    <a:cubicBezTo>
                      <a:pt x="27" y="63"/>
                      <a:pt x="27" y="63"/>
                      <a:pt x="27" y="0"/>
                    </a:cubicBezTo>
                    <a:cubicBezTo>
                      <a:pt x="19" y="0"/>
                      <a:pt x="19" y="0"/>
                      <a:pt x="19" y="0"/>
                    </a:cubicBezTo>
                    <a:cubicBezTo>
                      <a:pt x="16" y="2"/>
                      <a:pt x="13" y="3"/>
                      <a:pt x="10" y="5"/>
                    </a:cubicBezTo>
                    <a:cubicBezTo>
                      <a:pt x="7" y="6"/>
                      <a:pt x="4" y="8"/>
                      <a:pt x="0" y="9"/>
                    </a:cubicBezTo>
                    <a:cubicBezTo>
                      <a:pt x="0" y="9"/>
                      <a:pt x="0" y="9"/>
                      <a:pt x="0" y="2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27" name="Freeform 214"/>
              <p:cNvSpPr>
                <a:spLocks noEditPoints="1"/>
              </p:cNvSpPr>
              <p:nvPr/>
            </p:nvSpPr>
            <p:spPr bwMode="auto">
              <a:xfrm>
                <a:off x="1844466" y="4666640"/>
                <a:ext cx="84750" cy="123254"/>
              </a:xfrm>
              <a:custGeom>
                <a:avLst/>
                <a:gdLst>
                  <a:gd name="T0" fmla="*/ 22 w 44"/>
                  <a:gd name="T1" fmla="*/ 64 h 64"/>
                  <a:gd name="T2" fmla="*/ 38 w 44"/>
                  <a:gd name="T3" fmla="*/ 56 h 64"/>
                  <a:gd name="T4" fmla="*/ 44 w 44"/>
                  <a:gd name="T5" fmla="*/ 32 h 64"/>
                  <a:gd name="T6" fmla="*/ 23 w 44"/>
                  <a:gd name="T7" fmla="*/ 0 h 64"/>
                  <a:gd name="T8" fmla="*/ 5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3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8" y="56"/>
                    </a:cubicBezTo>
                    <a:cubicBezTo>
                      <a:pt x="42" y="50"/>
                      <a:pt x="44" y="42"/>
                      <a:pt x="44" y="32"/>
                    </a:cubicBezTo>
                    <a:cubicBezTo>
                      <a:pt x="44" y="11"/>
                      <a:pt x="37" y="0"/>
                      <a:pt x="23" y="0"/>
                    </a:cubicBezTo>
                    <a:cubicBezTo>
                      <a:pt x="15" y="0"/>
                      <a:pt x="9" y="2"/>
                      <a:pt x="5" y="8"/>
                    </a:cubicBezTo>
                    <a:cubicBezTo>
                      <a:pt x="1" y="14"/>
                      <a:pt x="0" y="22"/>
                      <a:pt x="0" y="33"/>
                    </a:cubicBezTo>
                    <a:cubicBezTo>
                      <a:pt x="0" y="54"/>
                      <a:pt x="7" y="64"/>
                      <a:pt x="22" y="64"/>
                    </a:cubicBezTo>
                    <a:close/>
                    <a:moveTo>
                      <a:pt x="22" y="11"/>
                    </a:moveTo>
                    <a:cubicBezTo>
                      <a:pt x="27" y="11"/>
                      <a:pt x="30" y="17"/>
                      <a:pt x="30" y="32"/>
                    </a:cubicBezTo>
                    <a:cubicBezTo>
                      <a:pt x="30" y="47"/>
                      <a:pt x="27" y="53"/>
                      <a:pt x="22" y="53"/>
                    </a:cubicBezTo>
                    <a:cubicBezTo>
                      <a:pt x="16" y="53"/>
                      <a:pt x="13" y="47"/>
                      <a:pt x="13" y="33"/>
                    </a:cubicBezTo>
                    <a:cubicBezTo>
                      <a:pt x="13"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28" name="Freeform 215"/>
              <p:cNvSpPr>
                <a:spLocks/>
              </p:cNvSpPr>
              <p:nvPr/>
            </p:nvSpPr>
            <p:spPr bwMode="auto">
              <a:xfrm>
                <a:off x="1981371" y="4737654"/>
                <a:ext cx="26892" cy="50607"/>
              </a:xfrm>
              <a:custGeom>
                <a:avLst/>
                <a:gdLst>
                  <a:gd name="T0" fmla="*/ 14 w 14"/>
                  <a:gd name="T1" fmla="*/ 26 h 26"/>
                  <a:gd name="T2" fmla="*/ 14 w 14"/>
                  <a:gd name="T3" fmla="*/ 19 h 26"/>
                  <a:gd name="T4" fmla="*/ 0 w 14"/>
                  <a:gd name="T5" fmla="*/ 0 h 26"/>
                  <a:gd name="T6" fmla="*/ 0 w 14"/>
                  <a:gd name="T7" fmla="*/ 26 h 26"/>
                  <a:gd name="T8" fmla="*/ 14 w 14"/>
                  <a:gd name="T9" fmla="*/ 26 h 26"/>
                </a:gdLst>
                <a:ahLst/>
                <a:cxnLst>
                  <a:cxn ang="0">
                    <a:pos x="T0" y="T1"/>
                  </a:cxn>
                  <a:cxn ang="0">
                    <a:pos x="T2" y="T3"/>
                  </a:cxn>
                  <a:cxn ang="0">
                    <a:pos x="T4" y="T5"/>
                  </a:cxn>
                  <a:cxn ang="0">
                    <a:pos x="T6" y="T7"/>
                  </a:cxn>
                  <a:cxn ang="0">
                    <a:pos x="T8" y="T9"/>
                  </a:cxn>
                </a:cxnLst>
                <a:rect l="0" t="0" r="r" b="b"/>
                <a:pathLst>
                  <a:path w="14" h="26">
                    <a:moveTo>
                      <a:pt x="14" y="26"/>
                    </a:moveTo>
                    <a:cubicBezTo>
                      <a:pt x="14" y="26"/>
                      <a:pt x="14" y="26"/>
                      <a:pt x="14" y="19"/>
                    </a:cubicBezTo>
                    <a:cubicBezTo>
                      <a:pt x="10" y="12"/>
                      <a:pt x="5" y="6"/>
                      <a:pt x="0" y="0"/>
                    </a:cubicBezTo>
                    <a:cubicBezTo>
                      <a:pt x="0" y="6"/>
                      <a:pt x="0" y="15"/>
                      <a:pt x="0" y="26"/>
                    </a:cubicBezTo>
                    <a:cubicBezTo>
                      <a:pt x="0" y="26"/>
                      <a:pt x="0" y="26"/>
                      <a:pt x="14" y="2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29" name="Freeform 216"/>
              <p:cNvSpPr>
                <a:spLocks/>
              </p:cNvSpPr>
              <p:nvPr/>
            </p:nvSpPr>
            <p:spPr bwMode="auto">
              <a:xfrm>
                <a:off x="-54271" y="4610320"/>
                <a:ext cx="30967" cy="32650"/>
              </a:xfrm>
              <a:custGeom>
                <a:avLst/>
                <a:gdLst>
                  <a:gd name="T0" fmla="*/ 12 w 16"/>
                  <a:gd name="T1" fmla="*/ 9 h 17"/>
                  <a:gd name="T2" fmla="*/ 16 w 16"/>
                  <a:gd name="T3" fmla="*/ 0 h 17"/>
                  <a:gd name="T4" fmla="*/ 0 w 16"/>
                  <a:gd name="T5" fmla="*/ 17 h 17"/>
                  <a:gd name="T6" fmla="*/ 12 w 16"/>
                  <a:gd name="T7" fmla="*/ 9 h 17"/>
                </a:gdLst>
                <a:ahLst/>
                <a:cxnLst>
                  <a:cxn ang="0">
                    <a:pos x="T0" y="T1"/>
                  </a:cxn>
                  <a:cxn ang="0">
                    <a:pos x="T2" y="T3"/>
                  </a:cxn>
                  <a:cxn ang="0">
                    <a:pos x="T4" y="T5"/>
                  </a:cxn>
                  <a:cxn ang="0">
                    <a:pos x="T6" y="T7"/>
                  </a:cxn>
                </a:cxnLst>
                <a:rect l="0" t="0" r="r" b="b"/>
                <a:pathLst>
                  <a:path w="16" h="17">
                    <a:moveTo>
                      <a:pt x="12" y="9"/>
                    </a:moveTo>
                    <a:cubicBezTo>
                      <a:pt x="14" y="6"/>
                      <a:pt x="15" y="3"/>
                      <a:pt x="16" y="0"/>
                    </a:cubicBezTo>
                    <a:cubicBezTo>
                      <a:pt x="11" y="5"/>
                      <a:pt x="5" y="11"/>
                      <a:pt x="0" y="17"/>
                    </a:cubicBezTo>
                    <a:cubicBezTo>
                      <a:pt x="5" y="16"/>
                      <a:pt x="9" y="13"/>
                      <a:pt x="12"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30" name="Freeform 217"/>
              <p:cNvSpPr>
                <a:spLocks/>
              </p:cNvSpPr>
              <p:nvPr/>
            </p:nvSpPr>
            <p:spPr bwMode="auto">
              <a:xfrm>
                <a:off x="32924" y="4531143"/>
                <a:ext cx="26892" cy="110194"/>
              </a:xfrm>
              <a:custGeom>
                <a:avLst/>
                <a:gdLst>
                  <a:gd name="T0" fmla="*/ 14 w 14"/>
                  <a:gd name="T1" fmla="*/ 57 h 57"/>
                  <a:gd name="T2" fmla="*/ 14 w 14"/>
                  <a:gd name="T3" fmla="*/ 0 h 57"/>
                  <a:gd name="T4" fmla="*/ 0 w 14"/>
                  <a:gd name="T5" fmla="*/ 12 h 57"/>
                  <a:gd name="T6" fmla="*/ 0 w 14"/>
                  <a:gd name="T7" fmla="*/ 57 h 57"/>
                  <a:gd name="T8" fmla="*/ 14 w 14"/>
                  <a:gd name="T9" fmla="*/ 57 h 57"/>
                </a:gdLst>
                <a:ahLst/>
                <a:cxnLst>
                  <a:cxn ang="0">
                    <a:pos x="T0" y="T1"/>
                  </a:cxn>
                  <a:cxn ang="0">
                    <a:pos x="T2" y="T3"/>
                  </a:cxn>
                  <a:cxn ang="0">
                    <a:pos x="T4" y="T5"/>
                  </a:cxn>
                  <a:cxn ang="0">
                    <a:pos x="T6" y="T7"/>
                  </a:cxn>
                  <a:cxn ang="0">
                    <a:pos x="T8" y="T9"/>
                  </a:cxn>
                </a:cxnLst>
                <a:rect l="0" t="0" r="r" b="b"/>
                <a:pathLst>
                  <a:path w="14" h="57">
                    <a:moveTo>
                      <a:pt x="14" y="57"/>
                    </a:moveTo>
                    <a:cubicBezTo>
                      <a:pt x="14" y="57"/>
                      <a:pt x="14" y="57"/>
                      <a:pt x="14" y="0"/>
                    </a:cubicBezTo>
                    <a:cubicBezTo>
                      <a:pt x="10" y="4"/>
                      <a:pt x="5" y="8"/>
                      <a:pt x="0" y="12"/>
                    </a:cubicBezTo>
                    <a:cubicBezTo>
                      <a:pt x="0" y="17"/>
                      <a:pt x="0" y="29"/>
                      <a:pt x="0" y="57"/>
                    </a:cubicBezTo>
                    <a:cubicBezTo>
                      <a:pt x="0" y="57"/>
                      <a:pt x="0" y="57"/>
                      <a:pt x="14" y="57"/>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31" name="Freeform 218"/>
              <p:cNvSpPr>
                <a:spLocks noEditPoints="1"/>
              </p:cNvSpPr>
              <p:nvPr/>
            </p:nvSpPr>
            <p:spPr bwMode="auto">
              <a:xfrm>
                <a:off x="89153" y="4519716"/>
                <a:ext cx="84750" cy="123254"/>
              </a:xfrm>
              <a:custGeom>
                <a:avLst/>
                <a:gdLst>
                  <a:gd name="T0" fmla="*/ 22 w 44"/>
                  <a:gd name="T1" fmla="*/ 64 h 64"/>
                  <a:gd name="T2" fmla="*/ 39 w 44"/>
                  <a:gd name="T3" fmla="*/ 56 h 64"/>
                  <a:gd name="T4" fmla="*/ 44 w 44"/>
                  <a:gd name="T5" fmla="*/ 32 h 64"/>
                  <a:gd name="T6" fmla="*/ 23 w 44"/>
                  <a:gd name="T7" fmla="*/ 0 h 64"/>
                  <a:gd name="T8" fmla="*/ 6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3"/>
                      <a:pt x="6" y="8"/>
                    </a:cubicBezTo>
                    <a:cubicBezTo>
                      <a:pt x="2" y="15"/>
                      <a:pt x="0" y="22"/>
                      <a:pt x="0" y="33"/>
                    </a:cubicBezTo>
                    <a:cubicBezTo>
                      <a:pt x="0" y="54"/>
                      <a:pt x="7" y="64"/>
                      <a:pt x="22" y="64"/>
                    </a:cubicBezTo>
                    <a:close/>
                    <a:moveTo>
                      <a:pt x="22" y="11"/>
                    </a:moveTo>
                    <a:cubicBezTo>
                      <a:pt x="28" y="11"/>
                      <a:pt x="30" y="17"/>
                      <a:pt x="30" y="32"/>
                    </a:cubicBezTo>
                    <a:cubicBezTo>
                      <a:pt x="30"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32" name="Freeform 219"/>
              <p:cNvSpPr>
                <a:spLocks noEditPoints="1"/>
              </p:cNvSpPr>
              <p:nvPr/>
            </p:nvSpPr>
            <p:spPr bwMode="auto">
              <a:xfrm>
                <a:off x="202425" y="4519716"/>
                <a:ext cx="84750" cy="123254"/>
              </a:xfrm>
              <a:custGeom>
                <a:avLst/>
                <a:gdLst>
                  <a:gd name="T0" fmla="*/ 22 w 44"/>
                  <a:gd name="T1" fmla="*/ 64 h 64"/>
                  <a:gd name="T2" fmla="*/ 39 w 44"/>
                  <a:gd name="T3" fmla="*/ 56 h 64"/>
                  <a:gd name="T4" fmla="*/ 44 w 44"/>
                  <a:gd name="T5" fmla="*/ 32 h 64"/>
                  <a:gd name="T6" fmla="*/ 23 w 44"/>
                  <a:gd name="T7" fmla="*/ 0 h 64"/>
                  <a:gd name="T8" fmla="*/ 6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3"/>
                      <a:pt x="6" y="8"/>
                    </a:cubicBezTo>
                    <a:cubicBezTo>
                      <a:pt x="2" y="15"/>
                      <a:pt x="0" y="22"/>
                      <a:pt x="0" y="33"/>
                    </a:cubicBezTo>
                    <a:cubicBezTo>
                      <a:pt x="0" y="54"/>
                      <a:pt x="7" y="64"/>
                      <a:pt x="22" y="64"/>
                    </a:cubicBezTo>
                    <a:close/>
                    <a:moveTo>
                      <a:pt x="22" y="11"/>
                    </a:moveTo>
                    <a:cubicBezTo>
                      <a:pt x="28" y="11"/>
                      <a:pt x="30" y="17"/>
                      <a:pt x="30" y="32"/>
                    </a:cubicBezTo>
                    <a:cubicBezTo>
                      <a:pt x="30" y="47"/>
                      <a:pt x="28" y="53"/>
                      <a:pt x="22" y="53"/>
                    </a:cubicBezTo>
                    <a:cubicBezTo>
                      <a:pt x="17" y="53"/>
                      <a:pt x="14" y="47"/>
                      <a:pt x="14" y="33"/>
                    </a:cubicBezTo>
                    <a:cubicBezTo>
                      <a:pt x="14" y="18"/>
                      <a:pt x="17" y="11"/>
                      <a:pt x="22"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33" name="Freeform 220"/>
              <p:cNvSpPr>
                <a:spLocks/>
              </p:cNvSpPr>
              <p:nvPr/>
            </p:nvSpPr>
            <p:spPr bwMode="auto">
              <a:xfrm>
                <a:off x="316512" y="4519716"/>
                <a:ext cx="50524" cy="121621"/>
              </a:xfrm>
              <a:custGeom>
                <a:avLst/>
                <a:gdLst>
                  <a:gd name="T0" fmla="*/ 7 w 26"/>
                  <a:gd name="T1" fmla="*/ 18 h 63"/>
                  <a:gd name="T2" fmla="*/ 10 w 26"/>
                  <a:gd name="T3" fmla="*/ 16 h 63"/>
                  <a:gd name="T4" fmla="*/ 13 w 26"/>
                  <a:gd name="T5" fmla="*/ 15 h 63"/>
                  <a:gd name="T6" fmla="*/ 13 w 26"/>
                  <a:gd name="T7" fmla="*/ 63 h 63"/>
                  <a:gd name="T8" fmla="*/ 26 w 26"/>
                  <a:gd name="T9" fmla="*/ 63 h 63"/>
                  <a:gd name="T10" fmla="*/ 26 w 26"/>
                  <a:gd name="T11" fmla="*/ 0 h 63"/>
                  <a:gd name="T12" fmla="*/ 18 w 26"/>
                  <a:gd name="T13" fmla="*/ 0 h 63"/>
                  <a:gd name="T14" fmla="*/ 10 w 26"/>
                  <a:gd name="T15" fmla="*/ 5 h 63"/>
                  <a:gd name="T16" fmla="*/ 0 w 26"/>
                  <a:gd name="T17" fmla="*/ 9 h 63"/>
                  <a:gd name="T18" fmla="*/ 0 w 26"/>
                  <a:gd name="T19" fmla="*/ 20 h 63"/>
                  <a:gd name="T20" fmla="*/ 4 w 26"/>
                  <a:gd name="T21" fmla="*/ 20 h 63"/>
                  <a:gd name="T22" fmla="*/ 7 w 26"/>
                  <a:gd name="T23"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7" y="18"/>
                    </a:moveTo>
                    <a:cubicBezTo>
                      <a:pt x="8" y="18"/>
                      <a:pt x="9" y="17"/>
                      <a:pt x="10" y="16"/>
                    </a:cubicBezTo>
                    <a:cubicBezTo>
                      <a:pt x="11" y="16"/>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6" y="2"/>
                      <a:pt x="13" y="4"/>
                      <a:pt x="10" y="5"/>
                    </a:cubicBezTo>
                    <a:cubicBezTo>
                      <a:pt x="6" y="6"/>
                      <a:pt x="4" y="8"/>
                      <a:pt x="0" y="9"/>
                    </a:cubicBezTo>
                    <a:cubicBezTo>
                      <a:pt x="0" y="9"/>
                      <a:pt x="0" y="9"/>
                      <a:pt x="0" y="20"/>
                    </a:cubicBezTo>
                    <a:cubicBezTo>
                      <a:pt x="1" y="20"/>
                      <a:pt x="2" y="20"/>
                      <a:pt x="4" y="20"/>
                    </a:cubicBezTo>
                    <a:cubicBezTo>
                      <a:pt x="5" y="19"/>
                      <a:pt x="6"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34" name="Freeform 224"/>
              <p:cNvSpPr>
                <a:spLocks noEditPoints="1"/>
              </p:cNvSpPr>
              <p:nvPr/>
            </p:nvSpPr>
            <p:spPr bwMode="auto">
              <a:xfrm>
                <a:off x="669368" y="4519716"/>
                <a:ext cx="84750" cy="123254"/>
              </a:xfrm>
              <a:custGeom>
                <a:avLst/>
                <a:gdLst>
                  <a:gd name="T0" fmla="*/ 22 w 44"/>
                  <a:gd name="T1" fmla="*/ 64 h 64"/>
                  <a:gd name="T2" fmla="*/ 39 w 44"/>
                  <a:gd name="T3" fmla="*/ 56 h 64"/>
                  <a:gd name="T4" fmla="*/ 44 w 44"/>
                  <a:gd name="T5" fmla="*/ 32 h 64"/>
                  <a:gd name="T6" fmla="*/ 23 w 44"/>
                  <a:gd name="T7" fmla="*/ 0 h 64"/>
                  <a:gd name="T8" fmla="*/ 5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lose/>
                    <a:moveTo>
                      <a:pt x="22" y="11"/>
                    </a:moveTo>
                    <a:cubicBezTo>
                      <a:pt x="28" y="11"/>
                      <a:pt x="30" y="17"/>
                      <a:pt x="30" y="32"/>
                    </a:cubicBezTo>
                    <a:cubicBezTo>
                      <a:pt x="30"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35" name="Freeform 225"/>
              <p:cNvSpPr>
                <a:spLocks/>
              </p:cNvSpPr>
              <p:nvPr/>
            </p:nvSpPr>
            <p:spPr bwMode="auto">
              <a:xfrm>
                <a:off x="783455" y="4519716"/>
                <a:ext cx="49710" cy="121621"/>
              </a:xfrm>
              <a:custGeom>
                <a:avLst/>
                <a:gdLst>
                  <a:gd name="T0" fmla="*/ 10 w 26"/>
                  <a:gd name="T1" fmla="*/ 5 h 63"/>
                  <a:gd name="T2" fmla="*/ 0 w 26"/>
                  <a:gd name="T3" fmla="*/ 9 h 63"/>
                  <a:gd name="T4" fmla="*/ 0 w 26"/>
                  <a:gd name="T5" fmla="*/ 20 h 63"/>
                  <a:gd name="T6" fmla="*/ 4 w 26"/>
                  <a:gd name="T7" fmla="*/ 20 h 63"/>
                  <a:gd name="T8" fmla="*/ 7 w 26"/>
                  <a:gd name="T9" fmla="*/ 18 h 63"/>
                  <a:gd name="T10" fmla="*/ 10 w 26"/>
                  <a:gd name="T11" fmla="*/ 16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5"/>
                    </a:moveTo>
                    <a:cubicBezTo>
                      <a:pt x="6" y="6"/>
                      <a:pt x="4" y="8"/>
                      <a:pt x="0" y="9"/>
                    </a:cubicBezTo>
                    <a:cubicBezTo>
                      <a:pt x="0" y="9"/>
                      <a:pt x="0" y="9"/>
                      <a:pt x="0" y="20"/>
                    </a:cubicBezTo>
                    <a:cubicBezTo>
                      <a:pt x="1" y="20"/>
                      <a:pt x="2" y="20"/>
                      <a:pt x="4" y="20"/>
                    </a:cubicBezTo>
                    <a:cubicBezTo>
                      <a:pt x="5" y="19"/>
                      <a:pt x="5" y="19"/>
                      <a:pt x="7" y="18"/>
                    </a:cubicBezTo>
                    <a:cubicBezTo>
                      <a:pt x="8" y="18"/>
                      <a:pt x="9" y="17"/>
                      <a:pt x="10" y="16"/>
                    </a:cubicBezTo>
                    <a:cubicBezTo>
                      <a:pt x="11" y="16"/>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36" name="Freeform 226"/>
              <p:cNvSpPr>
                <a:spLocks noEditPoints="1"/>
              </p:cNvSpPr>
              <p:nvPr/>
            </p:nvSpPr>
            <p:spPr bwMode="auto">
              <a:xfrm>
                <a:off x="862501" y="4519716"/>
                <a:ext cx="84750" cy="123254"/>
              </a:xfrm>
              <a:custGeom>
                <a:avLst/>
                <a:gdLst>
                  <a:gd name="T0" fmla="*/ 23 w 44"/>
                  <a:gd name="T1" fmla="*/ 0 h 64"/>
                  <a:gd name="T2" fmla="*/ 6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1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3"/>
                      <a:pt x="6" y="8"/>
                    </a:cubicBezTo>
                    <a:cubicBezTo>
                      <a:pt x="2" y="15"/>
                      <a:pt x="0" y="22"/>
                      <a:pt x="0" y="33"/>
                    </a:cubicBezTo>
                    <a:cubicBezTo>
                      <a:pt x="0" y="54"/>
                      <a:pt x="8" y="64"/>
                      <a:pt x="22" y="64"/>
                    </a:cubicBezTo>
                    <a:cubicBezTo>
                      <a:pt x="30" y="64"/>
                      <a:pt x="35" y="61"/>
                      <a:pt x="39" y="56"/>
                    </a:cubicBezTo>
                    <a:cubicBezTo>
                      <a:pt x="43" y="50"/>
                      <a:pt x="44" y="42"/>
                      <a:pt x="44" y="32"/>
                    </a:cubicBezTo>
                    <a:cubicBezTo>
                      <a:pt x="44" y="11"/>
                      <a:pt x="38" y="0"/>
                      <a:pt x="23" y="0"/>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37" name="Freeform 227"/>
              <p:cNvSpPr>
                <a:spLocks/>
              </p:cNvSpPr>
              <p:nvPr/>
            </p:nvSpPr>
            <p:spPr bwMode="auto">
              <a:xfrm>
                <a:off x="976588" y="4519716"/>
                <a:ext cx="52154" cy="121621"/>
              </a:xfrm>
              <a:custGeom>
                <a:avLst/>
                <a:gdLst>
                  <a:gd name="T0" fmla="*/ 10 w 27"/>
                  <a:gd name="T1" fmla="*/ 5 h 63"/>
                  <a:gd name="T2" fmla="*/ 0 w 27"/>
                  <a:gd name="T3" fmla="*/ 9 h 63"/>
                  <a:gd name="T4" fmla="*/ 0 w 27"/>
                  <a:gd name="T5" fmla="*/ 20 h 63"/>
                  <a:gd name="T6" fmla="*/ 4 w 27"/>
                  <a:gd name="T7" fmla="*/ 20 h 63"/>
                  <a:gd name="T8" fmla="*/ 7 w 27"/>
                  <a:gd name="T9" fmla="*/ 18 h 63"/>
                  <a:gd name="T10" fmla="*/ 10 w 27"/>
                  <a:gd name="T11" fmla="*/ 16 h 63"/>
                  <a:gd name="T12" fmla="*/ 13 w 27"/>
                  <a:gd name="T13" fmla="*/ 15 h 63"/>
                  <a:gd name="T14" fmla="*/ 13 w 27"/>
                  <a:gd name="T15" fmla="*/ 63 h 63"/>
                  <a:gd name="T16" fmla="*/ 27 w 27"/>
                  <a:gd name="T17" fmla="*/ 63 h 63"/>
                  <a:gd name="T18" fmla="*/ 27 w 27"/>
                  <a:gd name="T19" fmla="*/ 0 h 63"/>
                  <a:gd name="T20" fmla="*/ 18 w 27"/>
                  <a:gd name="T21" fmla="*/ 0 h 63"/>
                  <a:gd name="T22" fmla="*/ 10 w 27"/>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5"/>
                    </a:moveTo>
                    <a:cubicBezTo>
                      <a:pt x="6" y="6"/>
                      <a:pt x="4" y="8"/>
                      <a:pt x="0" y="9"/>
                    </a:cubicBezTo>
                    <a:cubicBezTo>
                      <a:pt x="0" y="9"/>
                      <a:pt x="0" y="9"/>
                      <a:pt x="0" y="20"/>
                    </a:cubicBezTo>
                    <a:cubicBezTo>
                      <a:pt x="1" y="20"/>
                      <a:pt x="2" y="20"/>
                      <a:pt x="4" y="20"/>
                    </a:cubicBezTo>
                    <a:cubicBezTo>
                      <a:pt x="4" y="19"/>
                      <a:pt x="5" y="19"/>
                      <a:pt x="7" y="18"/>
                    </a:cubicBezTo>
                    <a:cubicBezTo>
                      <a:pt x="8" y="18"/>
                      <a:pt x="9" y="17"/>
                      <a:pt x="10" y="16"/>
                    </a:cubicBezTo>
                    <a:cubicBezTo>
                      <a:pt x="11" y="16"/>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38" name="Freeform 228"/>
              <p:cNvSpPr>
                <a:spLocks/>
              </p:cNvSpPr>
              <p:nvPr/>
            </p:nvSpPr>
            <p:spPr bwMode="auto">
              <a:xfrm>
                <a:off x="1055635" y="4519716"/>
                <a:ext cx="52154" cy="121621"/>
              </a:xfrm>
              <a:custGeom>
                <a:avLst/>
                <a:gdLst>
                  <a:gd name="T0" fmla="*/ 27 w 27"/>
                  <a:gd name="T1" fmla="*/ 63 h 63"/>
                  <a:gd name="T2" fmla="*/ 27 w 27"/>
                  <a:gd name="T3" fmla="*/ 0 h 63"/>
                  <a:gd name="T4" fmla="*/ 19 w 27"/>
                  <a:gd name="T5" fmla="*/ 0 h 63"/>
                  <a:gd name="T6" fmla="*/ 10 w 27"/>
                  <a:gd name="T7" fmla="*/ 5 h 63"/>
                  <a:gd name="T8" fmla="*/ 0 w 27"/>
                  <a:gd name="T9" fmla="*/ 9 h 63"/>
                  <a:gd name="T10" fmla="*/ 0 w 27"/>
                  <a:gd name="T11" fmla="*/ 20 h 63"/>
                  <a:gd name="T12" fmla="*/ 4 w 27"/>
                  <a:gd name="T13" fmla="*/ 20 h 63"/>
                  <a:gd name="T14" fmla="*/ 8 w 27"/>
                  <a:gd name="T15" fmla="*/ 18 h 63"/>
                  <a:gd name="T16" fmla="*/ 10 w 27"/>
                  <a:gd name="T17" fmla="*/ 16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5"/>
                    </a:cubicBezTo>
                    <a:cubicBezTo>
                      <a:pt x="7" y="6"/>
                      <a:pt x="4" y="8"/>
                      <a:pt x="0" y="9"/>
                    </a:cubicBezTo>
                    <a:cubicBezTo>
                      <a:pt x="0" y="9"/>
                      <a:pt x="0" y="9"/>
                      <a:pt x="0" y="20"/>
                    </a:cubicBezTo>
                    <a:cubicBezTo>
                      <a:pt x="1" y="20"/>
                      <a:pt x="2" y="20"/>
                      <a:pt x="4" y="20"/>
                    </a:cubicBezTo>
                    <a:cubicBezTo>
                      <a:pt x="5" y="19"/>
                      <a:pt x="6" y="19"/>
                      <a:pt x="8" y="18"/>
                    </a:cubicBezTo>
                    <a:cubicBezTo>
                      <a:pt x="8" y="18"/>
                      <a:pt x="9" y="17"/>
                      <a:pt x="10" y="16"/>
                    </a:cubicBezTo>
                    <a:cubicBezTo>
                      <a:pt x="11" y="16"/>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39" name="Freeform 229"/>
              <p:cNvSpPr>
                <a:spLocks/>
              </p:cNvSpPr>
              <p:nvPr/>
            </p:nvSpPr>
            <p:spPr bwMode="auto">
              <a:xfrm>
                <a:off x="1134681" y="4519716"/>
                <a:ext cx="52154" cy="121621"/>
              </a:xfrm>
              <a:custGeom>
                <a:avLst/>
                <a:gdLst>
                  <a:gd name="T0" fmla="*/ 0 w 27"/>
                  <a:gd name="T1" fmla="*/ 20 h 63"/>
                  <a:gd name="T2" fmla="*/ 4 w 27"/>
                  <a:gd name="T3" fmla="*/ 20 h 63"/>
                  <a:gd name="T4" fmla="*/ 8 w 27"/>
                  <a:gd name="T5" fmla="*/ 18 h 63"/>
                  <a:gd name="T6" fmla="*/ 11 w 27"/>
                  <a:gd name="T7" fmla="*/ 16 h 63"/>
                  <a:gd name="T8" fmla="*/ 13 w 27"/>
                  <a:gd name="T9" fmla="*/ 15 h 63"/>
                  <a:gd name="T10" fmla="*/ 13 w 27"/>
                  <a:gd name="T11" fmla="*/ 63 h 63"/>
                  <a:gd name="T12" fmla="*/ 27 w 27"/>
                  <a:gd name="T13" fmla="*/ 63 h 63"/>
                  <a:gd name="T14" fmla="*/ 27 w 27"/>
                  <a:gd name="T15" fmla="*/ 0 h 63"/>
                  <a:gd name="T16" fmla="*/ 19 w 27"/>
                  <a:gd name="T17" fmla="*/ 0 h 63"/>
                  <a:gd name="T18" fmla="*/ 11 w 27"/>
                  <a:gd name="T19" fmla="*/ 5 h 63"/>
                  <a:gd name="T20" fmla="*/ 0 w 27"/>
                  <a:gd name="T21" fmla="*/ 9 h 63"/>
                  <a:gd name="T22" fmla="*/ 0 w 27"/>
                  <a:gd name="T23" fmla="*/ 2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0"/>
                    </a:moveTo>
                    <a:cubicBezTo>
                      <a:pt x="1" y="20"/>
                      <a:pt x="2" y="20"/>
                      <a:pt x="4" y="20"/>
                    </a:cubicBezTo>
                    <a:cubicBezTo>
                      <a:pt x="5" y="19"/>
                      <a:pt x="6" y="19"/>
                      <a:pt x="8" y="18"/>
                    </a:cubicBezTo>
                    <a:cubicBezTo>
                      <a:pt x="9" y="18"/>
                      <a:pt x="10" y="17"/>
                      <a:pt x="11" y="16"/>
                    </a:cubicBezTo>
                    <a:cubicBezTo>
                      <a:pt x="12" y="16"/>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1" y="5"/>
                    </a:cubicBezTo>
                    <a:cubicBezTo>
                      <a:pt x="7" y="6"/>
                      <a:pt x="4" y="8"/>
                      <a:pt x="0" y="9"/>
                    </a:cubicBezTo>
                    <a:cubicBezTo>
                      <a:pt x="0" y="9"/>
                      <a:pt x="0" y="9"/>
                      <a:pt x="0" y="2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40" name="Freeform 230"/>
              <p:cNvSpPr>
                <a:spLocks noEditPoints="1"/>
              </p:cNvSpPr>
              <p:nvPr/>
            </p:nvSpPr>
            <p:spPr bwMode="auto">
              <a:xfrm>
                <a:off x="1215357" y="4519716"/>
                <a:ext cx="84750" cy="123254"/>
              </a:xfrm>
              <a:custGeom>
                <a:avLst/>
                <a:gdLst>
                  <a:gd name="T0" fmla="*/ 5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5"/>
                      <a:pt x="0" y="22"/>
                      <a:pt x="0" y="33"/>
                    </a:cubicBezTo>
                    <a:cubicBezTo>
                      <a:pt x="0" y="54"/>
                      <a:pt x="7" y="64"/>
                      <a:pt x="22" y="64"/>
                    </a:cubicBezTo>
                    <a:cubicBezTo>
                      <a:pt x="29" y="64"/>
                      <a:pt x="35" y="61"/>
                      <a:pt x="39" y="56"/>
                    </a:cubicBezTo>
                    <a:cubicBezTo>
                      <a:pt x="42" y="50"/>
                      <a:pt x="44" y="42"/>
                      <a:pt x="44" y="32"/>
                    </a:cubicBezTo>
                    <a:cubicBezTo>
                      <a:pt x="44" y="11"/>
                      <a:pt x="38" y="0"/>
                      <a:pt x="23" y="0"/>
                    </a:cubicBezTo>
                    <a:cubicBezTo>
                      <a:pt x="15" y="0"/>
                      <a:pt x="9" y="3"/>
                      <a:pt x="5" y="8"/>
                    </a:cubicBezTo>
                    <a:close/>
                    <a:moveTo>
                      <a:pt x="22" y="11"/>
                    </a:moveTo>
                    <a:cubicBezTo>
                      <a:pt x="28" y="11"/>
                      <a:pt x="30" y="17"/>
                      <a:pt x="30" y="32"/>
                    </a:cubicBezTo>
                    <a:cubicBezTo>
                      <a:pt x="30" y="47"/>
                      <a:pt x="28"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41" name="Freeform 231"/>
              <p:cNvSpPr>
                <a:spLocks/>
              </p:cNvSpPr>
              <p:nvPr/>
            </p:nvSpPr>
            <p:spPr bwMode="auto">
              <a:xfrm>
                <a:off x="1329444" y="4519716"/>
                <a:ext cx="52154" cy="121621"/>
              </a:xfrm>
              <a:custGeom>
                <a:avLst/>
                <a:gdLst>
                  <a:gd name="T0" fmla="*/ 0 w 27"/>
                  <a:gd name="T1" fmla="*/ 20 h 63"/>
                  <a:gd name="T2" fmla="*/ 3 w 27"/>
                  <a:gd name="T3" fmla="*/ 20 h 63"/>
                  <a:gd name="T4" fmla="*/ 7 w 27"/>
                  <a:gd name="T5" fmla="*/ 18 h 63"/>
                  <a:gd name="T6" fmla="*/ 10 w 27"/>
                  <a:gd name="T7" fmla="*/ 16 h 63"/>
                  <a:gd name="T8" fmla="*/ 13 w 27"/>
                  <a:gd name="T9" fmla="*/ 15 h 63"/>
                  <a:gd name="T10" fmla="*/ 13 w 27"/>
                  <a:gd name="T11" fmla="*/ 63 h 63"/>
                  <a:gd name="T12" fmla="*/ 27 w 27"/>
                  <a:gd name="T13" fmla="*/ 63 h 63"/>
                  <a:gd name="T14" fmla="*/ 27 w 27"/>
                  <a:gd name="T15" fmla="*/ 0 h 63"/>
                  <a:gd name="T16" fmla="*/ 18 w 27"/>
                  <a:gd name="T17" fmla="*/ 0 h 63"/>
                  <a:gd name="T18" fmla="*/ 10 w 27"/>
                  <a:gd name="T19" fmla="*/ 5 h 63"/>
                  <a:gd name="T20" fmla="*/ 0 w 27"/>
                  <a:gd name="T21" fmla="*/ 9 h 63"/>
                  <a:gd name="T22" fmla="*/ 0 w 27"/>
                  <a:gd name="T23" fmla="*/ 2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0"/>
                    </a:moveTo>
                    <a:cubicBezTo>
                      <a:pt x="1" y="20"/>
                      <a:pt x="2" y="20"/>
                      <a:pt x="3" y="20"/>
                    </a:cubicBezTo>
                    <a:cubicBezTo>
                      <a:pt x="4" y="19"/>
                      <a:pt x="5" y="19"/>
                      <a:pt x="7" y="18"/>
                    </a:cubicBezTo>
                    <a:cubicBezTo>
                      <a:pt x="8" y="18"/>
                      <a:pt x="9" y="17"/>
                      <a:pt x="10" y="16"/>
                    </a:cubicBezTo>
                    <a:cubicBezTo>
                      <a:pt x="11" y="16"/>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5" y="2"/>
                      <a:pt x="13" y="4"/>
                      <a:pt x="10" y="5"/>
                    </a:cubicBezTo>
                    <a:cubicBezTo>
                      <a:pt x="6" y="6"/>
                      <a:pt x="3" y="8"/>
                      <a:pt x="0" y="9"/>
                    </a:cubicBezTo>
                    <a:cubicBezTo>
                      <a:pt x="0" y="9"/>
                      <a:pt x="0" y="9"/>
                      <a:pt x="0" y="2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42" name="Freeform 235"/>
              <p:cNvSpPr>
                <a:spLocks/>
              </p:cNvSpPr>
              <p:nvPr/>
            </p:nvSpPr>
            <p:spPr bwMode="auto">
              <a:xfrm>
                <a:off x="1714896" y="4519716"/>
                <a:ext cx="52154" cy="121621"/>
              </a:xfrm>
              <a:custGeom>
                <a:avLst/>
                <a:gdLst>
                  <a:gd name="T0" fmla="*/ 8 w 27"/>
                  <a:gd name="T1" fmla="*/ 18 h 63"/>
                  <a:gd name="T2" fmla="*/ 10 w 27"/>
                  <a:gd name="T3" fmla="*/ 16 h 63"/>
                  <a:gd name="T4" fmla="*/ 13 w 27"/>
                  <a:gd name="T5" fmla="*/ 15 h 63"/>
                  <a:gd name="T6" fmla="*/ 13 w 27"/>
                  <a:gd name="T7" fmla="*/ 63 h 63"/>
                  <a:gd name="T8" fmla="*/ 27 w 27"/>
                  <a:gd name="T9" fmla="*/ 63 h 63"/>
                  <a:gd name="T10" fmla="*/ 27 w 27"/>
                  <a:gd name="T11" fmla="*/ 0 h 63"/>
                  <a:gd name="T12" fmla="*/ 19 w 27"/>
                  <a:gd name="T13" fmla="*/ 0 h 63"/>
                  <a:gd name="T14" fmla="*/ 10 w 27"/>
                  <a:gd name="T15" fmla="*/ 5 h 63"/>
                  <a:gd name="T16" fmla="*/ 0 w 27"/>
                  <a:gd name="T17" fmla="*/ 9 h 63"/>
                  <a:gd name="T18" fmla="*/ 0 w 27"/>
                  <a:gd name="T19" fmla="*/ 20 h 63"/>
                  <a:gd name="T20" fmla="*/ 4 w 27"/>
                  <a:gd name="T21" fmla="*/ 20 h 63"/>
                  <a:gd name="T22" fmla="*/ 8 w 27"/>
                  <a:gd name="T23"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8" y="18"/>
                    </a:moveTo>
                    <a:cubicBezTo>
                      <a:pt x="9" y="18"/>
                      <a:pt x="9" y="17"/>
                      <a:pt x="10" y="16"/>
                    </a:cubicBezTo>
                    <a:cubicBezTo>
                      <a:pt x="11" y="16"/>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5"/>
                    </a:cubicBezTo>
                    <a:cubicBezTo>
                      <a:pt x="7" y="6"/>
                      <a:pt x="4" y="8"/>
                      <a:pt x="0" y="9"/>
                    </a:cubicBezTo>
                    <a:cubicBezTo>
                      <a:pt x="0" y="9"/>
                      <a:pt x="0" y="9"/>
                      <a:pt x="0" y="20"/>
                    </a:cubicBezTo>
                    <a:cubicBezTo>
                      <a:pt x="1" y="20"/>
                      <a:pt x="2" y="20"/>
                      <a:pt x="4" y="20"/>
                    </a:cubicBezTo>
                    <a:cubicBezTo>
                      <a:pt x="5" y="19"/>
                      <a:pt x="6" y="19"/>
                      <a:pt x="8"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43" name="Freeform 236"/>
              <p:cNvSpPr>
                <a:spLocks/>
              </p:cNvSpPr>
              <p:nvPr/>
            </p:nvSpPr>
            <p:spPr bwMode="auto">
              <a:xfrm>
                <a:off x="1796386" y="4542571"/>
                <a:ext cx="80676" cy="100399"/>
              </a:xfrm>
              <a:custGeom>
                <a:avLst/>
                <a:gdLst>
                  <a:gd name="T0" fmla="*/ 22 w 42"/>
                  <a:gd name="T1" fmla="*/ 52 h 52"/>
                  <a:gd name="T2" fmla="*/ 38 w 42"/>
                  <a:gd name="T3" fmla="*/ 44 h 52"/>
                  <a:gd name="T4" fmla="*/ 42 w 42"/>
                  <a:gd name="T5" fmla="*/ 36 h 52"/>
                  <a:gd name="T6" fmla="*/ 30 w 42"/>
                  <a:gd name="T7" fmla="*/ 24 h 52"/>
                  <a:gd name="T8" fmla="*/ 22 w 42"/>
                  <a:gd name="T9" fmla="*/ 41 h 52"/>
                  <a:gd name="T10" fmla="*/ 13 w 42"/>
                  <a:gd name="T11" fmla="*/ 21 h 52"/>
                  <a:gd name="T12" fmla="*/ 14 w 42"/>
                  <a:gd name="T13" fmla="*/ 10 h 52"/>
                  <a:gd name="T14" fmla="*/ 3 w 42"/>
                  <a:gd name="T15" fmla="*/ 0 h 52"/>
                  <a:gd name="T16" fmla="*/ 0 w 42"/>
                  <a:gd name="T17" fmla="*/ 21 h 52"/>
                  <a:gd name="T18" fmla="*/ 22 w 42"/>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2">
                    <a:moveTo>
                      <a:pt x="22" y="52"/>
                    </a:moveTo>
                    <a:cubicBezTo>
                      <a:pt x="29" y="52"/>
                      <a:pt x="35" y="49"/>
                      <a:pt x="38" y="44"/>
                    </a:cubicBezTo>
                    <a:cubicBezTo>
                      <a:pt x="40" y="42"/>
                      <a:pt x="41" y="39"/>
                      <a:pt x="42" y="36"/>
                    </a:cubicBezTo>
                    <a:cubicBezTo>
                      <a:pt x="38" y="32"/>
                      <a:pt x="34" y="28"/>
                      <a:pt x="30" y="24"/>
                    </a:cubicBezTo>
                    <a:cubicBezTo>
                      <a:pt x="29" y="36"/>
                      <a:pt x="27" y="41"/>
                      <a:pt x="22" y="41"/>
                    </a:cubicBezTo>
                    <a:cubicBezTo>
                      <a:pt x="16" y="41"/>
                      <a:pt x="13" y="35"/>
                      <a:pt x="13" y="21"/>
                    </a:cubicBezTo>
                    <a:cubicBezTo>
                      <a:pt x="13" y="16"/>
                      <a:pt x="14" y="13"/>
                      <a:pt x="14" y="10"/>
                    </a:cubicBezTo>
                    <a:cubicBezTo>
                      <a:pt x="11" y="6"/>
                      <a:pt x="7" y="3"/>
                      <a:pt x="3" y="0"/>
                    </a:cubicBezTo>
                    <a:cubicBezTo>
                      <a:pt x="1" y="5"/>
                      <a:pt x="0" y="12"/>
                      <a:pt x="0" y="21"/>
                    </a:cubicBezTo>
                    <a:cubicBezTo>
                      <a:pt x="0" y="42"/>
                      <a:pt x="7" y="52"/>
                      <a:pt x="22" y="5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44" name="Freeform 237"/>
              <p:cNvSpPr>
                <a:spLocks/>
              </p:cNvSpPr>
              <p:nvPr/>
            </p:nvSpPr>
            <p:spPr bwMode="auto">
              <a:xfrm>
                <a:off x="104636" y="4492780"/>
                <a:ext cx="3260" cy="1632"/>
              </a:xfrm>
              <a:custGeom>
                <a:avLst/>
                <a:gdLst>
                  <a:gd name="T0" fmla="*/ 2 w 2"/>
                  <a:gd name="T1" fmla="*/ 0 h 1"/>
                  <a:gd name="T2" fmla="*/ 0 w 2"/>
                  <a:gd name="T3" fmla="*/ 1 h 1"/>
                  <a:gd name="T4" fmla="*/ 2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2" y="1"/>
                    </a:cubicBezTo>
                    <a:cubicBezTo>
                      <a:pt x="2" y="1"/>
                      <a:pt x="2" y="1"/>
                      <a:pt x="2"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45" name="Freeform 238"/>
              <p:cNvSpPr>
                <a:spLocks/>
              </p:cNvSpPr>
              <p:nvPr/>
            </p:nvSpPr>
            <p:spPr bwMode="auto">
              <a:xfrm>
                <a:off x="138862" y="4413604"/>
                <a:ext cx="83121" cy="84890"/>
              </a:xfrm>
              <a:custGeom>
                <a:avLst/>
                <a:gdLst>
                  <a:gd name="T0" fmla="*/ 21 w 43"/>
                  <a:gd name="T1" fmla="*/ 44 h 44"/>
                  <a:gd name="T2" fmla="*/ 37 w 43"/>
                  <a:gd name="T3" fmla="*/ 36 h 44"/>
                  <a:gd name="T4" fmla="*/ 43 w 43"/>
                  <a:gd name="T5" fmla="*/ 12 h 44"/>
                  <a:gd name="T6" fmla="*/ 42 w 43"/>
                  <a:gd name="T7" fmla="*/ 0 h 44"/>
                  <a:gd name="T8" fmla="*/ 29 w 43"/>
                  <a:gd name="T9" fmla="*/ 8 h 44"/>
                  <a:gd name="T10" fmla="*/ 29 w 43"/>
                  <a:gd name="T11" fmla="*/ 12 h 44"/>
                  <a:gd name="T12" fmla="*/ 21 w 43"/>
                  <a:gd name="T13" fmla="*/ 33 h 44"/>
                  <a:gd name="T14" fmla="*/ 13 w 43"/>
                  <a:gd name="T15" fmla="*/ 19 h 44"/>
                  <a:gd name="T16" fmla="*/ 0 w 43"/>
                  <a:gd name="T17" fmla="*/ 28 h 44"/>
                  <a:gd name="T18" fmla="*/ 21 w 43"/>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21" y="44"/>
                    </a:moveTo>
                    <a:cubicBezTo>
                      <a:pt x="28" y="44"/>
                      <a:pt x="33" y="41"/>
                      <a:pt x="37" y="36"/>
                    </a:cubicBezTo>
                    <a:cubicBezTo>
                      <a:pt x="41" y="30"/>
                      <a:pt x="43" y="22"/>
                      <a:pt x="43" y="12"/>
                    </a:cubicBezTo>
                    <a:cubicBezTo>
                      <a:pt x="43" y="7"/>
                      <a:pt x="42" y="3"/>
                      <a:pt x="42" y="0"/>
                    </a:cubicBezTo>
                    <a:cubicBezTo>
                      <a:pt x="37" y="2"/>
                      <a:pt x="33" y="5"/>
                      <a:pt x="29" y="8"/>
                    </a:cubicBezTo>
                    <a:cubicBezTo>
                      <a:pt x="29" y="9"/>
                      <a:pt x="29" y="10"/>
                      <a:pt x="29" y="12"/>
                    </a:cubicBezTo>
                    <a:cubicBezTo>
                      <a:pt x="29" y="26"/>
                      <a:pt x="26" y="33"/>
                      <a:pt x="21" y="33"/>
                    </a:cubicBezTo>
                    <a:cubicBezTo>
                      <a:pt x="16" y="33"/>
                      <a:pt x="13" y="28"/>
                      <a:pt x="13" y="19"/>
                    </a:cubicBezTo>
                    <a:cubicBezTo>
                      <a:pt x="8" y="22"/>
                      <a:pt x="4" y="25"/>
                      <a:pt x="0" y="28"/>
                    </a:cubicBezTo>
                    <a:cubicBezTo>
                      <a:pt x="3" y="39"/>
                      <a:pt x="10" y="44"/>
                      <a:pt x="21" y="4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46" name="Freeform 239"/>
              <p:cNvSpPr>
                <a:spLocks/>
              </p:cNvSpPr>
              <p:nvPr/>
            </p:nvSpPr>
            <p:spPr bwMode="auto">
              <a:xfrm>
                <a:off x="250505" y="4372791"/>
                <a:ext cx="50524" cy="121621"/>
              </a:xfrm>
              <a:custGeom>
                <a:avLst/>
                <a:gdLst>
                  <a:gd name="T0" fmla="*/ 3 w 26"/>
                  <a:gd name="T1" fmla="*/ 21 h 63"/>
                  <a:gd name="T2" fmla="*/ 7 w 26"/>
                  <a:gd name="T3" fmla="*/ 19 h 63"/>
                  <a:gd name="T4" fmla="*/ 10 w 26"/>
                  <a:gd name="T5" fmla="*/ 17 h 63"/>
                  <a:gd name="T6" fmla="*/ 12 w 26"/>
                  <a:gd name="T7" fmla="*/ 15 h 63"/>
                  <a:gd name="T8" fmla="*/ 12 w 26"/>
                  <a:gd name="T9" fmla="*/ 63 h 63"/>
                  <a:gd name="T10" fmla="*/ 26 w 26"/>
                  <a:gd name="T11" fmla="*/ 63 h 63"/>
                  <a:gd name="T12" fmla="*/ 26 w 26"/>
                  <a:gd name="T13" fmla="*/ 0 h 63"/>
                  <a:gd name="T14" fmla="*/ 18 w 26"/>
                  <a:gd name="T15" fmla="*/ 0 h 63"/>
                  <a:gd name="T16" fmla="*/ 10 w 26"/>
                  <a:gd name="T17" fmla="*/ 6 h 63"/>
                  <a:gd name="T18" fmla="*/ 5 w 26"/>
                  <a:gd name="T19" fmla="*/ 7 h 63"/>
                  <a:gd name="T20" fmla="*/ 0 w 26"/>
                  <a:gd name="T21" fmla="*/ 11 h 63"/>
                  <a:gd name="T22" fmla="*/ 0 w 26"/>
                  <a:gd name="T23" fmla="*/ 21 h 63"/>
                  <a:gd name="T24" fmla="*/ 3 w 26"/>
                  <a:gd name="T25"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63">
                    <a:moveTo>
                      <a:pt x="3" y="21"/>
                    </a:moveTo>
                    <a:cubicBezTo>
                      <a:pt x="4" y="20"/>
                      <a:pt x="5" y="20"/>
                      <a:pt x="7" y="19"/>
                    </a:cubicBezTo>
                    <a:cubicBezTo>
                      <a:pt x="8" y="19"/>
                      <a:pt x="9" y="18"/>
                      <a:pt x="10" y="17"/>
                    </a:cubicBezTo>
                    <a:cubicBezTo>
                      <a:pt x="10" y="17"/>
                      <a:pt x="11" y="16"/>
                      <a:pt x="12" y="15"/>
                    </a:cubicBezTo>
                    <a:cubicBezTo>
                      <a:pt x="12" y="15"/>
                      <a:pt x="12" y="15"/>
                      <a:pt x="12" y="63"/>
                    </a:cubicBezTo>
                    <a:cubicBezTo>
                      <a:pt x="12" y="63"/>
                      <a:pt x="12" y="63"/>
                      <a:pt x="26" y="63"/>
                    </a:cubicBezTo>
                    <a:cubicBezTo>
                      <a:pt x="26" y="63"/>
                      <a:pt x="26" y="63"/>
                      <a:pt x="26" y="0"/>
                    </a:cubicBezTo>
                    <a:cubicBezTo>
                      <a:pt x="18" y="0"/>
                      <a:pt x="18" y="0"/>
                      <a:pt x="18" y="0"/>
                    </a:cubicBezTo>
                    <a:cubicBezTo>
                      <a:pt x="15" y="2"/>
                      <a:pt x="12" y="4"/>
                      <a:pt x="10" y="6"/>
                    </a:cubicBezTo>
                    <a:cubicBezTo>
                      <a:pt x="8" y="6"/>
                      <a:pt x="7" y="7"/>
                      <a:pt x="5" y="7"/>
                    </a:cubicBezTo>
                    <a:cubicBezTo>
                      <a:pt x="3" y="9"/>
                      <a:pt x="1" y="10"/>
                      <a:pt x="0" y="11"/>
                    </a:cubicBezTo>
                    <a:cubicBezTo>
                      <a:pt x="0" y="12"/>
                      <a:pt x="0" y="15"/>
                      <a:pt x="0" y="21"/>
                    </a:cubicBezTo>
                    <a:cubicBezTo>
                      <a:pt x="0" y="21"/>
                      <a:pt x="1" y="21"/>
                      <a:pt x="3"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47" name="Freeform 240"/>
              <p:cNvSpPr>
                <a:spLocks noEditPoints="1"/>
              </p:cNvSpPr>
              <p:nvPr/>
            </p:nvSpPr>
            <p:spPr bwMode="auto">
              <a:xfrm>
                <a:off x="330366" y="4372791"/>
                <a:ext cx="84750" cy="125702"/>
              </a:xfrm>
              <a:custGeom>
                <a:avLst/>
                <a:gdLst>
                  <a:gd name="T0" fmla="*/ 22 w 44"/>
                  <a:gd name="T1" fmla="*/ 65 h 65"/>
                  <a:gd name="T2" fmla="*/ 38 w 44"/>
                  <a:gd name="T3" fmla="*/ 57 h 65"/>
                  <a:gd name="T4" fmla="*/ 44 w 44"/>
                  <a:gd name="T5" fmla="*/ 33 h 65"/>
                  <a:gd name="T6" fmla="*/ 23 w 44"/>
                  <a:gd name="T7" fmla="*/ 0 h 65"/>
                  <a:gd name="T8" fmla="*/ 5 w 44"/>
                  <a:gd name="T9" fmla="*/ 9 h 65"/>
                  <a:gd name="T10" fmla="*/ 0 w 44"/>
                  <a:gd name="T11" fmla="*/ 34 h 65"/>
                  <a:gd name="T12" fmla="*/ 22 w 44"/>
                  <a:gd name="T13" fmla="*/ 65 h 65"/>
                  <a:gd name="T14" fmla="*/ 22 w 44"/>
                  <a:gd name="T15" fmla="*/ 11 h 65"/>
                  <a:gd name="T16" fmla="*/ 30 w 44"/>
                  <a:gd name="T17" fmla="*/ 33 h 65"/>
                  <a:gd name="T18" fmla="*/ 22 w 44"/>
                  <a:gd name="T19" fmla="*/ 54 h 65"/>
                  <a:gd name="T20" fmla="*/ 14 w 44"/>
                  <a:gd name="T21" fmla="*/ 34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29" y="65"/>
                      <a:pt x="35" y="62"/>
                      <a:pt x="38" y="57"/>
                    </a:cubicBezTo>
                    <a:cubicBezTo>
                      <a:pt x="42" y="51"/>
                      <a:pt x="44" y="43"/>
                      <a:pt x="44" y="33"/>
                    </a:cubicBezTo>
                    <a:cubicBezTo>
                      <a:pt x="44" y="11"/>
                      <a:pt x="38" y="0"/>
                      <a:pt x="23" y="0"/>
                    </a:cubicBezTo>
                    <a:cubicBezTo>
                      <a:pt x="15" y="0"/>
                      <a:pt x="9" y="3"/>
                      <a:pt x="5" y="9"/>
                    </a:cubicBezTo>
                    <a:cubicBezTo>
                      <a:pt x="2" y="15"/>
                      <a:pt x="0" y="23"/>
                      <a:pt x="0" y="34"/>
                    </a:cubicBezTo>
                    <a:cubicBezTo>
                      <a:pt x="0" y="55"/>
                      <a:pt x="7" y="65"/>
                      <a:pt x="22" y="65"/>
                    </a:cubicBezTo>
                    <a:close/>
                    <a:moveTo>
                      <a:pt x="22" y="11"/>
                    </a:moveTo>
                    <a:cubicBezTo>
                      <a:pt x="27" y="11"/>
                      <a:pt x="30" y="18"/>
                      <a:pt x="30" y="33"/>
                    </a:cubicBezTo>
                    <a:cubicBezTo>
                      <a:pt x="30" y="47"/>
                      <a:pt x="27" y="54"/>
                      <a:pt x="22" y="54"/>
                    </a:cubicBezTo>
                    <a:cubicBezTo>
                      <a:pt x="16" y="54"/>
                      <a:pt x="14" y="47"/>
                      <a:pt x="14" y="34"/>
                    </a:cubicBezTo>
                    <a:cubicBezTo>
                      <a:pt x="14" y="19"/>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48" name="Freeform 241"/>
              <p:cNvSpPr>
                <a:spLocks/>
              </p:cNvSpPr>
              <p:nvPr/>
            </p:nvSpPr>
            <p:spPr bwMode="auto">
              <a:xfrm>
                <a:off x="443638" y="4372791"/>
                <a:ext cx="50524" cy="121621"/>
              </a:xfrm>
              <a:custGeom>
                <a:avLst/>
                <a:gdLst>
                  <a:gd name="T0" fmla="*/ 7 w 26"/>
                  <a:gd name="T1" fmla="*/ 19 h 63"/>
                  <a:gd name="T2" fmla="*/ 10 w 26"/>
                  <a:gd name="T3" fmla="*/ 17 h 63"/>
                  <a:gd name="T4" fmla="*/ 13 w 26"/>
                  <a:gd name="T5" fmla="*/ 15 h 63"/>
                  <a:gd name="T6" fmla="*/ 13 w 26"/>
                  <a:gd name="T7" fmla="*/ 63 h 63"/>
                  <a:gd name="T8" fmla="*/ 26 w 26"/>
                  <a:gd name="T9" fmla="*/ 63 h 63"/>
                  <a:gd name="T10" fmla="*/ 26 w 26"/>
                  <a:gd name="T11" fmla="*/ 0 h 63"/>
                  <a:gd name="T12" fmla="*/ 18 w 26"/>
                  <a:gd name="T13" fmla="*/ 0 h 63"/>
                  <a:gd name="T14" fmla="*/ 10 w 26"/>
                  <a:gd name="T15" fmla="*/ 6 h 63"/>
                  <a:gd name="T16" fmla="*/ 0 w 26"/>
                  <a:gd name="T17" fmla="*/ 10 h 63"/>
                  <a:gd name="T18" fmla="*/ 0 w 26"/>
                  <a:gd name="T19" fmla="*/ 21 h 63"/>
                  <a:gd name="T20" fmla="*/ 3 w 26"/>
                  <a:gd name="T21" fmla="*/ 21 h 63"/>
                  <a:gd name="T22" fmla="*/ 7 w 26"/>
                  <a:gd name="T2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7" y="19"/>
                    </a:move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ubicBezTo>
                      <a:pt x="6" y="7"/>
                      <a:pt x="3" y="9"/>
                      <a:pt x="0" y="10"/>
                    </a:cubicBezTo>
                    <a:cubicBezTo>
                      <a:pt x="0" y="10"/>
                      <a:pt x="0" y="10"/>
                      <a:pt x="0" y="21"/>
                    </a:cubicBezTo>
                    <a:cubicBezTo>
                      <a:pt x="1" y="21"/>
                      <a:pt x="2" y="21"/>
                      <a:pt x="3" y="21"/>
                    </a:cubicBezTo>
                    <a:cubicBezTo>
                      <a:pt x="4" y="20"/>
                      <a:pt x="5" y="20"/>
                      <a:pt x="7" y="1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49" name="Freeform 242"/>
              <p:cNvSpPr>
                <a:spLocks/>
              </p:cNvSpPr>
              <p:nvPr/>
            </p:nvSpPr>
            <p:spPr bwMode="auto">
              <a:xfrm>
                <a:off x="522684" y="4372791"/>
                <a:ext cx="52154" cy="121621"/>
              </a:xfrm>
              <a:custGeom>
                <a:avLst/>
                <a:gdLst>
                  <a:gd name="T0" fmla="*/ 7 w 27"/>
                  <a:gd name="T1" fmla="*/ 19 h 63"/>
                  <a:gd name="T2" fmla="*/ 10 w 27"/>
                  <a:gd name="T3" fmla="*/ 17 h 63"/>
                  <a:gd name="T4" fmla="*/ 13 w 27"/>
                  <a:gd name="T5" fmla="*/ 15 h 63"/>
                  <a:gd name="T6" fmla="*/ 13 w 27"/>
                  <a:gd name="T7" fmla="*/ 63 h 63"/>
                  <a:gd name="T8" fmla="*/ 27 w 27"/>
                  <a:gd name="T9" fmla="*/ 63 h 63"/>
                  <a:gd name="T10" fmla="*/ 27 w 27"/>
                  <a:gd name="T11" fmla="*/ 0 h 63"/>
                  <a:gd name="T12" fmla="*/ 18 w 27"/>
                  <a:gd name="T13" fmla="*/ 0 h 63"/>
                  <a:gd name="T14" fmla="*/ 10 w 27"/>
                  <a:gd name="T15" fmla="*/ 6 h 63"/>
                  <a:gd name="T16" fmla="*/ 0 w 27"/>
                  <a:gd name="T17" fmla="*/ 10 h 63"/>
                  <a:gd name="T18" fmla="*/ 0 w 27"/>
                  <a:gd name="T19" fmla="*/ 21 h 63"/>
                  <a:gd name="T20" fmla="*/ 4 w 27"/>
                  <a:gd name="T21" fmla="*/ 21 h 63"/>
                  <a:gd name="T22" fmla="*/ 7 w 27"/>
                  <a:gd name="T2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7" y="19"/>
                    </a:move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6"/>
                    </a:cubicBezTo>
                    <a:cubicBezTo>
                      <a:pt x="6" y="7"/>
                      <a:pt x="4" y="9"/>
                      <a:pt x="0" y="10"/>
                    </a:cubicBezTo>
                    <a:cubicBezTo>
                      <a:pt x="0" y="10"/>
                      <a:pt x="0" y="10"/>
                      <a:pt x="0" y="21"/>
                    </a:cubicBezTo>
                    <a:cubicBezTo>
                      <a:pt x="1" y="21"/>
                      <a:pt x="2" y="21"/>
                      <a:pt x="4" y="21"/>
                    </a:cubicBezTo>
                    <a:cubicBezTo>
                      <a:pt x="5" y="20"/>
                      <a:pt x="6" y="20"/>
                      <a:pt x="7" y="1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50" name="Freeform 243"/>
              <p:cNvSpPr>
                <a:spLocks/>
              </p:cNvSpPr>
              <p:nvPr/>
            </p:nvSpPr>
            <p:spPr bwMode="auto">
              <a:xfrm>
                <a:off x="601730" y="4372791"/>
                <a:ext cx="52154" cy="121621"/>
              </a:xfrm>
              <a:custGeom>
                <a:avLst/>
                <a:gdLst>
                  <a:gd name="T0" fmla="*/ 8 w 27"/>
                  <a:gd name="T1" fmla="*/ 19 h 63"/>
                  <a:gd name="T2" fmla="*/ 10 w 27"/>
                  <a:gd name="T3" fmla="*/ 17 h 63"/>
                  <a:gd name="T4" fmla="*/ 13 w 27"/>
                  <a:gd name="T5" fmla="*/ 15 h 63"/>
                  <a:gd name="T6" fmla="*/ 13 w 27"/>
                  <a:gd name="T7" fmla="*/ 63 h 63"/>
                  <a:gd name="T8" fmla="*/ 27 w 27"/>
                  <a:gd name="T9" fmla="*/ 63 h 63"/>
                  <a:gd name="T10" fmla="*/ 27 w 27"/>
                  <a:gd name="T11" fmla="*/ 0 h 63"/>
                  <a:gd name="T12" fmla="*/ 19 w 27"/>
                  <a:gd name="T13" fmla="*/ 0 h 63"/>
                  <a:gd name="T14" fmla="*/ 10 w 27"/>
                  <a:gd name="T15" fmla="*/ 6 h 63"/>
                  <a:gd name="T16" fmla="*/ 0 w 27"/>
                  <a:gd name="T17" fmla="*/ 10 h 63"/>
                  <a:gd name="T18" fmla="*/ 0 w 27"/>
                  <a:gd name="T19" fmla="*/ 21 h 63"/>
                  <a:gd name="T20" fmla="*/ 4 w 27"/>
                  <a:gd name="T21" fmla="*/ 21 h 63"/>
                  <a:gd name="T22" fmla="*/ 8 w 27"/>
                  <a:gd name="T2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8" y="19"/>
                    </a:moveTo>
                    <a:cubicBezTo>
                      <a:pt x="9" y="19"/>
                      <a:pt x="10"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51" name="Freeform 247"/>
              <p:cNvSpPr>
                <a:spLocks/>
              </p:cNvSpPr>
              <p:nvPr/>
            </p:nvSpPr>
            <p:spPr bwMode="auto">
              <a:xfrm>
                <a:off x="989627" y="4372791"/>
                <a:ext cx="50524" cy="121621"/>
              </a:xfrm>
              <a:custGeom>
                <a:avLst/>
                <a:gdLst>
                  <a:gd name="T0" fmla="*/ 0 w 26"/>
                  <a:gd name="T1" fmla="*/ 21 h 63"/>
                  <a:gd name="T2" fmla="*/ 3 w 26"/>
                  <a:gd name="T3" fmla="*/ 21 h 63"/>
                  <a:gd name="T4" fmla="*/ 7 w 26"/>
                  <a:gd name="T5" fmla="*/ 19 h 63"/>
                  <a:gd name="T6" fmla="*/ 10 w 26"/>
                  <a:gd name="T7" fmla="*/ 17 h 63"/>
                  <a:gd name="T8" fmla="*/ 13 w 26"/>
                  <a:gd name="T9" fmla="*/ 15 h 63"/>
                  <a:gd name="T10" fmla="*/ 13 w 26"/>
                  <a:gd name="T11" fmla="*/ 63 h 63"/>
                  <a:gd name="T12" fmla="*/ 26 w 26"/>
                  <a:gd name="T13" fmla="*/ 63 h 63"/>
                  <a:gd name="T14" fmla="*/ 26 w 26"/>
                  <a:gd name="T15" fmla="*/ 0 h 63"/>
                  <a:gd name="T16" fmla="*/ 18 w 26"/>
                  <a:gd name="T17" fmla="*/ 0 h 63"/>
                  <a:gd name="T18" fmla="*/ 10 w 26"/>
                  <a:gd name="T19" fmla="*/ 6 h 63"/>
                  <a:gd name="T20" fmla="*/ 0 w 26"/>
                  <a:gd name="T21" fmla="*/ 10 h 63"/>
                  <a:gd name="T22" fmla="*/ 0 w 26"/>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0" y="21"/>
                    </a:moveTo>
                    <a:cubicBezTo>
                      <a:pt x="0" y="21"/>
                      <a:pt x="1" y="21"/>
                      <a:pt x="3" y="21"/>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ubicBezTo>
                      <a:pt x="6" y="7"/>
                      <a:pt x="3" y="9"/>
                      <a:pt x="0" y="10"/>
                    </a:cubicBezTo>
                    <a:cubicBezTo>
                      <a:pt x="0" y="10"/>
                      <a:pt x="0" y="10"/>
                      <a:pt x="0"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52" name="Freeform 248"/>
              <p:cNvSpPr>
                <a:spLocks noEditPoints="1"/>
              </p:cNvSpPr>
              <p:nvPr/>
            </p:nvSpPr>
            <p:spPr bwMode="auto">
              <a:xfrm>
                <a:off x="1068673" y="4372791"/>
                <a:ext cx="85566" cy="125702"/>
              </a:xfrm>
              <a:custGeom>
                <a:avLst/>
                <a:gdLst>
                  <a:gd name="T0" fmla="*/ 5 w 44"/>
                  <a:gd name="T1" fmla="*/ 9 h 65"/>
                  <a:gd name="T2" fmla="*/ 0 w 44"/>
                  <a:gd name="T3" fmla="*/ 34 h 65"/>
                  <a:gd name="T4" fmla="*/ 22 w 44"/>
                  <a:gd name="T5" fmla="*/ 65 h 65"/>
                  <a:gd name="T6" fmla="*/ 39 w 44"/>
                  <a:gd name="T7" fmla="*/ 57 h 65"/>
                  <a:gd name="T8" fmla="*/ 44 w 44"/>
                  <a:gd name="T9" fmla="*/ 33 h 65"/>
                  <a:gd name="T10" fmla="*/ 23 w 44"/>
                  <a:gd name="T11" fmla="*/ 0 h 65"/>
                  <a:gd name="T12" fmla="*/ 5 w 44"/>
                  <a:gd name="T13" fmla="*/ 9 h 65"/>
                  <a:gd name="T14" fmla="*/ 31 w 44"/>
                  <a:gd name="T15" fmla="*/ 33 h 65"/>
                  <a:gd name="T16" fmla="*/ 22 w 44"/>
                  <a:gd name="T17" fmla="*/ 54 h 65"/>
                  <a:gd name="T18" fmla="*/ 14 w 44"/>
                  <a:gd name="T19" fmla="*/ 34 h 65"/>
                  <a:gd name="T20" fmla="*/ 22 w 44"/>
                  <a:gd name="T21" fmla="*/ 11 h 65"/>
                  <a:gd name="T22" fmla="*/ 31 w 44"/>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5" y="9"/>
                    </a:moveTo>
                    <a:cubicBezTo>
                      <a:pt x="2" y="15"/>
                      <a:pt x="0" y="23"/>
                      <a:pt x="0" y="34"/>
                    </a:cubicBezTo>
                    <a:cubicBezTo>
                      <a:pt x="0" y="55"/>
                      <a:pt x="7" y="65"/>
                      <a:pt x="22" y="65"/>
                    </a:cubicBezTo>
                    <a:cubicBezTo>
                      <a:pt x="30" y="65"/>
                      <a:pt x="35" y="62"/>
                      <a:pt x="39" y="57"/>
                    </a:cubicBezTo>
                    <a:cubicBezTo>
                      <a:pt x="43" y="51"/>
                      <a:pt x="44" y="43"/>
                      <a:pt x="44" y="33"/>
                    </a:cubicBezTo>
                    <a:cubicBezTo>
                      <a:pt x="44" y="11"/>
                      <a:pt x="38" y="0"/>
                      <a:pt x="23" y="0"/>
                    </a:cubicBezTo>
                    <a:cubicBezTo>
                      <a:pt x="16" y="0"/>
                      <a:pt x="9" y="3"/>
                      <a:pt x="5" y="9"/>
                    </a:cubicBezTo>
                    <a:close/>
                    <a:moveTo>
                      <a:pt x="31" y="33"/>
                    </a:moveTo>
                    <a:cubicBezTo>
                      <a:pt x="31" y="47"/>
                      <a:pt x="28" y="54"/>
                      <a:pt x="22" y="54"/>
                    </a:cubicBezTo>
                    <a:cubicBezTo>
                      <a:pt x="17" y="54"/>
                      <a:pt x="14" y="47"/>
                      <a:pt x="14" y="34"/>
                    </a:cubicBezTo>
                    <a:cubicBezTo>
                      <a:pt x="14" y="19"/>
                      <a:pt x="17" y="11"/>
                      <a:pt x="22" y="11"/>
                    </a:cubicBezTo>
                    <a:cubicBezTo>
                      <a:pt x="28" y="11"/>
                      <a:pt x="31" y="18"/>
                      <a:pt x="31"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53" name="Freeform 251"/>
              <p:cNvSpPr>
                <a:spLocks noEditPoints="1"/>
              </p:cNvSpPr>
              <p:nvPr/>
            </p:nvSpPr>
            <p:spPr bwMode="auto">
              <a:xfrm>
                <a:off x="1375894" y="4372791"/>
                <a:ext cx="84750" cy="125702"/>
              </a:xfrm>
              <a:custGeom>
                <a:avLst/>
                <a:gdLst>
                  <a:gd name="T0" fmla="*/ 22 w 44"/>
                  <a:gd name="T1" fmla="*/ 65 h 65"/>
                  <a:gd name="T2" fmla="*/ 39 w 44"/>
                  <a:gd name="T3" fmla="*/ 57 h 65"/>
                  <a:gd name="T4" fmla="*/ 44 w 44"/>
                  <a:gd name="T5" fmla="*/ 33 h 65"/>
                  <a:gd name="T6" fmla="*/ 23 w 44"/>
                  <a:gd name="T7" fmla="*/ 0 h 65"/>
                  <a:gd name="T8" fmla="*/ 6 w 44"/>
                  <a:gd name="T9" fmla="*/ 9 h 65"/>
                  <a:gd name="T10" fmla="*/ 0 w 44"/>
                  <a:gd name="T11" fmla="*/ 34 h 65"/>
                  <a:gd name="T12" fmla="*/ 22 w 44"/>
                  <a:gd name="T13" fmla="*/ 65 h 65"/>
                  <a:gd name="T14" fmla="*/ 22 w 44"/>
                  <a:gd name="T15" fmla="*/ 11 h 65"/>
                  <a:gd name="T16" fmla="*/ 31 w 44"/>
                  <a:gd name="T17" fmla="*/ 33 h 65"/>
                  <a:gd name="T18" fmla="*/ 22 w 44"/>
                  <a:gd name="T19" fmla="*/ 54 h 65"/>
                  <a:gd name="T20" fmla="*/ 14 w 44"/>
                  <a:gd name="T21" fmla="*/ 34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30" y="65"/>
                      <a:pt x="35" y="62"/>
                      <a:pt x="39" y="57"/>
                    </a:cubicBezTo>
                    <a:cubicBezTo>
                      <a:pt x="43" y="51"/>
                      <a:pt x="44" y="43"/>
                      <a:pt x="44" y="33"/>
                    </a:cubicBezTo>
                    <a:cubicBezTo>
                      <a:pt x="44" y="11"/>
                      <a:pt x="38" y="0"/>
                      <a:pt x="23" y="0"/>
                    </a:cubicBezTo>
                    <a:cubicBezTo>
                      <a:pt x="16" y="0"/>
                      <a:pt x="9" y="3"/>
                      <a:pt x="6" y="9"/>
                    </a:cubicBezTo>
                    <a:cubicBezTo>
                      <a:pt x="2" y="15"/>
                      <a:pt x="0" y="23"/>
                      <a:pt x="0" y="34"/>
                    </a:cubicBezTo>
                    <a:cubicBezTo>
                      <a:pt x="0" y="55"/>
                      <a:pt x="8" y="65"/>
                      <a:pt x="22" y="65"/>
                    </a:cubicBezTo>
                    <a:close/>
                    <a:moveTo>
                      <a:pt x="22" y="11"/>
                    </a:moveTo>
                    <a:cubicBezTo>
                      <a:pt x="28" y="11"/>
                      <a:pt x="31" y="18"/>
                      <a:pt x="31" y="33"/>
                    </a:cubicBezTo>
                    <a:cubicBezTo>
                      <a:pt x="31" y="47"/>
                      <a:pt x="28" y="54"/>
                      <a:pt x="22" y="54"/>
                    </a:cubicBezTo>
                    <a:cubicBezTo>
                      <a:pt x="17" y="54"/>
                      <a:pt x="14" y="47"/>
                      <a:pt x="14" y="34"/>
                    </a:cubicBezTo>
                    <a:cubicBezTo>
                      <a:pt x="14" y="19"/>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54" name="Freeform 252"/>
              <p:cNvSpPr>
                <a:spLocks/>
              </p:cNvSpPr>
              <p:nvPr/>
            </p:nvSpPr>
            <p:spPr bwMode="auto">
              <a:xfrm>
                <a:off x="1489166" y="4372791"/>
                <a:ext cx="52154" cy="121621"/>
              </a:xfrm>
              <a:custGeom>
                <a:avLst/>
                <a:gdLst>
                  <a:gd name="T0" fmla="*/ 8 w 27"/>
                  <a:gd name="T1" fmla="*/ 19 h 63"/>
                  <a:gd name="T2" fmla="*/ 10 w 27"/>
                  <a:gd name="T3" fmla="*/ 17 h 63"/>
                  <a:gd name="T4" fmla="*/ 13 w 27"/>
                  <a:gd name="T5" fmla="*/ 15 h 63"/>
                  <a:gd name="T6" fmla="*/ 13 w 27"/>
                  <a:gd name="T7" fmla="*/ 63 h 63"/>
                  <a:gd name="T8" fmla="*/ 27 w 27"/>
                  <a:gd name="T9" fmla="*/ 63 h 63"/>
                  <a:gd name="T10" fmla="*/ 27 w 27"/>
                  <a:gd name="T11" fmla="*/ 0 h 63"/>
                  <a:gd name="T12" fmla="*/ 18 w 27"/>
                  <a:gd name="T13" fmla="*/ 0 h 63"/>
                  <a:gd name="T14" fmla="*/ 10 w 27"/>
                  <a:gd name="T15" fmla="*/ 6 h 63"/>
                  <a:gd name="T16" fmla="*/ 0 w 27"/>
                  <a:gd name="T17" fmla="*/ 10 h 63"/>
                  <a:gd name="T18" fmla="*/ 0 w 27"/>
                  <a:gd name="T19" fmla="*/ 21 h 63"/>
                  <a:gd name="T20" fmla="*/ 4 w 27"/>
                  <a:gd name="T21" fmla="*/ 21 h 63"/>
                  <a:gd name="T22" fmla="*/ 8 w 27"/>
                  <a:gd name="T2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8" y="19"/>
                    </a:move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55" name="Freeform 253"/>
              <p:cNvSpPr>
                <a:spLocks/>
              </p:cNvSpPr>
              <p:nvPr/>
            </p:nvSpPr>
            <p:spPr bwMode="auto">
              <a:xfrm>
                <a:off x="1570657" y="4384219"/>
                <a:ext cx="84750" cy="114275"/>
              </a:xfrm>
              <a:custGeom>
                <a:avLst/>
                <a:gdLst>
                  <a:gd name="T0" fmla="*/ 5 w 44"/>
                  <a:gd name="T1" fmla="*/ 3 h 59"/>
                  <a:gd name="T2" fmla="*/ 0 w 44"/>
                  <a:gd name="T3" fmla="*/ 28 h 59"/>
                  <a:gd name="T4" fmla="*/ 22 w 44"/>
                  <a:gd name="T5" fmla="*/ 59 h 59"/>
                  <a:gd name="T6" fmla="*/ 38 w 44"/>
                  <a:gd name="T7" fmla="*/ 51 h 59"/>
                  <a:gd name="T8" fmla="*/ 44 w 44"/>
                  <a:gd name="T9" fmla="*/ 27 h 59"/>
                  <a:gd name="T10" fmla="*/ 44 w 44"/>
                  <a:gd name="T11" fmla="*/ 22 h 59"/>
                  <a:gd name="T12" fmla="*/ 28 w 44"/>
                  <a:gd name="T13" fmla="*/ 13 h 59"/>
                  <a:gd name="T14" fmla="*/ 30 w 44"/>
                  <a:gd name="T15" fmla="*/ 27 h 59"/>
                  <a:gd name="T16" fmla="*/ 22 w 44"/>
                  <a:gd name="T17" fmla="*/ 48 h 59"/>
                  <a:gd name="T18" fmla="*/ 13 w 44"/>
                  <a:gd name="T19" fmla="*/ 28 h 59"/>
                  <a:gd name="T20" fmla="*/ 18 w 44"/>
                  <a:gd name="T21" fmla="*/ 7 h 59"/>
                  <a:gd name="T22" fmla="*/ 7 w 44"/>
                  <a:gd name="T23" fmla="*/ 0 h 59"/>
                  <a:gd name="T24" fmla="*/ 5 w 44"/>
                  <a:gd name="T25"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59">
                    <a:moveTo>
                      <a:pt x="5" y="3"/>
                    </a:moveTo>
                    <a:cubicBezTo>
                      <a:pt x="1" y="9"/>
                      <a:pt x="0" y="17"/>
                      <a:pt x="0" y="28"/>
                    </a:cubicBezTo>
                    <a:cubicBezTo>
                      <a:pt x="0" y="49"/>
                      <a:pt x="7" y="59"/>
                      <a:pt x="22" y="59"/>
                    </a:cubicBezTo>
                    <a:cubicBezTo>
                      <a:pt x="29" y="59"/>
                      <a:pt x="34" y="56"/>
                      <a:pt x="38" y="51"/>
                    </a:cubicBezTo>
                    <a:cubicBezTo>
                      <a:pt x="42" y="45"/>
                      <a:pt x="44" y="37"/>
                      <a:pt x="44" y="27"/>
                    </a:cubicBezTo>
                    <a:cubicBezTo>
                      <a:pt x="44" y="25"/>
                      <a:pt x="44" y="24"/>
                      <a:pt x="44" y="22"/>
                    </a:cubicBezTo>
                    <a:cubicBezTo>
                      <a:pt x="39" y="19"/>
                      <a:pt x="34" y="16"/>
                      <a:pt x="28" y="13"/>
                    </a:cubicBezTo>
                    <a:cubicBezTo>
                      <a:pt x="29" y="16"/>
                      <a:pt x="30" y="21"/>
                      <a:pt x="30" y="27"/>
                    </a:cubicBezTo>
                    <a:cubicBezTo>
                      <a:pt x="30" y="41"/>
                      <a:pt x="27" y="48"/>
                      <a:pt x="22" y="48"/>
                    </a:cubicBezTo>
                    <a:cubicBezTo>
                      <a:pt x="16" y="48"/>
                      <a:pt x="13" y="41"/>
                      <a:pt x="13" y="28"/>
                    </a:cubicBezTo>
                    <a:cubicBezTo>
                      <a:pt x="13" y="16"/>
                      <a:pt x="15" y="9"/>
                      <a:pt x="18" y="7"/>
                    </a:cubicBezTo>
                    <a:cubicBezTo>
                      <a:pt x="15" y="4"/>
                      <a:pt x="11" y="2"/>
                      <a:pt x="7" y="0"/>
                    </a:cubicBezTo>
                    <a:cubicBezTo>
                      <a:pt x="7" y="1"/>
                      <a:pt x="6" y="2"/>
                      <a:pt x="5" y="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56" name="Freeform 254"/>
              <p:cNvSpPr>
                <a:spLocks/>
              </p:cNvSpPr>
              <p:nvPr/>
            </p:nvSpPr>
            <p:spPr bwMode="auto">
              <a:xfrm>
                <a:off x="1684744" y="4447886"/>
                <a:ext cx="61118" cy="50607"/>
              </a:xfrm>
              <a:custGeom>
                <a:avLst/>
                <a:gdLst>
                  <a:gd name="T0" fmla="*/ 22 w 32"/>
                  <a:gd name="T1" fmla="*/ 26 h 26"/>
                  <a:gd name="T2" fmla="*/ 32 w 32"/>
                  <a:gd name="T3" fmla="*/ 24 h 26"/>
                  <a:gd name="T4" fmla="*/ 20 w 32"/>
                  <a:gd name="T5" fmla="*/ 14 h 26"/>
                  <a:gd name="T6" fmla="*/ 17 w 32"/>
                  <a:gd name="T7" fmla="*/ 12 h 26"/>
                  <a:gd name="T8" fmla="*/ 0 w 32"/>
                  <a:gd name="T9" fmla="*/ 0 h 26"/>
                  <a:gd name="T10" fmla="*/ 22 w 32"/>
                  <a:gd name="T11" fmla="*/ 26 h 26"/>
                </a:gdLst>
                <a:ahLst/>
                <a:cxnLst>
                  <a:cxn ang="0">
                    <a:pos x="T0" y="T1"/>
                  </a:cxn>
                  <a:cxn ang="0">
                    <a:pos x="T2" y="T3"/>
                  </a:cxn>
                  <a:cxn ang="0">
                    <a:pos x="T4" y="T5"/>
                  </a:cxn>
                  <a:cxn ang="0">
                    <a:pos x="T6" y="T7"/>
                  </a:cxn>
                  <a:cxn ang="0">
                    <a:pos x="T8" y="T9"/>
                  </a:cxn>
                  <a:cxn ang="0">
                    <a:pos x="T10" y="T11"/>
                  </a:cxn>
                </a:cxnLst>
                <a:rect l="0" t="0" r="r" b="b"/>
                <a:pathLst>
                  <a:path w="32" h="26">
                    <a:moveTo>
                      <a:pt x="22" y="26"/>
                    </a:moveTo>
                    <a:cubicBezTo>
                      <a:pt x="25" y="26"/>
                      <a:pt x="29" y="25"/>
                      <a:pt x="32" y="24"/>
                    </a:cubicBezTo>
                    <a:cubicBezTo>
                      <a:pt x="28" y="20"/>
                      <a:pt x="24" y="17"/>
                      <a:pt x="20" y="14"/>
                    </a:cubicBezTo>
                    <a:cubicBezTo>
                      <a:pt x="19" y="14"/>
                      <a:pt x="17" y="13"/>
                      <a:pt x="17" y="12"/>
                    </a:cubicBezTo>
                    <a:cubicBezTo>
                      <a:pt x="11" y="8"/>
                      <a:pt x="5" y="4"/>
                      <a:pt x="0" y="0"/>
                    </a:cubicBezTo>
                    <a:cubicBezTo>
                      <a:pt x="1" y="17"/>
                      <a:pt x="8" y="26"/>
                      <a:pt x="22" y="2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57" name="Freeform 255"/>
              <p:cNvSpPr>
                <a:spLocks/>
              </p:cNvSpPr>
              <p:nvPr/>
            </p:nvSpPr>
            <p:spPr bwMode="auto">
              <a:xfrm>
                <a:off x="401263" y="4305043"/>
                <a:ext cx="26892" cy="42445"/>
              </a:xfrm>
              <a:custGeom>
                <a:avLst/>
                <a:gdLst>
                  <a:gd name="T0" fmla="*/ 14 w 14"/>
                  <a:gd name="T1" fmla="*/ 22 h 22"/>
                  <a:gd name="T2" fmla="*/ 14 w 14"/>
                  <a:gd name="T3" fmla="*/ 0 h 22"/>
                  <a:gd name="T4" fmla="*/ 0 w 14"/>
                  <a:gd name="T5" fmla="*/ 6 h 22"/>
                  <a:gd name="T6" fmla="*/ 0 w 14"/>
                  <a:gd name="T7" fmla="*/ 22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cubicBezTo>
                      <a:pt x="14" y="22"/>
                      <a:pt x="14" y="22"/>
                      <a:pt x="14" y="0"/>
                    </a:cubicBezTo>
                    <a:cubicBezTo>
                      <a:pt x="9" y="2"/>
                      <a:pt x="5" y="4"/>
                      <a:pt x="0" y="6"/>
                    </a:cubicBezTo>
                    <a:cubicBezTo>
                      <a:pt x="0" y="11"/>
                      <a:pt x="0" y="16"/>
                      <a:pt x="0" y="22"/>
                    </a:cubicBezTo>
                    <a:cubicBezTo>
                      <a:pt x="0" y="22"/>
                      <a:pt x="0" y="22"/>
                      <a:pt x="14" y="2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58" name="Freeform 256"/>
              <p:cNvSpPr>
                <a:spLocks/>
              </p:cNvSpPr>
              <p:nvPr/>
            </p:nvSpPr>
            <p:spPr bwMode="auto">
              <a:xfrm>
                <a:off x="457492" y="4264230"/>
                <a:ext cx="84750" cy="87339"/>
              </a:xfrm>
              <a:custGeom>
                <a:avLst/>
                <a:gdLst>
                  <a:gd name="T0" fmla="*/ 22 w 44"/>
                  <a:gd name="T1" fmla="*/ 45 h 45"/>
                  <a:gd name="T2" fmla="*/ 38 w 44"/>
                  <a:gd name="T3" fmla="*/ 37 h 45"/>
                  <a:gd name="T4" fmla="*/ 44 w 44"/>
                  <a:gd name="T5" fmla="*/ 13 h 45"/>
                  <a:gd name="T6" fmla="*/ 43 w 44"/>
                  <a:gd name="T7" fmla="*/ 0 h 45"/>
                  <a:gd name="T8" fmla="*/ 30 w 44"/>
                  <a:gd name="T9" fmla="*/ 5 h 45"/>
                  <a:gd name="T10" fmla="*/ 30 w 44"/>
                  <a:gd name="T11" fmla="*/ 13 h 45"/>
                  <a:gd name="T12" fmla="*/ 22 w 44"/>
                  <a:gd name="T13" fmla="*/ 34 h 45"/>
                  <a:gd name="T14" fmla="*/ 13 w 44"/>
                  <a:gd name="T15" fmla="*/ 14 h 45"/>
                  <a:gd name="T16" fmla="*/ 13 w 44"/>
                  <a:gd name="T17" fmla="*/ 10 h 45"/>
                  <a:gd name="T18" fmla="*/ 0 w 44"/>
                  <a:gd name="T19" fmla="*/ 15 h 45"/>
                  <a:gd name="T20" fmla="*/ 22 w 44"/>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45">
                    <a:moveTo>
                      <a:pt x="22" y="45"/>
                    </a:moveTo>
                    <a:cubicBezTo>
                      <a:pt x="29" y="45"/>
                      <a:pt x="35" y="42"/>
                      <a:pt x="38" y="37"/>
                    </a:cubicBezTo>
                    <a:cubicBezTo>
                      <a:pt x="42" y="31"/>
                      <a:pt x="44" y="23"/>
                      <a:pt x="44" y="13"/>
                    </a:cubicBezTo>
                    <a:cubicBezTo>
                      <a:pt x="44" y="8"/>
                      <a:pt x="43" y="4"/>
                      <a:pt x="43" y="0"/>
                    </a:cubicBezTo>
                    <a:cubicBezTo>
                      <a:pt x="38" y="2"/>
                      <a:pt x="34" y="3"/>
                      <a:pt x="30" y="5"/>
                    </a:cubicBezTo>
                    <a:cubicBezTo>
                      <a:pt x="30" y="7"/>
                      <a:pt x="30" y="10"/>
                      <a:pt x="30" y="13"/>
                    </a:cubicBezTo>
                    <a:cubicBezTo>
                      <a:pt x="30" y="27"/>
                      <a:pt x="27" y="34"/>
                      <a:pt x="22" y="34"/>
                    </a:cubicBezTo>
                    <a:cubicBezTo>
                      <a:pt x="16" y="34"/>
                      <a:pt x="13" y="27"/>
                      <a:pt x="13" y="14"/>
                    </a:cubicBezTo>
                    <a:cubicBezTo>
                      <a:pt x="13" y="12"/>
                      <a:pt x="13" y="11"/>
                      <a:pt x="13" y="10"/>
                    </a:cubicBezTo>
                    <a:cubicBezTo>
                      <a:pt x="9" y="12"/>
                      <a:pt x="4" y="13"/>
                      <a:pt x="0" y="15"/>
                    </a:cubicBezTo>
                    <a:cubicBezTo>
                      <a:pt x="0" y="35"/>
                      <a:pt x="7" y="45"/>
                      <a:pt x="22" y="4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59" name="Freeform 257"/>
              <p:cNvSpPr>
                <a:spLocks noEditPoints="1"/>
              </p:cNvSpPr>
              <p:nvPr/>
            </p:nvSpPr>
            <p:spPr bwMode="auto">
              <a:xfrm>
                <a:off x="569134" y="4237294"/>
                <a:ext cx="87195" cy="114275"/>
              </a:xfrm>
              <a:custGeom>
                <a:avLst/>
                <a:gdLst>
                  <a:gd name="T0" fmla="*/ 22 w 45"/>
                  <a:gd name="T1" fmla="*/ 59 h 59"/>
                  <a:gd name="T2" fmla="*/ 39 w 45"/>
                  <a:gd name="T3" fmla="*/ 51 h 59"/>
                  <a:gd name="T4" fmla="*/ 45 w 45"/>
                  <a:gd name="T5" fmla="*/ 27 h 59"/>
                  <a:gd name="T6" fmla="*/ 38 w 45"/>
                  <a:gd name="T7" fmla="*/ 0 h 59"/>
                  <a:gd name="T8" fmla="*/ 3 w 45"/>
                  <a:gd name="T9" fmla="*/ 9 h 59"/>
                  <a:gd name="T10" fmla="*/ 0 w 45"/>
                  <a:gd name="T11" fmla="*/ 28 h 59"/>
                  <a:gd name="T12" fmla="*/ 22 w 45"/>
                  <a:gd name="T13" fmla="*/ 59 h 59"/>
                  <a:gd name="T14" fmla="*/ 22 w 45"/>
                  <a:gd name="T15" fmla="*/ 6 h 59"/>
                  <a:gd name="T16" fmla="*/ 31 w 45"/>
                  <a:gd name="T17" fmla="*/ 27 h 59"/>
                  <a:gd name="T18" fmla="*/ 22 w 45"/>
                  <a:gd name="T19" fmla="*/ 48 h 59"/>
                  <a:gd name="T20" fmla="*/ 14 w 45"/>
                  <a:gd name="T21" fmla="*/ 28 h 59"/>
                  <a:gd name="T22" fmla="*/ 22 w 45"/>
                  <a:gd name="T23"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59">
                    <a:moveTo>
                      <a:pt x="22" y="59"/>
                    </a:moveTo>
                    <a:cubicBezTo>
                      <a:pt x="30" y="59"/>
                      <a:pt x="35" y="56"/>
                      <a:pt x="39" y="51"/>
                    </a:cubicBezTo>
                    <a:cubicBezTo>
                      <a:pt x="43" y="45"/>
                      <a:pt x="45" y="37"/>
                      <a:pt x="45" y="27"/>
                    </a:cubicBezTo>
                    <a:cubicBezTo>
                      <a:pt x="45" y="15"/>
                      <a:pt x="43" y="6"/>
                      <a:pt x="38" y="0"/>
                    </a:cubicBezTo>
                    <a:cubicBezTo>
                      <a:pt x="26" y="3"/>
                      <a:pt x="14" y="6"/>
                      <a:pt x="3" y="9"/>
                    </a:cubicBezTo>
                    <a:cubicBezTo>
                      <a:pt x="1" y="14"/>
                      <a:pt x="0" y="20"/>
                      <a:pt x="0" y="28"/>
                    </a:cubicBezTo>
                    <a:cubicBezTo>
                      <a:pt x="0" y="49"/>
                      <a:pt x="8" y="59"/>
                      <a:pt x="22" y="59"/>
                    </a:cubicBezTo>
                    <a:close/>
                    <a:moveTo>
                      <a:pt x="22" y="6"/>
                    </a:moveTo>
                    <a:cubicBezTo>
                      <a:pt x="28" y="6"/>
                      <a:pt x="31" y="12"/>
                      <a:pt x="31" y="27"/>
                    </a:cubicBezTo>
                    <a:cubicBezTo>
                      <a:pt x="31" y="41"/>
                      <a:pt x="28" y="48"/>
                      <a:pt x="22" y="48"/>
                    </a:cubicBezTo>
                    <a:cubicBezTo>
                      <a:pt x="17" y="48"/>
                      <a:pt x="14" y="41"/>
                      <a:pt x="14" y="28"/>
                    </a:cubicBezTo>
                    <a:cubicBezTo>
                      <a:pt x="14" y="13"/>
                      <a:pt x="17" y="6"/>
                      <a:pt x="22"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60" name="Freeform 262"/>
              <p:cNvSpPr>
                <a:spLocks noEditPoints="1"/>
              </p:cNvSpPr>
              <p:nvPr/>
            </p:nvSpPr>
            <p:spPr bwMode="auto">
              <a:xfrm>
                <a:off x="1036077" y="4227499"/>
                <a:ext cx="84750" cy="124070"/>
              </a:xfrm>
              <a:custGeom>
                <a:avLst/>
                <a:gdLst>
                  <a:gd name="T0" fmla="*/ 22 w 44"/>
                  <a:gd name="T1" fmla="*/ 64 h 64"/>
                  <a:gd name="T2" fmla="*/ 39 w 44"/>
                  <a:gd name="T3" fmla="*/ 56 h 64"/>
                  <a:gd name="T4" fmla="*/ 44 w 44"/>
                  <a:gd name="T5" fmla="*/ 32 h 64"/>
                  <a:gd name="T6" fmla="*/ 23 w 44"/>
                  <a:gd name="T7" fmla="*/ 0 h 64"/>
                  <a:gd name="T8" fmla="*/ 6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2"/>
                      <a:pt x="6" y="8"/>
                    </a:cubicBezTo>
                    <a:cubicBezTo>
                      <a:pt x="2" y="14"/>
                      <a:pt x="0" y="22"/>
                      <a:pt x="0" y="33"/>
                    </a:cubicBezTo>
                    <a:cubicBezTo>
                      <a:pt x="0" y="54"/>
                      <a:pt x="7" y="64"/>
                      <a:pt x="22" y="64"/>
                    </a:cubicBezTo>
                    <a:close/>
                    <a:moveTo>
                      <a:pt x="22" y="11"/>
                    </a:moveTo>
                    <a:cubicBezTo>
                      <a:pt x="28" y="11"/>
                      <a:pt x="30" y="17"/>
                      <a:pt x="30" y="32"/>
                    </a:cubicBezTo>
                    <a:cubicBezTo>
                      <a:pt x="30" y="46"/>
                      <a:pt x="28" y="53"/>
                      <a:pt x="22" y="53"/>
                    </a:cubicBezTo>
                    <a:cubicBezTo>
                      <a:pt x="17" y="53"/>
                      <a:pt x="14" y="46"/>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61" name="Freeform 263"/>
              <p:cNvSpPr>
                <a:spLocks/>
              </p:cNvSpPr>
              <p:nvPr/>
            </p:nvSpPr>
            <p:spPr bwMode="auto">
              <a:xfrm>
                <a:off x="1150164" y="4231580"/>
                <a:ext cx="49710" cy="115907"/>
              </a:xfrm>
              <a:custGeom>
                <a:avLst/>
                <a:gdLst>
                  <a:gd name="T0" fmla="*/ 0 w 26"/>
                  <a:gd name="T1" fmla="*/ 7 h 60"/>
                  <a:gd name="T2" fmla="*/ 0 w 26"/>
                  <a:gd name="T3" fmla="*/ 18 h 60"/>
                  <a:gd name="T4" fmla="*/ 4 w 26"/>
                  <a:gd name="T5" fmla="*/ 18 h 60"/>
                  <a:gd name="T6" fmla="*/ 7 w 26"/>
                  <a:gd name="T7" fmla="*/ 16 h 60"/>
                  <a:gd name="T8" fmla="*/ 10 w 26"/>
                  <a:gd name="T9" fmla="*/ 14 h 60"/>
                  <a:gd name="T10" fmla="*/ 13 w 26"/>
                  <a:gd name="T11" fmla="*/ 12 h 60"/>
                  <a:gd name="T12" fmla="*/ 13 w 26"/>
                  <a:gd name="T13" fmla="*/ 60 h 60"/>
                  <a:gd name="T14" fmla="*/ 26 w 26"/>
                  <a:gd name="T15" fmla="*/ 60 h 60"/>
                  <a:gd name="T16" fmla="*/ 26 w 26"/>
                  <a:gd name="T17" fmla="*/ 3 h 60"/>
                  <a:gd name="T18" fmla="*/ 14 w 26"/>
                  <a:gd name="T19" fmla="*/ 0 h 60"/>
                  <a:gd name="T20" fmla="*/ 10 w 26"/>
                  <a:gd name="T21" fmla="*/ 3 h 60"/>
                  <a:gd name="T22" fmla="*/ 0 w 26"/>
                  <a:gd name="T23"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0">
                    <a:moveTo>
                      <a:pt x="0" y="7"/>
                    </a:moveTo>
                    <a:cubicBezTo>
                      <a:pt x="0" y="7"/>
                      <a:pt x="0" y="7"/>
                      <a:pt x="0" y="18"/>
                    </a:cubicBezTo>
                    <a:cubicBezTo>
                      <a:pt x="1" y="18"/>
                      <a:pt x="2" y="18"/>
                      <a:pt x="4" y="18"/>
                    </a:cubicBezTo>
                    <a:cubicBezTo>
                      <a:pt x="5" y="17"/>
                      <a:pt x="6" y="17"/>
                      <a:pt x="7" y="16"/>
                    </a:cubicBezTo>
                    <a:cubicBezTo>
                      <a:pt x="8" y="16"/>
                      <a:pt x="9" y="15"/>
                      <a:pt x="10" y="14"/>
                    </a:cubicBezTo>
                    <a:cubicBezTo>
                      <a:pt x="11" y="14"/>
                      <a:pt x="12" y="13"/>
                      <a:pt x="13" y="12"/>
                    </a:cubicBezTo>
                    <a:cubicBezTo>
                      <a:pt x="13" y="12"/>
                      <a:pt x="13" y="12"/>
                      <a:pt x="13" y="60"/>
                    </a:cubicBezTo>
                    <a:cubicBezTo>
                      <a:pt x="13" y="60"/>
                      <a:pt x="13" y="60"/>
                      <a:pt x="26" y="60"/>
                    </a:cubicBezTo>
                    <a:cubicBezTo>
                      <a:pt x="26" y="60"/>
                      <a:pt x="26" y="60"/>
                      <a:pt x="26" y="3"/>
                    </a:cubicBezTo>
                    <a:cubicBezTo>
                      <a:pt x="22" y="2"/>
                      <a:pt x="18" y="1"/>
                      <a:pt x="14" y="0"/>
                    </a:cubicBezTo>
                    <a:cubicBezTo>
                      <a:pt x="13" y="1"/>
                      <a:pt x="12" y="2"/>
                      <a:pt x="10" y="3"/>
                    </a:cubicBezTo>
                    <a:cubicBezTo>
                      <a:pt x="6" y="4"/>
                      <a:pt x="4" y="6"/>
                      <a:pt x="0" y="7"/>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62" name="Freeform 265"/>
              <p:cNvSpPr>
                <a:spLocks/>
              </p:cNvSpPr>
              <p:nvPr/>
            </p:nvSpPr>
            <p:spPr bwMode="auto">
              <a:xfrm>
                <a:off x="1309886" y="4264230"/>
                <a:ext cx="5705" cy="2449"/>
              </a:xfrm>
              <a:custGeom>
                <a:avLst/>
                <a:gdLst>
                  <a:gd name="T0" fmla="*/ 3 w 3"/>
                  <a:gd name="T1" fmla="*/ 1 h 1"/>
                  <a:gd name="T2" fmla="*/ 0 w 3"/>
                  <a:gd name="T3" fmla="*/ 0 h 1"/>
                  <a:gd name="T4" fmla="*/ 0 w 3"/>
                  <a:gd name="T5" fmla="*/ 1 h 1"/>
                  <a:gd name="T6" fmla="*/ 3 w 3"/>
                  <a:gd name="T7" fmla="*/ 1 h 1"/>
                </a:gdLst>
                <a:ahLst/>
                <a:cxnLst>
                  <a:cxn ang="0">
                    <a:pos x="T0" y="T1"/>
                  </a:cxn>
                  <a:cxn ang="0">
                    <a:pos x="T2" y="T3"/>
                  </a:cxn>
                  <a:cxn ang="0">
                    <a:pos x="T4" y="T5"/>
                  </a:cxn>
                  <a:cxn ang="0">
                    <a:pos x="T6" y="T7"/>
                  </a:cxn>
                </a:cxnLst>
                <a:rect l="0" t="0" r="r" b="b"/>
                <a:pathLst>
                  <a:path w="3" h="1">
                    <a:moveTo>
                      <a:pt x="3" y="1"/>
                    </a:moveTo>
                    <a:cubicBezTo>
                      <a:pt x="2" y="1"/>
                      <a:pt x="1" y="0"/>
                      <a:pt x="0" y="0"/>
                    </a:cubicBezTo>
                    <a:cubicBezTo>
                      <a:pt x="0" y="0"/>
                      <a:pt x="0" y="1"/>
                      <a:pt x="0" y="1"/>
                    </a:cubicBezTo>
                    <a:cubicBezTo>
                      <a:pt x="0" y="1"/>
                      <a:pt x="1" y="1"/>
                      <a:pt x="3" y="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63" name="Freeform 266"/>
              <p:cNvSpPr>
                <a:spLocks/>
              </p:cNvSpPr>
              <p:nvPr/>
            </p:nvSpPr>
            <p:spPr bwMode="auto">
              <a:xfrm>
                <a:off x="1333518" y="4272393"/>
                <a:ext cx="26892" cy="75095"/>
              </a:xfrm>
              <a:custGeom>
                <a:avLst/>
                <a:gdLst>
                  <a:gd name="T0" fmla="*/ 14 w 14"/>
                  <a:gd name="T1" fmla="*/ 39 h 39"/>
                  <a:gd name="T2" fmla="*/ 14 w 14"/>
                  <a:gd name="T3" fmla="*/ 5 h 39"/>
                  <a:gd name="T4" fmla="*/ 0 w 14"/>
                  <a:gd name="T5" fmla="*/ 0 h 39"/>
                  <a:gd name="T6" fmla="*/ 0 w 14"/>
                  <a:gd name="T7" fmla="*/ 39 h 39"/>
                  <a:gd name="T8" fmla="*/ 14 w 14"/>
                  <a:gd name="T9" fmla="*/ 39 h 39"/>
                </a:gdLst>
                <a:ahLst/>
                <a:cxnLst>
                  <a:cxn ang="0">
                    <a:pos x="T0" y="T1"/>
                  </a:cxn>
                  <a:cxn ang="0">
                    <a:pos x="T2" y="T3"/>
                  </a:cxn>
                  <a:cxn ang="0">
                    <a:pos x="T4" y="T5"/>
                  </a:cxn>
                  <a:cxn ang="0">
                    <a:pos x="T6" y="T7"/>
                  </a:cxn>
                  <a:cxn ang="0">
                    <a:pos x="T8" y="T9"/>
                  </a:cxn>
                </a:cxnLst>
                <a:rect l="0" t="0" r="r" b="b"/>
                <a:pathLst>
                  <a:path w="14" h="39">
                    <a:moveTo>
                      <a:pt x="14" y="39"/>
                    </a:moveTo>
                    <a:cubicBezTo>
                      <a:pt x="14" y="39"/>
                      <a:pt x="14" y="39"/>
                      <a:pt x="14" y="5"/>
                    </a:cubicBezTo>
                    <a:cubicBezTo>
                      <a:pt x="10" y="3"/>
                      <a:pt x="5" y="2"/>
                      <a:pt x="0" y="0"/>
                    </a:cubicBezTo>
                    <a:cubicBezTo>
                      <a:pt x="0" y="7"/>
                      <a:pt x="0" y="19"/>
                      <a:pt x="0" y="39"/>
                    </a:cubicBezTo>
                    <a:cubicBezTo>
                      <a:pt x="0" y="39"/>
                      <a:pt x="0" y="39"/>
                      <a:pt x="14" y="3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64" name="Freeform 267"/>
              <p:cNvSpPr>
                <a:spLocks/>
              </p:cNvSpPr>
              <p:nvPr/>
            </p:nvSpPr>
            <p:spPr bwMode="auto">
              <a:xfrm>
                <a:off x="1388932" y="4291166"/>
                <a:ext cx="79046" cy="60402"/>
              </a:xfrm>
              <a:custGeom>
                <a:avLst/>
                <a:gdLst>
                  <a:gd name="T0" fmla="*/ 22 w 41"/>
                  <a:gd name="T1" fmla="*/ 31 h 31"/>
                  <a:gd name="T2" fmla="*/ 39 w 41"/>
                  <a:gd name="T3" fmla="*/ 23 h 31"/>
                  <a:gd name="T4" fmla="*/ 41 w 41"/>
                  <a:gd name="T5" fmla="*/ 17 h 31"/>
                  <a:gd name="T6" fmla="*/ 29 w 41"/>
                  <a:gd name="T7" fmla="*/ 12 h 31"/>
                  <a:gd name="T8" fmla="*/ 22 w 41"/>
                  <a:gd name="T9" fmla="*/ 20 h 31"/>
                  <a:gd name="T10" fmla="*/ 14 w 41"/>
                  <a:gd name="T11" fmla="*/ 6 h 31"/>
                  <a:gd name="T12" fmla="*/ 0 w 41"/>
                  <a:gd name="T13" fmla="*/ 0 h 31"/>
                  <a:gd name="T14" fmla="*/ 22 w 4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1">
                    <a:moveTo>
                      <a:pt x="22" y="31"/>
                    </a:moveTo>
                    <a:cubicBezTo>
                      <a:pt x="29" y="31"/>
                      <a:pt x="35" y="28"/>
                      <a:pt x="39" y="23"/>
                    </a:cubicBezTo>
                    <a:cubicBezTo>
                      <a:pt x="40" y="21"/>
                      <a:pt x="41" y="19"/>
                      <a:pt x="41" y="17"/>
                    </a:cubicBezTo>
                    <a:cubicBezTo>
                      <a:pt x="37" y="15"/>
                      <a:pt x="33" y="14"/>
                      <a:pt x="29" y="12"/>
                    </a:cubicBezTo>
                    <a:cubicBezTo>
                      <a:pt x="28" y="17"/>
                      <a:pt x="25" y="20"/>
                      <a:pt x="22" y="20"/>
                    </a:cubicBezTo>
                    <a:cubicBezTo>
                      <a:pt x="17" y="20"/>
                      <a:pt x="15" y="15"/>
                      <a:pt x="14" y="6"/>
                    </a:cubicBezTo>
                    <a:cubicBezTo>
                      <a:pt x="9" y="4"/>
                      <a:pt x="5" y="2"/>
                      <a:pt x="0" y="0"/>
                    </a:cubicBezTo>
                    <a:cubicBezTo>
                      <a:pt x="0" y="21"/>
                      <a:pt x="7" y="31"/>
                      <a:pt x="22" y="3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65" name="Freeform 268"/>
              <p:cNvSpPr>
                <a:spLocks/>
              </p:cNvSpPr>
              <p:nvPr/>
            </p:nvSpPr>
            <p:spPr bwMode="auto">
              <a:xfrm>
                <a:off x="-356602" y="5837140"/>
                <a:ext cx="38301" cy="119989"/>
              </a:xfrm>
              <a:custGeom>
                <a:avLst/>
                <a:gdLst>
                  <a:gd name="T0" fmla="*/ 20 w 20"/>
                  <a:gd name="T1" fmla="*/ 0 h 62"/>
                  <a:gd name="T2" fmla="*/ 12 w 20"/>
                  <a:gd name="T3" fmla="*/ 0 h 62"/>
                  <a:gd name="T4" fmla="*/ 4 w 20"/>
                  <a:gd name="T5" fmla="*/ 5 h 62"/>
                  <a:gd name="T6" fmla="*/ 0 w 20"/>
                  <a:gd name="T7" fmla="*/ 7 h 62"/>
                  <a:gd name="T8" fmla="*/ 3 w 20"/>
                  <a:gd name="T9" fmla="*/ 17 h 62"/>
                  <a:gd name="T10" fmla="*/ 4 w 20"/>
                  <a:gd name="T11" fmla="*/ 16 h 62"/>
                  <a:gd name="T12" fmla="*/ 7 w 20"/>
                  <a:gd name="T13" fmla="*/ 15 h 62"/>
                  <a:gd name="T14" fmla="*/ 7 w 20"/>
                  <a:gd name="T15" fmla="*/ 31 h 62"/>
                  <a:gd name="T16" fmla="*/ 17 w 20"/>
                  <a:gd name="T17" fmla="*/ 62 h 62"/>
                  <a:gd name="T18" fmla="*/ 20 w 20"/>
                  <a:gd name="T19" fmla="*/ 62 h 62"/>
                  <a:gd name="T20" fmla="*/ 20 w 20"/>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62">
                    <a:moveTo>
                      <a:pt x="20" y="0"/>
                    </a:moveTo>
                    <a:cubicBezTo>
                      <a:pt x="12" y="0"/>
                      <a:pt x="12" y="0"/>
                      <a:pt x="12" y="0"/>
                    </a:cubicBezTo>
                    <a:cubicBezTo>
                      <a:pt x="9" y="2"/>
                      <a:pt x="7" y="4"/>
                      <a:pt x="4" y="5"/>
                    </a:cubicBezTo>
                    <a:cubicBezTo>
                      <a:pt x="3" y="6"/>
                      <a:pt x="1" y="6"/>
                      <a:pt x="0" y="7"/>
                    </a:cubicBezTo>
                    <a:cubicBezTo>
                      <a:pt x="1" y="10"/>
                      <a:pt x="2" y="14"/>
                      <a:pt x="3" y="17"/>
                    </a:cubicBezTo>
                    <a:cubicBezTo>
                      <a:pt x="3" y="17"/>
                      <a:pt x="4" y="17"/>
                      <a:pt x="4" y="16"/>
                    </a:cubicBezTo>
                    <a:cubicBezTo>
                      <a:pt x="5" y="16"/>
                      <a:pt x="6" y="15"/>
                      <a:pt x="7" y="15"/>
                    </a:cubicBezTo>
                    <a:cubicBezTo>
                      <a:pt x="7" y="15"/>
                      <a:pt x="7" y="15"/>
                      <a:pt x="7" y="31"/>
                    </a:cubicBezTo>
                    <a:cubicBezTo>
                      <a:pt x="10" y="41"/>
                      <a:pt x="13" y="52"/>
                      <a:pt x="17" y="62"/>
                    </a:cubicBezTo>
                    <a:cubicBezTo>
                      <a:pt x="18" y="62"/>
                      <a:pt x="19" y="62"/>
                      <a:pt x="20" y="62"/>
                    </a:cubicBezTo>
                    <a:cubicBezTo>
                      <a:pt x="20" y="62"/>
                      <a:pt x="20" y="62"/>
                      <a:pt x="20"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66" name="Freeform 269"/>
              <p:cNvSpPr>
                <a:spLocks noEditPoints="1"/>
              </p:cNvSpPr>
              <p:nvPr/>
            </p:nvSpPr>
            <p:spPr bwMode="auto">
              <a:xfrm>
                <a:off x="-288965" y="5837140"/>
                <a:ext cx="84750" cy="123254"/>
              </a:xfrm>
              <a:custGeom>
                <a:avLst/>
                <a:gdLst>
                  <a:gd name="T0" fmla="*/ 39 w 44"/>
                  <a:gd name="T1" fmla="*/ 56 h 64"/>
                  <a:gd name="T2" fmla="*/ 44 w 44"/>
                  <a:gd name="T3" fmla="*/ 32 h 64"/>
                  <a:gd name="T4" fmla="*/ 23 w 44"/>
                  <a:gd name="T5" fmla="*/ 0 h 64"/>
                  <a:gd name="T6" fmla="*/ 6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1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6" y="8"/>
                    </a:cubicBezTo>
                    <a:cubicBezTo>
                      <a:pt x="2" y="15"/>
                      <a:pt x="0" y="22"/>
                      <a:pt x="0" y="33"/>
                    </a:cubicBezTo>
                    <a:cubicBezTo>
                      <a:pt x="0" y="54"/>
                      <a:pt x="8" y="64"/>
                      <a:pt x="22" y="64"/>
                    </a:cubicBezTo>
                    <a:cubicBezTo>
                      <a:pt x="30" y="64"/>
                      <a:pt x="35" y="61"/>
                      <a:pt x="39" y="56"/>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67" name="Freeform 270"/>
              <p:cNvSpPr>
                <a:spLocks/>
              </p:cNvSpPr>
              <p:nvPr/>
            </p:nvSpPr>
            <p:spPr bwMode="auto">
              <a:xfrm>
                <a:off x="-175692" y="5837140"/>
                <a:ext cx="52154" cy="119989"/>
              </a:xfrm>
              <a:custGeom>
                <a:avLst/>
                <a:gdLst>
                  <a:gd name="T0" fmla="*/ 27 w 27"/>
                  <a:gd name="T1" fmla="*/ 62 h 62"/>
                  <a:gd name="T2" fmla="*/ 27 w 27"/>
                  <a:gd name="T3" fmla="*/ 0 h 62"/>
                  <a:gd name="T4" fmla="*/ 18 w 27"/>
                  <a:gd name="T5" fmla="*/ 0 h 62"/>
                  <a:gd name="T6" fmla="*/ 10 w 27"/>
                  <a:gd name="T7" fmla="*/ 5 h 62"/>
                  <a:gd name="T8" fmla="*/ 0 w 27"/>
                  <a:gd name="T9" fmla="*/ 9 h 62"/>
                  <a:gd name="T10" fmla="*/ 0 w 27"/>
                  <a:gd name="T11" fmla="*/ 20 h 62"/>
                  <a:gd name="T12" fmla="*/ 4 w 27"/>
                  <a:gd name="T13" fmla="*/ 20 h 62"/>
                  <a:gd name="T14" fmla="*/ 7 w 27"/>
                  <a:gd name="T15" fmla="*/ 18 h 62"/>
                  <a:gd name="T16" fmla="*/ 10 w 27"/>
                  <a:gd name="T17" fmla="*/ 16 h 62"/>
                  <a:gd name="T18" fmla="*/ 13 w 27"/>
                  <a:gd name="T19" fmla="*/ 15 h 62"/>
                  <a:gd name="T20" fmla="*/ 13 w 27"/>
                  <a:gd name="T21" fmla="*/ 62 h 62"/>
                  <a:gd name="T22" fmla="*/ 27 w 27"/>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27" y="62"/>
                    </a:moveTo>
                    <a:cubicBezTo>
                      <a:pt x="27" y="62"/>
                      <a:pt x="27" y="62"/>
                      <a:pt x="27" y="0"/>
                    </a:cubicBezTo>
                    <a:cubicBezTo>
                      <a:pt x="18" y="0"/>
                      <a:pt x="18" y="0"/>
                      <a:pt x="18" y="0"/>
                    </a:cubicBezTo>
                    <a:cubicBezTo>
                      <a:pt x="16" y="2"/>
                      <a:pt x="13" y="4"/>
                      <a:pt x="10" y="5"/>
                    </a:cubicBezTo>
                    <a:cubicBezTo>
                      <a:pt x="7"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5"/>
                      <a:pt x="13" y="15"/>
                    </a:cubicBezTo>
                    <a:cubicBezTo>
                      <a:pt x="13" y="15"/>
                      <a:pt x="13" y="15"/>
                      <a:pt x="13" y="62"/>
                    </a:cubicBezTo>
                    <a:cubicBezTo>
                      <a:pt x="13" y="62"/>
                      <a:pt x="13" y="62"/>
                      <a:pt x="27" y="6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68" name="Freeform 271"/>
              <p:cNvSpPr>
                <a:spLocks noEditPoints="1"/>
              </p:cNvSpPr>
              <p:nvPr/>
            </p:nvSpPr>
            <p:spPr bwMode="auto">
              <a:xfrm>
                <a:off x="-96646" y="5837140"/>
                <a:ext cx="87195" cy="123254"/>
              </a:xfrm>
              <a:custGeom>
                <a:avLst/>
                <a:gdLst>
                  <a:gd name="T0" fmla="*/ 39 w 45"/>
                  <a:gd name="T1" fmla="*/ 56 h 64"/>
                  <a:gd name="T2" fmla="*/ 45 w 45"/>
                  <a:gd name="T3" fmla="*/ 32 h 64"/>
                  <a:gd name="T4" fmla="*/ 23 w 45"/>
                  <a:gd name="T5" fmla="*/ 0 h 64"/>
                  <a:gd name="T6" fmla="*/ 6 w 45"/>
                  <a:gd name="T7" fmla="*/ 8 h 64"/>
                  <a:gd name="T8" fmla="*/ 0 w 45"/>
                  <a:gd name="T9" fmla="*/ 33 h 64"/>
                  <a:gd name="T10" fmla="*/ 23 w 45"/>
                  <a:gd name="T11" fmla="*/ 64 h 64"/>
                  <a:gd name="T12" fmla="*/ 39 w 45"/>
                  <a:gd name="T13" fmla="*/ 56 h 64"/>
                  <a:gd name="T14" fmla="*/ 14 w 45"/>
                  <a:gd name="T15" fmla="*/ 33 h 64"/>
                  <a:gd name="T16" fmla="*/ 23 w 45"/>
                  <a:gd name="T17" fmla="*/ 11 h 64"/>
                  <a:gd name="T18" fmla="*/ 31 w 45"/>
                  <a:gd name="T19" fmla="*/ 32 h 64"/>
                  <a:gd name="T20" fmla="*/ 23 w 45"/>
                  <a:gd name="T21" fmla="*/ 53 h 64"/>
                  <a:gd name="T22" fmla="*/ 14 w 45"/>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39" y="56"/>
                    </a:moveTo>
                    <a:cubicBezTo>
                      <a:pt x="43" y="50"/>
                      <a:pt x="45" y="42"/>
                      <a:pt x="45" y="32"/>
                    </a:cubicBezTo>
                    <a:cubicBezTo>
                      <a:pt x="45" y="11"/>
                      <a:pt x="38" y="0"/>
                      <a:pt x="23" y="0"/>
                    </a:cubicBezTo>
                    <a:cubicBezTo>
                      <a:pt x="16" y="0"/>
                      <a:pt x="10" y="3"/>
                      <a:pt x="6" y="8"/>
                    </a:cubicBezTo>
                    <a:cubicBezTo>
                      <a:pt x="2" y="15"/>
                      <a:pt x="0" y="22"/>
                      <a:pt x="0" y="33"/>
                    </a:cubicBezTo>
                    <a:cubicBezTo>
                      <a:pt x="0" y="54"/>
                      <a:pt x="8" y="64"/>
                      <a:pt x="23" y="64"/>
                    </a:cubicBezTo>
                    <a:cubicBezTo>
                      <a:pt x="30" y="64"/>
                      <a:pt x="35" y="61"/>
                      <a:pt x="39" y="56"/>
                    </a:cubicBezTo>
                    <a:close/>
                    <a:moveTo>
                      <a:pt x="14" y="33"/>
                    </a:moveTo>
                    <a:cubicBezTo>
                      <a:pt x="14" y="18"/>
                      <a:pt x="17" y="11"/>
                      <a:pt x="23" y="11"/>
                    </a:cubicBezTo>
                    <a:cubicBezTo>
                      <a:pt x="28" y="11"/>
                      <a:pt x="31" y="17"/>
                      <a:pt x="31" y="32"/>
                    </a:cubicBezTo>
                    <a:cubicBezTo>
                      <a:pt x="31" y="47"/>
                      <a:pt x="28" y="53"/>
                      <a:pt x="23" y="53"/>
                    </a:cubicBezTo>
                    <a:cubicBezTo>
                      <a:pt x="17" y="53"/>
                      <a:pt x="14" y="47"/>
                      <a:pt x="14" y="3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69" name="Freeform 272"/>
              <p:cNvSpPr>
                <a:spLocks/>
              </p:cNvSpPr>
              <p:nvPr/>
            </p:nvSpPr>
            <p:spPr bwMode="auto">
              <a:xfrm>
                <a:off x="19071" y="5837140"/>
                <a:ext cx="50524" cy="119989"/>
              </a:xfrm>
              <a:custGeom>
                <a:avLst/>
                <a:gdLst>
                  <a:gd name="T0" fmla="*/ 26 w 26"/>
                  <a:gd name="T1" fmla="*/ 0 h 62"/>
                  <a:gd name="T2" fmla="*/ 18 w 26"/>
                  <a:gd name="T3" fmla="*/ 0 h 62"/>
                  <a:gd name="T4" fmla="*/ 10 w 26"/>
                  <a:gd name="T5" fmla="*/ 5 h 62"/>
                  <a:gd name="T6" fmla="*/ 0 w 26"/>
                  <a:gd name="T7" fmla="*/ 9 h 62"/>
                  <a:gd name="T8" fmla="*/ 0 w 26"/>
                  <a:gd name="T9" fmla="*/ 20 h 62"/>
                  <a:gd name="T10" fmla="*/ 3 w 26"/>
                  <a:gd name="T11" fmla="*/ 20 h 62"/>
                  <a:gd name="T12" fmla="*/ 7 w 26"/>
                  <a:gd name="T13" fmla="*/ 18 h 62"/>
                  <a:gd name="T14" fmla="*/ 10 w 26"/>
                  <a:gd name="T15" fmla="*/ 16 h 62"/>
                  <a:gd name="T16" fmla="*/ 12 w 26"/>
                  <a:gd name="T17" fmla="*/ 15 h 62"/>
                  <a:gd name="T18" fmla="*/ 12 w 26"/>
                  <a:gd name="T19" fmla="*/ 62 h 62"/>
                  <a:gd name="T20" fmla="*/ 26 w 26"/>
                  <a:gd name="T21" fmla="*/ 62 h 62"/>
                  <a:gd name="T22" fmla="*/ 26 w 26"/>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0"/>
                    </a:moveTo>
                    <a:cubicBezTo>
                      <a:pt x="18" y="0"/>
                      <a:pt x="18" y="0"/>
                      <a:pt x="18" y="0"/>
                    </a:cubicBezTo>
                    <a:cubicBezTo>
                      <a:pt x="15" y="2"/>
                      <a:pt x="12" y="4"/>
                      <a:pt x="10" y="5"/>
                    </a:cubicBez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5"/>
                    </a:cubicBezTo>
                    <a:cubicBezTo>
                      <a:pt x="12" y="15"/>
                      <a:pt x="12" y="15"/>
                      <a:pt x="12" y="62"/>
                    </a:cubicBezTo>
                    <a:cubicBezTo>
                      <a:pt x="12" y="62"/>
                      <a:pt x="12" y="62"/>
                      <a:pt x="26" y="62"/>
                    </a:cubicBezTo>
                    <a:cubicBezTo>
                      <a:pt x="26" y="62"/>
                      <a:pt x="26" y="62"/>
                      <a:pt x="26"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70" name="Freeform 273"/>
              <p:cNvSpPr>
                <a:spLocks/>
              </p:cNvSpPr>
              <p:nvPr/>
            </p:nvSpPr>
            <p:spPr bwMode="auto">
              <a:xfrm>
                <a:off x="98117" y="5837140"/>
                <a:ext cx="50524" cy="119989"/>
              </a:xfrm>
              <a:custGeom>
                <a:avLst/>
                <a:gdLst>
                  <a:gd name="T0" fmla="*/ 26 w 26"/>
                  <a:gd name="T1" fmla="*/ 0 h 62"/>
                  <a:gd name="T2" fmla="*/ 18 w 26"/>
                  <a:gd name="T3" fmla="*/ 0 h 62"/>
                  <a:gd name="T4" fmla="*/ 10 w 26"/>
                  <a:gd name="T5" fmla="*/ 5 h 62"/>
                  <a:gd name="T6" fmla="*/ 0 w 26"/>
                  <a:gd name="T7" fmla="*/ 9 h 62"/>
                  <a:gd name="T8" fmla="*/ 0 w 26"/>
                  <a:gd name="T9" fmla="*/ 20 h 62"/>
                  <a:gd name="T10" fmla="*/ 3 w 26"/>
                  <a:gd name="T11" fmla="*/ 20 h 62"/>
                  <a:gd name="T12" fmla="*/ 7 w 26"/>
                  <a:gd name="T13" fmla="*/ 18 h 62"/>
                  <a:gd name="T14" fmla="*/ 10 w 26"/>
                  <a:gd name="T15" fmla="*/ 16 h 62"/>
                  <a:gd name="T16" fmla="*/ 13 w 26"/>
                  <a:gd name="T17" fmla="*/ 15 h 62"/>
                  <a:gd name="T18" fmla="*/ 13 w 26"/>
                  <a:gd name="T19" fmla="*/ 62 h 62"/>
                  <a:gd name="T20" fmla="*/ 26 w 26"/>
                  <a:gd name="T21" fmla="*/ 62 h 62"/>
                  <a:gd name="T22" fmla="*/ 26 w 26"/>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0"/>
                    </a:moveTo>
                    <a:cubicBezTo>
                      <a:pt x="18" y="0"/>
                      <a:pt x="18" y="0"/>
                      <a:pt x="18" y="0"/>
                    </a:cubicBezTo>
                    <a:cubicBezTo>
                      <a:pt x="15" y="2"/>
                      <a:pt x="13" y="4"/>
                      <a:pt x="10" y="5"/>
                    </a:cubicBezTo>
                    <a:cubicBezTo>
                      <a:pt x="6" y="6"/>
                      <a:pt x="3" y="8"/>
                      <a:pt x="0" y="9"/>
                    </a:cubicBezTo>
                    <a:cubicBezTo>
                      <a:pt x="0" y="9"/>
                      <a:pt x="0" y="9"/>
                      <a:pt x="0" y="20"/>
                    </a:cubicBezTo>
                    <a:cubicBezTo>
                      <a:pt x="1" y="20"/>
                      <a:pt x="2" y="20"/>
                      <a:pt x="3" y="20"/>
                    </a:cubicBezTo>
                    <a:cubicBezTo>
                      <a:pt x="4" y="19"/>
                      <a:pt x="5" y="19"/>
                      <a:pt x="7" y="18"/>
                    </a:cubicBezTo>
                    <a:cubicBezTo>
                      <a:pt x="8" y="18"/>
                      <a:pt x="9" y="17"/>
                      <a:pt x="10" y="16"/>
                    </a:cubicBezTo>
                    <a:cubicBezTo>
                      <a:pt x="11" y="16"/>
                      <a:pt x="12" y="15"/>
                      <a:pt x="13" y="15"/>
                    </a:cubicBezTo>
                    <a:cubicBezTo>
                      <a:pt x="13" y="15"/>
                      <a:pt x="13" y="15"/>
                      <a:pt x="13" y="62"/>
                    </a:cubicBezTo>
                    <a:cubicBezTo>
                      <a:pt x="13" y="62"/>
                      <a:pt x="13" y="62"/>
                      <a:pt x="26" y="62"/>
                    </a:cubicBezTo>
                    <a:cubicBezTo>
                      <a:pt x="26" y="62"/>
                      <a:pt x="26" y="62"/>
                      <a:pt x="26"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71" name="Freeform 274"/>
              <p:cNvSpPr>
                <a:spLocks/>
              </p:cNvSpPr>
              <p:nvPr/>
            </p:nvSpPr>
            <p:spPr bwMode="auto">
              <a:xfrm>
                <a:off x="177163" y="5837140"/>
                <a:ext cx="50524" cy="119989"/>
              </a:xfrm>
              <a:custGeom>
                <a:avLst/>
                <a:gdLst>
                  <a:gd name="T0" fmla="*/ 26 w 26"/>
                  <a:gd name="T1" fmla="*/ 62 h 62"/>
                  <a:gd name="T2" fmla="*/ 26 w 26"/>
                  <a:gd name="T3" fmla="*/ 0 h 62"/>
                  <a:gd name="T4" fmla="*/ 18 w 26"/>
                  <a:gd name="T5" fmla="*/ 0 h 62"/>
                  <a:gd name="T6" fmla="*/ 10 w 26"/>
                  <a:gd name="T7" fmla="*/ 5 h 62"/>
                  <a:gd name="T8" fmla="*/ 0 w 26"/>
                  <a:gd name="T9" fmla="*/ 9 h 62"/>
                  <a:gd name="T10" fmla="*/ 0 w 26"/>
                  <a:gd name="T11" fmla="*/ 20 h 62"/>
                  <a:gd name="T12" fmla="*/ 4 w 26"/>
                  <a:gd name="T13" fmla="*/ 20 h 62"/>
                  <a:gd name="T14" fmla="*/ 7 w 26"/>
                  <a:gd name="T15" fmla="*/ 18 h 62"/>
                  <a:gd name="T16" fmla="*/ 10 w 26"/>
                  <a:gd name="T17" fmla="*/ 16 h 62"/>
                  <a:gd name="T18" fmla="*/ 13 w 26"/>
                  <a:gd name="T19" fmla="*/ 15 h 62"/>
                  <a:gd name="T20" fmla="*/ 13 w 26"/>
                  <a:gd name="T21" fmla="*/ 62 h 62"/>
                  <a:gd name="T22" fmla="*/ 26 w 26"/>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62"/>
                    </a:moveTo>
                    <a:cubicBezTo>
                      <a:pt x="26" y="62"/>
                      <a:pt x="26" y="62"/>
                      <a:pt x="26" y="0"/>
                    </a:cubicBezTo>
                    <a:cubicBezTo>
                      <a:pt x="18" y="0"/>
                      <a:pt x="18" y="0"/>
                      <a:pt x="18" y="0"/>
                    </a:cubicBezTo>
                    <a:cubicBezTo>
                      <a:pt x="16" y="2"/>
                      <a:pt x="13" y="4"/>
                      <a:pt x="10" y="5"/>
                    </a:cubicBezTo>
                    <a:cubicBezTo>
                      <a:pt x="6"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5"/>
                      <a:pt x="13" y="15"/>
                    </a:cubicBezTo>
                    <a:cubicBezTo>
                      <a:pt x="13" y="15"/>
                      <a:pt x="13" y="15"/>
                      <a:pt x="13" y="62"/>
                    </a:cubicBezTo>
                    <a:cubicBezTo>
                      <a:pt x="13" y="62"/>
                      <a:pt x="13" y="62"/>
                      <a:pt x="26"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72" name="Freeform 275"/>
              <p:cNvSpPr>
                <a:spLocks noEditPoints="1"/>
              </p:cNvSpPr>
              <p:nvPr/>
            </p:nvSpPr>
            <p:spPr bwMode="auto">
              <a:xfrm>
                <a:off x="257024" y="5837140"/>
                <a:ext cx="86380" cy="123254"/>
              </a:xfrm>
              <a:custGeom>
                <a:avLst/>
                <a:gdLst>
                  <a:gd name="T0" fmla="*/ 22 w 45"/>
                  <a:gd name="T1" fmla="*/ 64 h 64"/>
                  <a:gd name="T2" fmla="*/ 39 w 45"/>
                  <a:gd name="T3" fmla="*/ 56 h 64"/>
                  <a:gd name="T4" fmla="*/ 45 w 45"/>
                  <a:gd name="T5" fmla="*/ 32 h 64"/>
                  <a:gd name="T6" fmla="*/ 23 w 45"/>
                  <a:gd name="T7" fmla="*/ 0 h 64"/>
                  <a:gd name="T8" fmla="*/ 6 w 45"/>
                  <a:gd name="T9" fmla="*/ 8 h 64"/>
                  <a:gd name="T10" fmla="*/ 0 w 45"/>
                  <a:gd name="T11" fmla="*/ 33 h 64"/>
                  <a:gd name="T12" fmla="*/ 22 w 45"/>
                  <a:gd name="T13" fmla="*/ 64 h 64"/>
                  <a:gd name="T14" fmla="*/ 22 w 45"/>
                  <a:gd name="T15" fmla="*/ 11 h 64"/>
                  <a:gd name="T16" fmla="*/ 31 w 45"/>
                  <a:gd name="T17" fmla="*/ 32 h 64"/>
                  <a:gd name="T18" fmla="*/ 22 w 45"/>
                  <a:gd name="T19" fmla="*/ 53 h 64"/>
                  <a:gd name="T20" fmla="*/ 14 w 45"/>
                  <a:gd name="T21" fmla="*/ 33 h 64"/>
                  <a:gd name="T22" fmla="*/ 22 w 45"/>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2" y="64"/>
                    </a:moveTo>
                    <a:cubicBezTo>
                      <a:pt x="30" y="64"/>
                      <a:pt x="35" y="61"/>
                      <a:pt x="39" y="56"/>
                    </a:cubicBezTo>
                    <a:cubicBezTo>
                      <a:pt x="43" y="50"/>
                      <a:pt x="45" y="42"/>
                      <a:pt x="45" y="32"/>
                    </a:cubicBezTo>
                    <a:cubicBezTo>
                      <a:pt x="45" y="11"/>
                      <a:pt x="38" y="0"/>
                      <a:pt x="23" y="0"/>
                    </a:cubicBezTo>
                    <a:cubicBezTo>
                      <a:pt x="16" y="0"/>
                      <a:pt x="10" y="3"/>
                      <a:pt x="6" y="8"/>
                    </a:cubicBezTo>
                    <a:cubicBezTo>
                      <a:pt x="2" y="15"/>
                      <a:pt x="0" y="22"/>
                      <a:pt x="0" y="33"/>
                    </a:cubicBezTo>
                    <a:cubicBezTo>
                      <a:pt x="0" y="54"/>
                      <a:pt x="8" y="64"/>
                      <a:pt x="22" y="64"/>
                    </a:cubicBezTo>
                    <a:close/>
                    <a:moveTo>
                      <a:pt x="22" y="11"/>
                    </a:moveTo>
                    <a:cubicBezTo>
                      <a:pt x="28" y="11"/>
                      <a:pt x="31" y="17"/>
                      <a:pt x="31" y="32"/>
                    </a:cubicBezTo>
                    <a:cubicBezTo>
                      <a:pt x="31"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73" name="Freeform 276"/>
              <p:cNvSpPr>
                <a:spLocks/>
              </p:cNvSpPr>
              <p:nvPr/>
            </p:nvSpPr>
            <p:spPr bwMode="auto">
              <a:xfrm>
                <a:off x="370296" y="5837140"/>
                <a:ext cx="52154" cy="119989"/>
              </a:xfrm>
              <a:custGeom>
                <a:avLst/>
                <a:gdLst>
                  <a:gd name="T0" fmla="*/ 27 w 27"/>
                  <a:gd name="T1" fmla="*/ 62 h 62"/>
                  <a:gd name="T2" fmla="*/ 27 w 27"/>
                  <a:gd name="T3" fmla="*/ 0 h 62"/>
                  <a:gd name="T4" fmla="*/ 19 w 27"/>
                  <a:gd name="T5" fmla="*/ 0 h 62"/>
                  <a:gd name="T6" fmla="*/ 10 w 27"/>
                  <a:gd name="T7" fmla="*/ 5 h 62"/>
                  <a:gd name="T8" fmla="*/ 0 w 27"/>
                  <a:gd name="T9" fmla="*/ 9 h 62"/>
                  <a:gd name="T10" fmla="*/ 0 w 27"/>
                  <a:gd name="T11" fmla="*/ 20 h 62"/>
                  <a:gd name="T12" fmla="*/ 4 w 27"/>
                  <a:gd name="T13" fmla="*/ 20 h 62"/>
                  <a:gd name="T14" fmla="*/ 8 w 27"/>
                  <a:gd name="T15" fmla="*/ 18 h 62"/>
                  <a:gd name="T16" fmla="*/ 10 w 27"/>
                  <a:gd name="T17" fmla="*/ 16 h 62"/>
                  <a:gd name="T18" fmla="*/ 13 w 27"/>
                  <a:gd name="T19" fmla="*/ 15 h 62"/>
                  <a:gd name="T20" fmla="*/ 13 w 27"/>
                  <a:gd name="T21" fmla="*/ 62 h 62"/>
                  <a:gd name="T22" fmla="*/ 27 w 27"/>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27" y="62"/>
                    </a:moveTo>
                    <a:cubicBezTo>
                      <a:pt x="27" y="62"/>
                      <a:pt x="27" y="62"/>
                      <a:pt x="27" y="0"/>
                    </a:cubicBezTo>
                    <a:cubicBezTo>
                      <a:pt x="19" y="0"/>
                      <a:pt x="19" y="0"/>
                      <a:pt x="19" y="0"/>
                    </a:cubicBezTo>
                    <a:cubicBezTo>
                      <a:pt x="16" y="2"/>
                      <a:pt x="13" y="4"/>
                      <a:pt x="10" y="5"/>
                    </a:cubicBezTo>
                    <a:cubicBezTo>
                      <a:pt x="7" y="6"/>
                      <a:pt x="4" y="8"/>
                      <a:pt x="0" y="9"/>
                    </a:cubicBezTo>
                    <a:cubicBezTo>
                      <a:pt x="0" y="9"/>
                      <a:pt x="0" y="9"/>
                      <a:pt x="0" y="20"/>
                    </a:cubicBezTo>
                    <a:cubicBezTo>
                      <a:pt x="1" y="20"/>
                      <a:pt x="2" y="20"/>
                      <a:pt x="4" y="20"/>
                    </a:cubicBezTo>
                    <a:cubicBezTo>
                      <a:pt x="5" y="19"/>
                      <a:pt x="6" y="19"/>
                      <a:pt x="8" y="18"/>
                    </a:cubicBezTo>
                    <a:cubicBezTo>
                      <a:pt x="9" y="18"/>
                      <a:pt x="10" y="17"/>
                      <a:pt x="10" y="16"/>
                    </a:cubicBezTo>
                    <a:cubicBezTo>
                      <a:pt x="11" y="16"/>
                      <a:pt x="12" y="15"/>
                      <a:pt x="13" y="15"/>
                    </a:cubicBezTo>
                    <a:cubicBezTo>
                      <a:pt x="13" y="15"/>
                      <a:pt x="13" y="15"/>
                      <a:pt x="13" y="62"/>
                    </a:cubicBezTo>
                    <a:cubicBezTo>
                      <a:pt x="13" y="62"/>
                      <a:pt x="13" y="62"/>
                      <a:pt x="27"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74" name="Freeform 281"/>
              <p:cNvSpPr>
                <a:spLocks noEditPoints="1"/>
              </p:cNvSpPr>
              <p:nvPr/>
            </p:nvSpPr>
            <p:spPr bwMode="auto">
              <a:xfrm>
                <a:off x="837239" y="5837140"/>
                <a:ext cx="84750" cy="123254"/>
              </a:xfrm>
              <a:custGeom>
                <a:avLst/>
                <a:gdLst>
                  <a:gd name="T0" fmla="*/ 38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8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8" y="56"/>
                    </a:moveTo>
                    <a:cubicBezTo>
                      <a:pt x="42" y="50"/>
                      <a:pt x="44" y="42"/>
                      <a:pt x="44" y="32"/>
                    </a:cubicBezTo>
                    <a:cubicBezTo>
                      <a:pt x="44" y="11"/>
                      <a:pt x="38" y="0"/>
                      <a:pt x="23" y="0"/>
                    </a:cubicBezTo>
                    <a:cubicBezTo>
                      <a:pt x="15" y="0"/>
                      <a:pt x="9" y="3"/>
                      <a:pt x="5" y="8"/>
                    </a:cubicBezTo>
                    <a:cubicBezTo>
                      <a:pt x="2" y="15"/>
                      <a:pt x="0" y="22"/>
                      <a:pt x="0" y="33"/>
                    </a:cubicBezTo>
                    <a:cubicBezTo>
                      <a:pt x="0" y="54"/>
                      <a:pt x="7" y="64"/>
                      <a:pt x="22" y="64"/>
                    </a:cubicBezTo>
                    <a:cubicBezTo>
                      <a:pt x="29" y="64"/>
                      <a:pt x="35" y="61"/>
                      <a:pt x="38" y="56"/>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75" name="Freeform 282"/>
              <p:cNvSpPr>
                <a:spLocks noEditPoints="1"/>
              </p:cNvSpPr>
              <p:nvPr/>
            </p:nvSpPr>
            <p:spPr bwMode="auto">
              <a:xfrm>
                <a:off x="951326" y="5837140"/>
                <a:ext cx="84750" cy="123254"/>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1"/>
                      <a:pt x="39" y="56"/>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76" name="Freeform 283"/>
              <p:cNvSpPr>
                <a:spLocks/>
              </p:cNvSpPr>
              <p:nvPr/>
            </p:nvSpPr>
            <p:spPr bwMode="auto">
              <a:xfrm>
                <a:off x="1065414" y="5837140"/>
                <a:ext cx="49710" cy="119989"/>
              </a:xfrm>
              <a:custGeom>
                <a:avLst/>
                <a:gdLst>
                  <a:gd name="T0" fmla="*/ 26 w 26"/>
                  <a:gd name="T1" fmla="*/ 0 h 62"/>
                  <a:gd name="T2" fmla="*/ 18 w 26"/>
                  <a:gd name="T3" fmla="*/ 0 h 62"/>
                  <a:gd name="T4" fmla="*/ 10 w 26"/>
                  <a:gd name="T5" fmla="*/ 5 h 62"/>
                  <a:gd name="T6" fmla="*/ 0 w 26"/>
                  <a:gd name="T7" fmla="*/ 9 h 62"/>
                  <a:gd name="T8" fmla="*/ 0 w 26"/>
                  <a:gd name="T9" fmla="*/ 20 h 62"/>
                  <a:gd name="T10" fmla="*/ 4 w 26"/>
                  <a:gd name="T11" fmla="*/ 20 h 62"/>
                  <a:gd name="T12" fmla="*/ 7 w 26"/>
                  <a:gd name="T13" fmla="*/ 18 h 62"/>
                  <a:gd name="T14" fmla="*/ 10 w 26"/>
                  <a:gd name="T15" fmla="*/ 16 h 62"/>
                  <a:gd name="T16" fmla="*/ 13 w 26"/>
                  <a:gd name="T17" fmla="*/ 15 h 62"/>
                  <a:gd name="T18" fmla="*/ 13 w 26"/>
                  <a:gd name="T19" fmla="*/ 62 h 62"/>
                  <a:gd name="T20" fmla="*/ 26 w 26"/>
                  <a:gd name="T21" fmla="*/ 62 h 62"/>
                  <a:gd name="T22" fmla="*/ 26 w 26"/>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0"/>
                    </a:moveTo>
                    <a:cubicBezTo>
                      <a:pt x="18" y="0"/>
                      <a:pt x="18" y="0"/>
                      <a:pt x="18" y="0"/>
                    </a:cubicBezTo>
                    <a:cubicBezTo>
                      <a:pt x="15" y="2"/>
                      <a:pt x="13" y="4"/>
                      <a:pt x="10" y="5"/>
                    </a:cubicBezTo>
                    <a:cubicBezTo>
                      <a:pt x="6" y="6"/>
                      <a:pt x="4" y="8"/>
                      <a:pt x="0" y="9"/>
                    </a:cubicBezTo>
                    <a:cubicBezTo>
                      <a:pt x="0" y="9"/>
                      <a:pt x="0" y="9"/>
                      <a:pt x="0" y="20"/>
                    </a:cubicBezTo>
                    <a:cubicBezTo>
                      <a:pt x="1" y="20"/>
                      <a:pt x="2" y="20"/>
                      <a:pt x="4" y="20"/>
                    </a:cubicBezTo>
                    <a:cubicBezTo>
                      <a:pt x="4" y="19"/>
                      <a:pt x="5" y="19"/>
                      <a:pt x="7" y="18"/>
                    </a:cubicBezTo>
                    <a:cubicBezTo>
                      <a:pt x="8" y="18"/>
                      <a:pt x="9" y="17"/>
                      <a:pt x="10" y="16"/>
                    </a:cubicBezTo>
                    <a:cubicBezTo>
                      <a:pt x="11" y="16"/>
                      <a:pt x="12" y="15"/>
                      <a:pt x="13" y="15"/>
                    </a:cubicBezTo>
                    <a:cubicBezTo>
                      <a:pt x="13" y="15"/>
                      <a:pt x="13" y="15"/>
                      <a:pt x="13" y="62"/>
                    </a:cubicBezTo>
                    <a:cubicBezTo>
                      <a:pt x="13" y="62"/>
                      <a:pt x="13" y="62"/>
                      <a:pt x="26" y="62"/>
                    </a:cubicBezTo>
                    <a:cubicBezTo>
                      <a:pt x="26" y="62"/>
                      <a:pt x="26" y="62"/>
                      <a:pt x="26"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77" name="Freeform 291"/>
              <p:cNvSpPr>
                <a:spLocks noEditPoints="1"/>
              </p:cNvSpPr>
              <p:nvPr/>
            </p:nvSpPr>
            <p:spPr bwMode="auto">
              <a:xfrm>
                <a:off x="1838762" y="5837140"/>
                <a:ext cx="84750" cy="123254"/>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14 w 44"/>
                  <a:gd name="T15" fmla="*/ 33 h 64"/>
                  <a:gd name="T16" fmla="*/ 22 w 44"/>
                  <a:gd name="T17" fmla="*/ 11 h 64"/>
                  <a:gd name="T18" fmla="*/ 30 w 44"/>
                  <a:gd name="T19" fmla="*/ 32 h 64"/>
                  <a:gd name="T20" fmla="*/ 22 w 44"/>
                  <a:gd name="T21" fmla="*/ 53 h 64"/>
                  <a:gd name="T22" fmla="*/ 14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3"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1"/>
                      <a:pt x="39" y="56"/>
                    </a:cubicBezTo>
                    <a:close/>
                    <a:moveTo>
                      <a:pt x="14" y="33"/>
                    </a:moveTo>
                    <a:cubicBezTo>
                      <a:pt x="14" y="18"/>
                      <a:pt x="16" y="11"/>
                      <a:pt x="22" y="11"/>
                    </a:cubicBezTo>
                    <a:cubicBezTo>
                      <a:pt x="28" y="11"/>
                      <a:pt x="30" y="17"/>
                      <a:pt x="30" y="32"/>
                    </a:cubicBezTo>
                    <a:cubicBezTo>
                      <a:pt x="30" y="47"/>
                      <a:pt x="28" y="53"/>
                      <a:pt x="22" y="53"/>
                    </a:cubicBezTo>
                    <a:cubicBezTo>
                      <a:pt x="16" y="53"/>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78" name="Freeform 295"/>
              <p:cNvSpPr>
                <a:spLocks/>
              </p:cNvSpPr>
              <p:nvPr/>
            </p:nvSpPr>
            <p:spPr bwMode="auto">
              <a:xfrm>
                <a:off x="-314227" y="5982432"/>
                <a:ext cx="53784" cy="107745"/>
              </a:xfrm>
              <a:custGeom>
                <a:avLst/>
                <a:gdLst>
                  <a:gd name="T0" fmla="*/ 28 w 28"/>
                  <a:gd name="T1" fmla="*/ 32 h 56"/>
                  <a:gd name="T2" fmla="*/ 7 w 28"/>
                  <a:gd name="T3" fmla="*/ 0 h 56"/>
                  <a:gd name="T4" fmla="*/ 0 w 28"/>
                  <a:gd name="T5" fmla="*/ 1 h 56"/>
                  <a:gd name="T6" fmla="*/ 4 w 28"/>
                  <a:gd name="T7" fmla="*/ 12 h 56"/>
                  <a:gd name="T8" fmla="*/ 6 w 28"/>
                  <a:gd name="T9" fmla="*/ 11 h 56"/>
                  <a:gd name="T10" fmla="*/ 14 w 28"/>
                  <a:gd name="T11" fmla="*/ 32 h 56"/>
                  <a:gd name="T12" fmla="*/ 14 w 28"/>
                  <a:gd name="T13" fmla="*/ 38 h 56"/>
                  <a:gd name="T14" fmla="*/ 22 w 28"/>
                  <a:gd name="T15" fmla="*/ 56 h 56"/>
                  <a:gd name="T16" fmla="*/ 23 w 28"/>
                  <a:gd name="T17" fmla="*/ 56 h 56"/>
                  <a:gd name="T18" fmla="*/ 28 w 28"/>
                  <a:gd name="T19"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6">
                    <a:moveTo>
                      <a:pt x="28" y="32"/>
                    </a:moveTo>
                    <a:cubicBezTo>
                      <a:pt x="28" y="11"/>
                      <a:pt x="22" y="0"/>
                      <a:pt x="7" y="0"/>
                    </a:cubicBezTo>
                    <a:cubicBezTo>
                      <a:pt x="4" y="0"/>
                      <a:pt x="2" y="1"/>
                      <a:pt x="0" y="1"/>
                    </a:cubicBezTo>
                    <a:cubicBezTo>
                      <a:pt x="1" y="5"/>
                      <a:pt x="2" y="8"/>
                      <a:pt x="4" y="12"/>
                    </a:cubicBezTo>
                    <a:cubicBezTo>
                      <a:pt x="4" y="12"/>
                      <a:pt x="5" y="11"/>
                      <a:pt x="6" y="11"/>
                    </a:cubicBezTo>
                    <a:cubicBezTo>
                      <a:pt x="11" y="11"/>
                      <a:pt x="14" y="18"/>
                      <a:pt x="14" y="32"/>
                    </a:cubicBezTo>
                    <a:cubicBezTo>
                      <a:pt x="14" y="34"/>
                      <a:pt x="14" y="36"/>
                      <a:pt x="14" y="38"/>
                    </a:cubicBezTo>
                    <a:cubicBezTo>
                      <a:pt x="17" y="44"/>
                      <a:pt x="20" y="50"/>
                      <a:pt x="22" y="56"/>
                    </a:cubicBezTo>
                    <a:cubicBezTo>
                      <a:pt x="22" y="56"/>
                      <a:pt x="23" y="56"/>
                      <a:pt x="23" y="56"/>
                    </a:cubicBezTo>
                    <a:cubicBezTo>
                      <a:pt x="26" y="51"/>
                      <a:pt x="28" y="43"/>
                      <a:pt x="28"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79" name="Freeform 296"/>
              <p:cNvSpPr>
                <a:spLocks noEditPoints="1"/>
              </p:cNvSpPr>
              <p:nvPr/>
            </p:nvSpPr>
            <p:spPr bwMode="auto">
              <a:xfrm>
                <a:off x="-231106" y="5982432"/>
                <a:ext cx="84750" cy="124886"/>
              </a:xfrm>
              <a:custGeom>
                <a:avLst/>
                <a:gdLst>
                  <a:gd name="T0" fmla="*/ 39 w 44"/>
                  <a:gd name="T1" fmla="*/ 56 h 65"/>
                  <a:gd name="T2" fmla="*/ 44 w 44"/>
                  <a:gd name="T3" fmla="*/ 32 h 65"/>
                  <a:gd name="T4" fmla="*/ 23 w 44"/>
                  <a:gd name="T5" fmla="*/ 0 h 65"/>
                  <a:gd name="T6" fmla="*/ 5 w 44"/>
                  <a:gd name="T7" fmla="*/ 9 h 65"/>
                  <a:gd name="T8" fmla="*/ 0 w 44"/>
                  <a:gd name="T9" fmla="*/ 33 h 65"/>
                  <a:gd name="T10" fmla="*/ 22 w 44"/>
                  <a:gd name="T11" fmla="*/ 65 h 65"/>
                  <a:gd name="T12" fmla="*/ 39 w 44"/>
                  <a:gd name="T13" fmla="*/ 56 h 65"/>
                  <a:gd name="T14" fmla="*/ 22 w 44"/>
                  <a:gd name="T15" fmla="*/ 54 h 65"/>
                  <a:gd name="T16" fmla="*/ 14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9" y="56"/>
                    </a:moveTo>
                    <a:cubicBezTo>
                      <a:pt x="42" y="51"/>
                      <a:pt x="44" y="43"/>
                      <a:pt x="44" y="32"/>
                    </a:cubicBezTo>
                    <a:cubicBezTo>
                      <a:pt x="44" y="11"/>
                      <a:pt x="38" y="0"/>
                      <a:pt x="23" y="0"/>
                    </a:cubicBezTo>
                    <a:cubicBezTo>
                      <a:pt x="16" y="0"/>
                      <a:pt x="9" y="3"/>
                      <a:pt x="5" y="9"/>
                    </a:cubicBezTo>
                    <a:cubicBezTo>
                      <a:pt x="2" y="15"/>
                      <a:pt x="0" y="22"/>
                      <a:pt x="0" y="33"/>
                    </a:cubicBezTo>
                    <a:cubicBezTo>
                      <a:pt x="0" y="54"/>
                      <a:pt x="7" y="65"/>
                      <a:pt x="22" y="65"/>
                    </a:cubicBezTo>
                    <a:cubicBezTo>
                      <a:pt x="29" y="65"/>
                      <a:pt x="35" y="62"/>
                      <a:pt x="39" y="56"/>
                    </a:cubicBezTo>
                    <a:close/>
                    <a:moveTo>
                      <a:pt x="22" y="54"/>
                    </a:moveTo>
                    <a:cubicBezTo>
                      <a:pt x="16" y="54"/>
                      <a:pt x="14" y="47"/>
                      <a:pt x="14" y="33"/>
                    </a:cubicBezTo>
                    <a:cubicBezTo>
                      <a:pt x="14" y="19"/>
                      <a:pt x="16" y="11"/>
                      <a:pt x="22" y="11"/>
                    </a:cubicBezTo>
                    <a:cubicBezTo>
                      <a:pt x="28" y="11"/>
                      <a:pt x="30" y="18"/>
                      <a:pt x="30" y="32"/>
                    </a:cubicBezTo>
                    <a:cubicBezTo>
                      <a:pt x="30"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80" name="Freeform 297"/>
              <p:cNvSpPr>
                <a:spLocks/>
              </p:cNvSpPr>
              <p:nvPr/>
            </p:nvSpPr>
            <p:spPr bwMode="auto">
              <a:xfrm>
                <a:off x="-117834" y="5982432"/>
                <a:ext cx="50524" cy="12162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4 w 26"/>
                  <a:gd name="T13" fmla="*/ 21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4" y="9"/>
                      <a:pt x="0" y="10"/>
                    </a:cubicBezTo>
                    <a:cubicBezTo>
                      <a:pt x="0" y="10"/>
                      <a:pt x="0" y="10"/>
                      <a:pt x="0" y="21"/>
                    </a:cubicBez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81" name="Freeform 298"/>
              <p:cNvSpPr>
                <a:spLocks noEditPoints="1"/>
              </p:cNvSpPr>
              <p:nvPr/>
            </p:nvSpPr>
            <p:spPr bwMode="auto">
              <a:xfrm>
                <a:off x="-38788" y="5982432"/>
                <a:ext cx="84750" cy="124886"/>
              </a:xfrm>
              <a:custGeom>
                <a:avLst/>
                <a:gdLst>
                  <a:gd name="T0" fmla="*/ 22 w 44"/>
                  <a:gd name="T1" fmla="*/ 65 h 65"/>
                  <a:gd name="T2" fmla="*/ 39 w 44"/>
                  <a:gd name="T3" fmla="*/ 56 h 65"/>
                  <a:gd name="T4" fmla="*/ 44 w 44"/>
                  <a:gd name="T5" fmla="*/ 32 h 65"/>
                  <a:gd name="T6" fmla="*/ 23 w 44"/>
                  <a:gd name="T7" fmla="*/ 0 h 65"/>
                  <a:gd name="T8" fmla="*/ 6 w 44"/>
                  <a:gd name="T9" fmla="*/ 9 h 65"/>
                  <a:gd name="T10" fmla="*/ 0 w 44"/>
                  <a:gd name="T11" fmla="*/ 33 h 65"/>
                  <a:gd name="T12" fmla="*/ 22 w 44"/>
                  <a:gd name="T13" fmla="*/ 65 h 65"/>
                  <a:gd name="T14" fmla="*/ 22 w 44"/>
                  <a:gd name="T15" fmla="*/ 11 h 65"/>
                  <a:gd name="T16" fmla="*/ 31 w 44"/>
                  <a:gd name="T17" fmla="*/ 32 h 65"/>
                  <a:gd name="T18" fmla="*/ 22 w 44"/>
                  <a:gd name="T19" fmla="*/ 54 h 65"/>
                  <a:gd name="T20" fmla="*/ 14 w 44"/>
                  <a:gd name="T21" fmla="*/ 33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30" y="65"/>
                      <a:pt x="35" y="62"/>
                      <a:pt x="39" y="56"/>
                    </a:cubicBezTo>
                    <a:cubicBezTo>
                      <a:pt x="43" y="51"/>
                      <a:pt x="44" y="43"/>
                      <a:pt x="44" y="32"/>
                    </a:cubicBezTo>
                    <a:cubicBezTo>
                      <a:pt x="44" y="11"/>
                      <a:pt x="38" y="0"/>
                      <a:pt x="23" y="0"/>
                    </a:cubicBezTo>
                    <a:cubicBezTo>
                      <a:pt x="16" y="0"/>
                      <a:pt x="9" y="3"/>
                      <a:pt x="6" y="9"/>
                    </a:cubicBezTo>
                    <a:cubicBezTo>
                      <a:pt x="2" y="15"/>
                      <a:pt x="0" y="22"/>
                      <a:pt x="0" y="33"/>
                    </a:cubicBezTo>
                    <a:cubicBezTo>
                      <a:pt x="0" y="54"/>
                      <a:pt x="8" y="65"/>
                      <a:pt x="22" y="65"/>
                    </a:cubicBezTo>
                    <a:close/>
                    <a:moveTo>
                      <a:pt x="22" y="11"/>
                    </a:moveTo>
                    <a:cubicBezTo>
                      <a:pt x="28" y="11"/>
                      <a:pt x="31" y="18"/>
                      <a:pt x="31" y="32"/>
                    </a:cubicBezTo>
                    <a:cubicBezTo>
                      <a:pt x="31" y="47"/>
                      <a:pt x="28" y="54"/>
                      <a:pt x="22" y="54"/>
                    </a:cubicBezTo>
                    <a:cubicBezTo>
                      <a:pt x="17" y="54"/>
                      <a:pt x="14" y="47"/>
                      <a:pt x="14" y="33"/>
                    </a:cubicBezTo>
                    <a:cubicBezTo>
                      <a:pt x="14" y="19"/>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82" name="Freeform 299"/>
              <p:cNvSpPr>
                <a:spLocks/>
              </p:cNvSpPr>
              <p:nvPr/>
            </p:nvSpPr>
            <p:spPr bwMode="auto">
              <a:xfrm>
                <a:off x="75299" y="5982432"/>
                <a:ext cx="52154" cy="121621"/>
              </a:xfrm>
              <a:custGeom>
                <a:avLst/>
                <a:gdLst>
                  <a:gd name="T0" fmla="*/ 27 w 27"/>
                  <a:gd name="T1" fmla="*/ 63 h 63"/>
                  <a:gd name="T2" fmla="*/ 27 w 27"/>
                  <a:gd name="T3" fmla="*/ 0 h 63"/>
                  <a:gd name="T4" fmla="*/ 18 w 27"/>
                  <a:gd name="T5" fmla="*/ 0 h 63"/>
                  <a:gd name="T6" fmla="*/ 10 w 27"/>
                  <a:gd name="T7" fmla="*/ 6 h 63"/>
                  <a:gd name="T8" fmla="*/ 0 w 27"/>
                  <a:gd name="T9" fmla="*/ 10 h 63"/>
                  <a:gd name="T10" fmla="*/ 0 w 27"/>
                  <a:gd name="T11" fmla="*/ 21 h 63"/>
                  <a:gd name="T12" fmla="*/ 4 w 27"/>
                  <a:gd name="T13" fmla="*/ 21 h 63"/>
                  <a:gd name="T14" fmla="*/ 8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83" name="Freeform 303"/>
              <p:cNvSpPr>
                <a:spLocks noEditPoints="1"/>
              </p:cNvSpPr>
              <p:nvPr/>
            </p:nvSpPr>
            <p:spPr bwMode="auto">
              <a:xfrm>
                <a:off x="461566" y="5982432"/>
                <a:ext cx="86380" cy="124886"/>
              </a:xfrm>
              <a:custGeom>
                <a:avLst/>
                <a:gdLst>
                  <a:gd name="T0" fmla="*/ 23 w 45"/>
                  <a:gd name="T1" fmla="*/ 65 h 65"/>
                  <a:gd name="T2" fmla="*/ 40 w 45"/>
                  <a:gd name="T3" fmla="*/ 56 h 65"/>
                  <a:gd name="T4" fmla="*/ 45 w 45"/>
                  <a:gd name="T5" fmla="*/ 32 h 65"/>
                  <a:gd name="T6" fmla="*/ 24 w 45"/>
                  <a:gd name="T7" fmla="*/ 0 h 65"/>
                  <a:gd name="T8" fmla="*/ 6 w 45"/>
                  <a:gd name="T9" fmla="*/ 9 h 65"/>
                  <a:gd name="T10" fmla="*/ 0 w 45"/>
                  <a:gd name="T11" fmla="*/ 33 h 65"/>
                  <a:gd name="T12" fmla="*/ 23 w 45"/>
                  <a:gd name="T13" fmla="*/ 65 h 65"/>
                  <a:gd name="T14" fmla="*/ 23 w 45"/>
                  <a:gd name="T15" fmla="*/ 11 h 65"/>
                  <a:gd name="T16" fmla="*/ 31 w 45"/>
                  <a:gd name="T17" fmla="*/ 32 h 65"/>
                  <a:gd name="T18" fmla="*/ 23 w 45"/>
                  <a:gd name="T19" fmla="*/ 54 h 65"/>
                  <a:gd name="T20" fmla="*/ 14 w 45"/>
                  <a:gd name="T21" fmla="*/ 33 h 65"/>
                  <a:gd name="T22" fmla="*/ 23 w 45"/>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65"/>
                    </a:moveTo>
                    <a:cubicBezTo>
                      <a:pt x="30" y="65"/>
                      <a:pt x="36" y="62"/>
                      <a:pt x="40" y="56"/>
                    </a:cubicBezTo>
                    <a:cubicBezTo>
                      <a:pt x="43" y="51"/>
                      <a:pt x="45" y="43"/>
                      <a:pt x="45" y="32"/>
                    </a:cubicBezTo>
                    <a:cubicBezTo>
                      <a:pt x="45" y="11"/>
                      <a:pt x="39" y="0"/>
                      <a:pt x="24" y="0"/>
                    </a:cubicBezTo>
                    <a:cubicBezTo>
                      <a:pt x="16" y="0"/>
                      <a:pt x="10" y="3"/>
                      <a:pt x="6" y="9"/>
                    </a:cubicBezTo>
                    <a:cubicBezTo>
                      <a:pt x="2" y="15"/>
                      <a:pt x="0" y="22"/>
                      <a:pt x="0" y="33"/>
                    </a:cubicBezTo>
                    <a:cubicBezTo>
                      <a:pt x="0" y="54"/>
                      <a:pt x="8" y="65"/>
                      <a:pt x="23" y="65"/>
                    </a:cubicBezTo>
                    <a:close/>
                    <a:moveTo>
                      <a:pt x="23" y="11"/>
                    </a:moveTo>
                    <a:cubicBezTo>
                      <a:pt x="28" y="11"/>
                      <a:pt x="31" y="18"/>
                      <a:pt x="31" y="32"/>
                    </a:cubicBezTo>
                    <a:cubicBezTo>
                      <a:pt x="31" y="47"/>
                      <a:pt x="28" y="54"/>
                      <a:pt x="23" y="54"/>
                    </a:cubicBezTo>
                    <a:cubicBezTo>
                      <a:pt x="17" y="54"/>
                      <a:pt x="14" y="47"/>
                      <a:pt x="14" y="33"/>
                    </a:cubicBezTo>
                    <a:cubicBezTo>
                      <a:pt x="14" y="19"/>
                      <a:pt x="17" y="11"/>
                      <a:pt x="23"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84" name="Freeform 304"/>
              <p:cNvSpPr>
                <a:spLocks/>
              </p:cNvSpPr>
              <p:nvPr/>
            </p:nvSpPr>
            <p:spPr bwMode="auto">
              <a:xfrm>
                <a:off x="574839" y="5982432"/>
                <a:ext cx="52154" cy="121621"/>
              </a:xfrm>
              <a:custGeom>
                <a:avLst/>
                <a:gdLst>
                  <a:gd name="T0" fmla="*/ 27 w 27"/>
                  <a:gd name="T1" fmla="*/ 63 h 63"/>
                  <a:gd name="T2" fmla="*/ 27 w 27"/>
                  <a:gd name="T3" fmla="*/ 0 h 63"/>
                  <a:gd name="T4" fmla="*/ 19 w 27"/>
                  <a:gd name="T5" fmla="*/ 0 h 63"/>
                  <a:gd name="T6" fmla="*/ 11 w 27"/>
                  <a:gd name="T7" fmla="*/ 6 h 63"/>
                  <a:gd name="T8" fmla="*/ 0 w 27"/>
                  <a:gd name="T9" fmla="*/ 10 h 63"/>
                  <a:gd name="T10" fmla="*/ 0 w 27"/>
                  <a:gd name="T11" fmla="*/ 21 h 63"/>
                  <a:gd name="T12" fmla="*/ 4 w 27"/>
                  <a:gd name="T13" fmla="*/ 21 h 63"/>
                  <a:gd name="T14" fmla="*/ 8 w 27"/>
                  <a:gd name="T15" fmla="*/ 19 h 63"/>
                  <a:gd name="T16" fmla="*/ 11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1" y="6"/>
                    </a:cubicBezTo>
                    <a:cubicBezTo>
                      <a:pt x="7" y="7"/>
                      <a:pt x="4" y="9"/>
                      <a:pt x="0" y="10"/>
                    </a:cubicBezTo>
                    <a:cubicBezTo>
                      <a:pt x="0" y="10"/>
                      <a:pt x="0" y="10"/>
                      <a:pt x="0" y="21"/>
                    </a:cubicBezTo>
                    <a:cubicBezTo>
                      <a:pt x="1" y="21"/>
                      <a:pt x="2" y="21"/>
                      <a:pt x="4" y="21"/>
                    </a:cubicBezTo>
                    <a:cubicBezTo>
                      <a:pt x="5" y="20"/>
                      <a:pt x="6" y="20"/>
                      <a:pt x="8" y="19"/>
                    </a:cubicBezTo>
                    <a:cubicBezTo>
                      <a:pt x="9" y="19"/>
                      <a:pt x="10" y="18"/>
                      <a:pt x="11" y="17"/>
                    </a:cubicBezTo>
                    <a:cubicBezTo>
                      <a:pt x="12" y="17"/>
                      <a:pt x="13"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85" name="Freeform 305"/>
              <p:cNvSpPr>
                <a:spLocks/>
              </p:cNvSpPr>
              <p:nvPr/>
            </p:nvSpPr>
            <p:spPr bwMode="auto">
              <a:xfrm>
                <a:off x="656330" y="5982432"/>
                <a:ext cx="52154" cy="121621"/>
              </a:xfrm>
              <a:custGeom>
                <a:avLst/>
                <a:gdLst>
                  <a:gd name="T0" fmla="*/ 27 w 27"/>
                  <a:gd name="T1" fmla="*/ 0 h 63"/>
                  <a:gd name="T2" fmla="*/ 18 w 27"/>
                  <a:gd name="T3" fmla="*/ 0 h 63"/>
                  <a:gd name="T4" fmla="*/ 10 w 27"/>
                  <a:gd name="T5" fmla="*/ 6 h 63"/>
                  <a:gd name="T6" fmla="*/ 0 w 27"/>
                  <a:gd name="T7" fmla="*/ 10 h 63"/>
                  <a:gd name="T8" fmla="*/ 0 w 27"/>
                  <a:gd name="T9" fmla="*/ 21 h 63"/>
                  <a:gd name="T10" fmla="*/ 3 w 27"/>
                  <a:gd name="T11" fmla="*/ 21 h 63"/>
                  <a:gd name="T12" fmla="*/ 7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6" y="7"/>
                      <a:pt x="3" y="9"/>
                      <a:pt x="0" y="10"/>
                    </a:cubicBezTo>
                    <a:cubicBezTo>
                      <a:pt x="0" y="10"/>
                      <a:pt x="0" y="10"/>
                      <a:pt x="0" y="21"/>
                    </a:cubicBezTo>
                    <a:cubicBezTo>
                      <a:pt x="1" y="21"/>
                      <a:pt x="2" y="21"/>
                      <a:pt x="3" y="21"/>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86" name="Freeform 306"/>
              <p:cNvSpPr>
                <a:spLocks/>
              </p:cNvSpPr>
              <p:nvPr/>
            </p:nvSpPr>
            <p:spPr bwMode="auto">
              <a:xfrm>
                <a:off x="735375" y="5982432"/>
                <a:ext cx="52154" cy="121621"/>
              </a:xfrm>
              <a:custGeom>
                <a:avLst/>
                <a:gdLst>
                  <a:gd name="T0" fmla="*/ 27 w 27"/>
                  <a:gd name="T1" fmla="*/ 63 h 63"/>
                  <a:gd name="T2" fmla="*/ 27 w 27"/>
                  <a:gd name="T3" fmla="*/ 0 h 63"/>
                  <a:gd name="T4" fmla="*/ 19 w 27"/>
                  <a:gd name="T5" fmla="*/ 0 h 63"/>
                  <a:gd name="T6" fmla="*/ 10 w 27"/>
                  <a:gd name="T7" fmla="*/ 6 h 63"/>
                  <a:gd name="T8" fmla="*/ 0 w 27"/>
                  <a:gd name="T9" fmla="*/ 10 h 63"/>
                  <a:gd name="T10" fmla="*/ 0 w 27"/>
                  <a:gd name="T11" fmla="*/ 21 h 63"/>
                  <a:gd name="T12" fmla="*/ 4 w 27"/>
                  <a:gd name="T13" fmla="*/ 21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87" name="Freeform 307"/>
              <p:cNvSpPr>
                <a:spLocks noEditPoints="1"/>
              </p:cNvSpPr>
              <p:nvPr/>
            </p:nvSpPr>
            <p:spPr bwMode="auto">
              <a:xfrm>
                <a:off x="814422" y="5982432"/>
                <a:ext cx="84750" cy="124886"/>
              </a:xfrm>
              <a:custGeom>
                <a:avLst/>
                <a:gdLst>
                  <a:gd name="T0" fmla="*/ 39 w 44"/>
                  <a:gd name="T1" fmla="*/ 56 h 65"/>
                  <a:gd name="T2" fmla="*/ 44 w 44"/>
                  <a:gd name="T3" fmla="*/ 32 h 65"/>
                  <a:gd name="T4" fmla="*/ 23 w 44"/>
                  <a:gd name="T5" fmla="*/ 0 h 65"/>
                  <a:gd name="T6" fmla="*/ 6 w 44"/>
                  <a:gd name="T7" fmla="*/ 9 h 65"/>
                  <a:gd name="T8" fmla="*/ 0 w 44"/>
                  <a:gd name="T9" fmla="*/ 33 h 65"/>
                  <a:gd name="T10" fmla="*/ 22 w 44"/>
                  <a:gd name="T11" fmla="*/ 65 h 65"/>
                  <a:gd name="T12" fmla="*/ 39 w 44"/>
                  <a:gd name="T13" fmla="*/ 56 h 65"/>
                  <a:gd name="T14" fmla="*/ 22 w 44"/>
                  <a:gd name="T15" fmla="*/ 54 h 65"/>
                  <a:gd name="T16" fmla="*/ 14 w 44"/>
                  <a:gd name="T17" fmla="*/ 33 h 65"/>
                  <a:gd name="T18" fmla="*/ 22 w 44"/>
                  <a:gd name="T19" fmla="*/ 11 h 65"/>
                  <a:gd name="T20" fmla="*/ 31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9" y="56"/>
                    </a:moveTo>
                    <a:cubicBezTo>
                      <a:pt x="43" y="51"/>
                      <a:pt x="44" y="43"/>
                      <a:pt x="44" y="32"/>
                    </a:cubicBezTo>
                    <a:cubicBezTo>
                      <a:pt x="44" y="11"/>
                      <a:pt x="38" y="0"/>
                      <a:pt x="23" y="0"/>
                    </a:cubicBezTo>
                    <a:cubicBezTo>
                      <a:pt x="16" y="0"/>
                      <a:pt x="10" y="3"/>
                      <a:pt x="6" y="9"/>
                    </a:cubicBezTo>
                    <a:cubicBezTo>
                      <a:pt x="2" y="15"/>
                      <a:pt x="0" y="22"/>
                      <a:pt x="0" y="33"/>
                    </a:cubicBezTo>
                    <a:cubicBezTo>
                      <a:pt x="0" y="54"/>
                      <a:pt x="8" y="65"/>
                      <a:pt x="22" y="65"/>
                    </a:cubicBezTo>
                    <a:cubicBezTo>
                      <a:pt x="30" y="65"/>
                      <a:pt x="35" y="62"/>
                      <a:pt x="39" y="56"/>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88" name="Freeform 308"/>
              <p:cNvSpPr>
                <a:spLocks noEditPoints="1"/>
              </p:cNvSpPr>
              <p:nvPr/>
            </p:nvSpPr>
            <p:spPr bwMode="auto">
              <a:xfrm>
                <a:off x="927694" y="5982432"/>
                <a:ext cx="87195" cy="124886"/>
              </a:xfrm>
              <a:custGeom>
                <a:avLst/>
                <a:gdLst>
                  <a:gd name="T0" fmla="*/ 22 w 45"/>
                  <a:gd name="T1" fmla="*/ 65 h 65"/>
                  <a:gd name="T2" fmla="*/ 39 w 45"/>
                  <a:gd name="T3" fmla="*/ 56 h 65"/>
                  <a:gd name="T4" fmla="*/ 45 w 45"/>
                  <a:gd name="T5" fmla="*/ 32 h 65"/>
                  <a:gd name="T6" fmla="*/ 23 w 45"/>
                  <a:gd name="T7" fmla="*/ 0 h 65"/>
                  <a:gd name="T8" fmla="*/ 6 w 45"/>
                  <a:gd name="T9" fmla="*/ 9 h 65"/>
                  <a:gd name="T10" fmla="*/ 0 w 45"/>
                  <a:gd name="T11" fmla="*/ 33 h 65"/>
                  <a:gd name="T12" fmla="*/ 22 w 45"/>
                  <a:gd name="T13" fmla="*/ 65 h 65"/>
                  <a:gd name="T14" fmla="*/ 22 w 45"/>
                  <a:gd name="T15" fmla="*/ 11 h 65"/>
                  <a:gd name="T16" fmla="*/ 31 w 45"/>
                  <a:gd name="T17" fmla="*/ 32 h 65"/>
                  <a:gd name="T18" fmla="*/ 22 w 45"/>
                  <a:gd name="T19" fmla="*/ 54 h 65"/>
                  <a:gd name="T20" fmla="*/ 14 w 45"/>
                  <a:gd name="T21" fmla="*/ 33 h 65"/>
                  <a:gd name="T22" fmla="*/ 22 w 45"/>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2" y="65"/>
                    </a:moveTo>
                    <a:cubicBezTo>
                      <a:pt x="30" y="65"/>
                      <a:pt x="35" y="62"/>
                      <a:pt x="39" y="56"/>
                    </a:cubicBezTo>
                    <a:cubicBezTo>
                      <a:pt x="43" y="51"/>
                      <a:pt x="45" y="43"/>
                      <a:pt x="45" y="32"/>
                    </a:cubicBezTo>
                    <a:cubicBezTo>
                      <a:pt x="45" y="11"/>
                      <a:pt x="38" y="0"/>
                      <a:pt x="23" y="0"/>
                    </a:cubicBezTo>
                    <a:cubicBezTo>
                      <a:pt x="16" y="0"/>
                      <a:pt x="10" y="3"/>
                      <a:pt x="6" y="9"/>
                    </a:cubicBezTo>
                    <a:cubicBezTo>
                      <a:pt x="2" y="15"/>
                      <a:pt x="0" y="22"/>
                      <a:pt x="0" y="33"/>
                    </a:cubicBezTo>
                    <a:cubicBezTo>
                      <a:pt x="0" y="54"/>
                      <a:pt x="8" y="65"/>
                      <a:pt x="22" y="65"/>
                    </a:cubicBezTo>
                    <a:close/>
                    <a:moveTo>
                      <a:pt x="22" y="11"/>
                    </a:moveTo>
                    <a:cubicBezTo>
                      <a:pt x="28" y="11"/>
                      <a:pt x="31" y="18"/>
                      <a:pt x="31" y="32"/>
                    </a:cubicBezTo>
                    <a:cubicBezTo>
                      <a:pt x="31" y="47"/>
                      <a:pt x="28" y="54"/>
                      <a:pt x="22" y="54"/>
                    </a:cubicBezTo>
                    <a:cubicBezTo>
                      <a:pt x="17" y="54"/>
                      <a:pt x="14" y="47"/>
                      <a:pt x="14" y="33"/>
                    </a:cubicBezTo>
                    <a:cubicBezTo>
                      <a:pt x="14" y="19"/>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89" name="Freeform 309"/>
              <p:cNvSpPr>
                <a:spLocks/>
              </p:cNvSpPr>
              <p:nvPr/>
            </p:nvSpPr>
            <p:spPr bwMode="auto">
              <a:xfrm>
                <a:off x="1041781" y="5982432"/>
                <a:ext cx="52154" cy="121621"/>
              </a:xfrm>
              <a:custGeom>
                <a:avLst/>
                <a:gdLst>
                  <a:gd name="T0" fmla="*/ 27 w 27"/>
                  <a:gd name="T1" fmla="*/ 63 h 63"/>
                  <a:gd name="T2" fmla="*/ 27 w 27"/>
                  <a:gd name="T3" fmla="*/ 0 h 63"/>
                  <a:gd name="T4" fmla="*/ 19 w 27"/>
                  <a:gd name="T5" fmla="*/ 0 h 63"/>
                  <a:gd name="T6" fmla="*/ 10 w 27"/>
                  <a:gd name="T7" fmla="*/ 6 h 63"/>
                  <a:gd name="T8" fmla="*/ 0 w 27"/>
                  <a:gd name="T9" fmla="*/ 10 h 63"/>
                  <a:gd name="T10" fmla="*/ 0 w 27"/>
                  <a:gd name="T11" fmla="*/ 21 h 63"/>
                  <a:gd name="T12" fmla="*/ 4 w 27"/>
                  <a:gd name="T13" fmla="*/ 21 h 63"/>
                  <a:gd name="T14" fmla="*/ 8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ubicBezTo>
                      <a:pt x="9" y="19"/>
                      <a:pt x="10"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90" name="Freeform 310"/>
              <p:cNvSpPr>
                <a:spLocks/>
              </p:cNvSpPr>
              <p:nvPr/>
            </p:nvSpPr>
            <p:spPr bwMode="auto">
              <a:xfrm>
                <a:off x="1123272" y="5982432"/>
                <a:ext cx="49710" cy="12162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3 w 26"/>
                  <a:gd name="T13" fmla="*/ 21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9"/>
                      <a:pt x="0" y="10"/>
                    </a:cubicBezTo>
                    <a:cubicBezTo>
                      <a:pt x="0" y="10"/>
                      <a:pt x="0" y="10"/>
                      <a:pt x="0" y="21"/>
                    </a:cubicBezTo>
                    <a:cubicBezTo>
                      <a:pt x="1" y="21"/>
                      <a:pt x="2" y="21"/>
                      <a:pt x="3" y="21"/>
                    </a:cubicBezTo>
                    <a:cubicBezTo>
                      <a:pt x="4" y="20"/>
                      <a:pt x="5" y="20"/>
                      <a:pt x="7" y="19"/>
                    </a:cubicBezTo>
                    <a:cubicBezTo>
                      <a:pt x="8" y="19"/>
                      <a:pt x="9" y="18"/>
                      <a:pt x="10" y="17"/>
                    </a:cubicBezTo>
                    <a:cubicBezTo>
                      <a:pt x="11" y="17"/>
                      <a:pt x="12"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91" name="Freeform 311"/>
              <p:cNvSpPr>
                <a:spLocks/>
              </p:cNvSpPr>
              <p:nvPr/>
            </p:nvSpPr>
            <p:spPr bwMode="auto">
              <a:xfrm>
                <a:off x="1202318" y="5982432"/>
                <a:ext cx="49710" cy="12162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4 w 26"/>
                  <a:gd name="T13" fmla="*/ 21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4" y="9"/>
                      <a:pt x="0" y="10"/>
                    </a:cubicBezTo>
                    <a:cubicBezTo>
                      <a:pt x="0" y="10"/>
                      <a:pt x="0" y="10"/>
                      <a:pt x="0" y="21"/>
                    </a:cubicBez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92" name="Freeform 312"/>
              <p:cNvSpPr>
                <a:spLocks noEditPoints="1"/>
              </p:cNvSpPr>
              <p:nvPr/>
            </p:nvSpPr>
            <p:spPr bwMode="auto">
              <a:xfrm>
                <a:off x="1281364" y="5982432"/>
                <a:ext cx="84750" cy="124886"/>
              </a:xfrm>
              <a:custGeom>
                <a:avLst/>
                <a:gdLst>
                  <a:gd name="T0" fmla="*/ 23 w 44"/>
                  <a:gd name="T1" fmla="*/ 0 h 65"/>
                  <a:gd name="T2" fmla="*/ 6 w 44"/>
                  <a:gd name="T3" fmla="*/ 9 h 65"/>
                  <a:gd name="T4" fmla="*/ 0 w 44"/>
                  <a:gd name="T5" fmla="*/ 33 h 65"/>
                  <a:gd name="T6" fmla="*/ 22 w 44"/>
                  <a:gd name="T7" fmla="*/ 65 h 65"/>
                  <a:gd name="T8" fmla="*/ 39 w 44"/>
                  <a:gd name="T9" fmla="*/ 56 h 65"/>
                  <a:gd name="T10" fmla="*/ 44 w 44"/>
                  <a:gd name="T11" fmla="*/ 32 h 65"/>
                  <a:gd name="T12" fmla="*/ 23 w 44"/>
                  <a:gd name="T13" fmla="*/ 0 h 65"/>
                  <a:gd name="T14" fmla="*/ 22 w 44"/>
                  <a:gd name="T15" fmla="*/ 54 h 65"/>
                  <a:gd name="T16" fmla="*/ 14 w 44"/>
                  <a:gd name="T17" fmla="*/ 33 h 65"/>
                  <a:gd name="T18" fmla="*/ 22 w 44"/>
                  <a:gd name="T19" fmla="*/ 11 h 65"/>
                  <a:gd name="T20" fmla="*/ 31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6" y="0"/>
                      <a:pt x="9" y="3"/>
                      <a:pt x="6" y="9"/>
                    </a:cubicBezTo>
                    <a:cubicBezTo>
                      <a:pt x="2" y="15"/>
                      <a:pt x="0" y="22"/>
                      <a:pt x="0" y="33"/>
                    </a:cubicBezTo>
                    <a:cubicBezTo>
                      <a:pt x="0" y="54"/>
                      <a:pt x="8" y="65"/>
                      <a:pt x="22" y="65"/>
                    </a:cubicBezTo>
                    <a:cubicBezTo>
                      <a:pt x="30" y="65"/>
                      <a:pt x="35" y="62"/>
                      <a:pt x="39" y="56"/>
                    </a:cubicBezTo>
                    <a:cubicBezTo>
                      <a:pt x="43" y="51"/>
                      <a:pt x="44" y="43"/>
                      <a:pt x="44" y="32"/>
                    </a:cubicBezTo>
                    <a:cubicBezTo>
                      <a:pt x="44" y="11"/>
                      <a:pt x="38" y="0"/>
                      <a:pt x="23" y="0"/>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93" name="Freeform 313"/>
              <p:cNvSpPr>
                <a:spLocks/>
              </p:cNvSpPr>
              <p:nvPr/>
            </p:nvSpPr>
            <p:spPr bwMode="auto">
              <a:xfrm>
                <a:off x="1394637" y="5982432"/>
                <a:ext cx="52154" cy="121621"/>
              </a:xfrm>
              <a:custGeom>
                <a:avLst/>
                <a:gdLst>
                  <a:gd name="T0" fmla="*/ 27 w 27"/>
                  <a:gd name="T1" fmla="*/ 0 h 63"/>
                  <a:gd name="T2" fmla="*/ 18 w 27"/>
                  <a:gd name="T3" fmla="*/ 0 h 63"/>
                  <a:gd name="T4" fmla="*/ 10 w 27"/>
                  <a:gd name="T5" fmla="*/ 6 h 63"/>
                  <a:gd name="T6" fmla="*/ 0 w 27"/>
                  <a:gd name="T7" fmla="*/ 10 h 63"/>
                  <a:gd name="T8" fmla="*/ 0 w 27"/>
                  <a:gd name="T9" fmla="*/ 21 h 63"/>
                  <a:gd name="T10" fmla="*/ 4 w 27"/>
                  <a:gd name="T11" fmla="*/ 21 h 63"/>
                  <a:gd name="T12" fmla="*/ 8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94" name="Freeform 314"/>
              <p:cNvSpPr>
                <a:spLocks noEditPoints="1"/>
              </p:cNvSpPr>
              <p:nvPr/>
            </p:nvSpPr>
            <p:spPr bwMode="auto">
              <a:xfrm>
                <a:off x="1476128" y="5982432"/>
                <a:ext cx="84750" cy="124886"/>
              </a:xfrm>
              <a:custGeom>
                <a:avLst/>
                <a:gdLst>
                  <a:gd name="T0" fmla="*/ 38 w 44"/>
                  <a:gd name="T1" fmla="*/ 56 h 65"/>
                  <a:gd name="T2" fmla="*/ 44 w 44"/>
                  <a:gd name="T3" fmla="*/ 32 h 65"/>
                  <a:gd name="T4" fmla="*/ 23 w 44"/>
                  <a:gd name="T5" fmla="*/ 0 h 65"/>
                  <a:gd name="T6" fmla="*/ 5 w 44"/>
                  <a:gd name="T7" fmla="*/ 9 h 65"/>
                  <a:gd name="T8" fmla="*/ 0 w 44"/>
                  <a:gd name="T9" fmla="*/ 33 h 65"/>
                  <a:gd name="T10" fmla="*/ 22 w 44"/>
                  <a:gd name="T11" fmla="*/ 65 h 65"/>
                  <a:gd name="T12" fmla="*/ 38 w 44"/>
                  <a:gd name="T13" fmla="*/ 56 h 65"/>
                  <a:gd name="T14" fmla="*/ 22 w 44"/>
                  <a:gd name="T15" fmla="*/ 54 h 65"/>
                  <a:gd name="T16" fmla="*/ 13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8" y="56"/>
                    </a:moveTo>
                    <a:cubicBezTo>
                      <a:pt x="42" y="51"/>
                      <a:pt x="44" y="43"/>
                      <a:pt x="44" y="32"/>
                    </a:cubicBezTo>
                    <a:cubicBezTo>
                      <a:pt x="44" y="11"/>
                      <a:pt x="37" y="0"/>
                      <a:pt x="23" y="0"/>
                    </a:cubicBezTo>
                    <a:cubicBezTo>
                      <a:pt x="15" y="0"/>
                      <a:pt x="9" y="3"/>
                      <a:pt x="5" y="9"/>
                    </a:cubicBezTo>
                    <a:cubicBezTo>
                      <a:pt x="1" y="15"/>
                      <a:pt x="0" y="22"/>
                      <a:pt x="0" y="33"/>
                    </a:cubicBezTo>
                    <a:cubicBezTo>
                      <a:pt x="0" y="54"/>
                      <a:pt x="7" y="65"/>
                      <a:pt x="22" y="65"/>
                    </a:cubicBezTo>
                    <a:cubicBezTo>
                      <a:pt x="29" y="65"/>
                      <a:pt x="35" y="62"/>
                      <a:pt x="38" y="56"/>
                    </a:cubicBezTo>
                    <a:close/>
                    <a:moveTo>
                      <a:pt x="22" y="54"/>
                    </a:moveTo>
                    <a:cubicBezTo>
                      <a:pt x="16" y="54"/>
                      <a:pt x="13" y="47"/>
                      <a:pt x="13" y="33"/>
                    </a:cubicBezTo>
                    <a:cubicBezTo>
                      <a:pt x="13"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95" name="Freeform 315"/>
              <p:cNvSpPr>
                <a:spLocks/>
              </p:cNvSpPr>
              <p:nvPr/>
            </p:nvSpPr>
            <p:spPr bwMode="auto">
              <a:xfrm>
                <a:off x="1590215" y="5982432"/>
                <a:ext cx="49710" cy="121621"/>
              </a:xfrm>
              <a:custGeom>
                <a:avLst/>
                <a:gdLst>
                  <a:gd name="T0" fmla="*/ 26 w 26"/>
                  <a:gd name="T1" fmla="*/ 0 h 63"/>
                  <a:gd name="T2" fmla="*/ 18 w 26"/>
                  <a:gd name="T3" fmla="*/ 0 h 63"/>
                  <a:gd name="T4" fmla="*/ 10 w 26"/>
                  <a:gd name="T5" fmla="*/ 6 h 63"/>
                  <a:gd name="T6" fmla="*/ 0 w 26"/>
                  <a:gd name="T7" fmla="*/ 10 h 63"/>
                  <a:gd name="T8" fmla="*/ 0 w 26"/>
                  <a:gd name="T9" fmla="*/ 21 h 63"/>
                  <a:gd name="T10" fmla="*/ 3 w 26"/>
                  <a:gd name="T11" fmla="*/ 21 h 63"/>
                  <a:gd name="T12" fmla="*/ 7 w 26"/>
                  <a:gd name="T13" fmla="*/ 19 h 63"/>
                  <a:gd name="T14" fmla="*/ 10 w 26"/>
                  <a:gd name="T15" fmla="*/ 17 h 63"/>
                  <a:gd name="T16" fmla="*/ 12 w 26"/>
                  <a:gd name="T17" fmla="*/ 15 h 63"/>
                  <a:gd name="T18" fmla="*/ 12 w 26"/>
                  <a:gd name="T19" fmla="*/ 63 h 63"/>
                  <a:gd name="T20" fmla="*/ 26 w 26"/>
                  <a:gd name="T21" fmla="*/ 63 h 63"/>
                  <a:gd name="T22" fmla="*/ 26 w 26"/>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0"/>
                    </a:moveTo>
                    <a:cubicBezTo>
                      <a:pt x="18" y="0"/>
                      <a:pt x="18" y="0"/>
                      <a:pt x="18" y="0"/>
                    </a:cubicBezTo>
                    <a:cubicBezTo>
                      <a:pt x="15" y="2"/>
                      <a:pt x="12" y="4"/>
                      <a:pt x="10" y="6"/>
                    </a:cubicBezTo>
                    <a:cubicBezTo>
                      <a:pt x="6" y="7"/>
                      <a:pt x="3" y="9"/>
                      <a:pt x="0" y="10"/>
                    </a:cubicBezTo>
                    <a:cubicBezTo>
                      <a:pt x="0" y="10"/>
                      <a:pt x="0" y="10"/>
                      <a:pt x="0" y="21"/>
                    </a:cubicBezTo>
                    <a:cubicBezTo>
                      <a:pt x="1" y="21"/>
                      <a:pt x="1" y="21"/>
                      <a:pt x="3" y="21"/>
                    </a:cubicBezTo>
                    <a:cubicBezTo>
                      <a:pt x="4" y="20"/>
                      <a:pt x="5" y="20"/>
                      <a:pt x="7" y="19"/>
                    </a:cubicBezTo>
                    <a:cubicBezTo>
                      <a:pt x="8" y="19"/>
                      <a:pt x="9" y="18"/>
                      <a:pt x="10" y="17"/>
                    </a:cubicBezTo>
                    <a:cubicBezTo>
                      <a:pt x="11" y="17"/>
                      <a:pt x="11" y="16"/>
                      <a:pt x="12" y="15"/>
                    </a:cubicBezTo>
                    <a:cubicBezTo>
                      <a:pt x="12" y="15"/>
                      <a:pt x="12" y="15"/>
                      <a:pt x="12" y="63"/>
                    </a:cubicBezTo>
                    <a:cubicBezTo>
                      <a:pt x="12" y="63"/>
                      <a:pt x="12" y="63"/>
                      <a:pt x="26" y="63"/>
                    </a:cubicBezTo>
                    <a:cubicBezTo>
                      <a:pt x="26" y="63"/>
                      <a:pt x="26" y="63"/>
                      <a:pt x="26"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96" name="Freeform 316"/>
              <p:cNvSpPr>
                <a:spLocks noEditPoints="1"/>
              </p:cNvSpPr>
              <p:nvPr/>
            </p:nvSpPr>
            <p:spPr bwMode="auto">
              <a:xfrm>
                <a:off x="1669261" y="5982432"/>
                <a:ext cx="84750" cy="124886"/>
              </a:xfrm>
              <a:custGeom>
                <a:avLst/>
                <a:gdLst>
                  <a:gd name="T0" fmla="*/ 39 w 44"/>
                  <a:gd name="T1" fmla="*/ 56 h 65"/>
                  <a:gd name="T2" fmla="*/ 44 w 44"/>
                  <a:gd name="T3" fmla="*/ 32 h 65"/>
                  <a:gd name="T4" fmla="*/ 23 w 44"/>
                  <a:gd name="T5" fmla="*/ 0 h 65"/>
                  <a:gd name="T6" fmla="*/ 5 w 44"/>
                  <a:gd name="T7" fmla="*/ 9 h 65"/>
                  <a:gd name="T8" fmla="*/ 0 w 44"/>
                  <a:gd name="T9" fmla="*/ 33 h 65"/>
                  <a:gd name="T10" fmla="*/ 22 w 44"/>
                  <a:gd name="T11" fmla="*/ 65 h 65"/>
                  <a:gd name="T12" fmla="*/ 39 w 44"/>
                  <a:gd name="T13" fmla="*/ 56 h 65"/>
                  <a:gd name="T14" fmla="*/ 22 w 44"/>
                  <a:gd name="T15" fmla="*/ 54 h 65"/>
                  <a:gd name="T16" fmla="*/ 14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9" y="56"/>
                    </a:moveTo>
                    <a:cubicBezTo>
                      <a:pt x="42" y="51"/>
                      <a:pt x="44" y="43"/>
                      <a:pt x="44" y="32"/>
                    </a:cubicBezTo>
                    <a:cubicBezTo>
                      <a:pt x="44" y="11"/>
                      <a:pt x="38" y="0"/>
                      <a:pt x="23" y="0"/>
                    </a:cubicBezTo>
                    <a:cubicBezTo>
                      <a:pt x="16" y="0"/>
                      <a:pt x="9" y="3"/>
                      <a:pt x="5" y="9"/>
                    </a:cubicBezTo>
                    <a:cubicBezTo>
                      <a:pt x="2" y="15"/>
                      <a:pt x="0" y="22"/>
                      <a:pt x="0" y="33"/>
                    </a:cubicBezTo>
                    <a:cubicBezTo>
                      <a:pt x="0" y="54"/>
                      <a:pt x="7" y="65"/>
                      <a:pt x="22" y="65"/>
                    </a:cubicBezTo>
                    <a:cubicBezTo>
                      <a:pt x="29" y="65"/>
                      <a:pt x="35" y="62"/>
                      <a:pt x="39" y="56"/>
                    </a:cubicBezTo>
                    <a:close/>
                    <a:moveTo>
                      <a:pt x="22" y="54"/>
                    </a:moveTo>
                    <a:cubicBezTo>
                      <a:pt x="16" y="54"/>
                      <a:pt x="14" y="47"/>
                      <a:pt x="14" y="33"/>
                    </a:cubicBezTo>
                    <a:cubicBezTo>
                      <a:pt x="14"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97" name="Freeform 317"/>
              <p:cNvSpPr>
                <a:spLocks noEditPoints="1"/>
              </p:cNvSpPr>
              <p:nvPr/>
            </p:nvSpPr>
            <p:spPr bwMode="auto">
              <a:xfrm>
                <a:off x="1782533" y="5982432"/>
                <a:ext cx="85566" cy="124886"/>
              </a:xfrm>
              <a:custGeom>
                <a:avLst/>
                <a:gdLst>
                  <a:gd name="T0" fmla="*/ 22 w 44"/>
                  <a:gd name="T1" fmla="*/ 65 h 65"/>
                  <a:gd name="T2" fmla="*/ 39 w 44"/>
                  <a:gd name="T3" fmla="*/ 56 h 65"/>
                  <a:gd name="T4" fmla="*/ 44 w 44"/>
                  <a:gd name="T5" fmla="*/ 32 h 65"/>
                  <a:gd name="T6" fmla="*/ 23 w 44"/>
                  <a:gd name="T7" fmla="*/ 0 h 65"/>
                  <a:gd name="T8" fmla="*/ 5 w 44"/>
                  <a:gd name="T9" fmla="*/ 9 h 65"/>
                  <a:gd name="T10" fmla="*/ 0 w 44"/>
                  <a:gd name="T11" fmla="*/ 33 h 65"/>
                  <a:gd name="T12" fmla="*/ 22 w 44"/>
                  <a:gd name="T13" fmla="*/ 65 h 65"/>
                  <a:gd name="T14" fmla="*/ 22 w 44"/>
                  <a:gd name="T15" fmla="*/ 11 h 65"/>
                  <a:gd name="T16" fmla="*/ 30 w 44"/>
                  <a:gd name="T17" fmla="*/ 32 h 65"/>
                  <a:gd name="T18" fmla="*/ 22 w 44"/>
                  <a:gd name="T19" fmla="*/ 54 h 65"/>
                  <a:gd name="T20" fmla="*/ 14 w 44"/>
                  <a:gd name="T21" fmla="*/ 33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29" y="65"/>
                      <a:pt x="35" y="62"/>
                      <a:pt x="39" y="56"/>
                    </a:cubicBezTo>
                    <a:cubicBezTo>
                      <a:pt x="42" y="51"/>
                      <a:pt x="44" y="43"/>
                      <a:pt x="44" y="32"/>
                    </a:cubicBezTo>
                    <a:cubicBezTo>
                      <a:pt x="44" y="11"/>
                      <a:pt x="38" y="0"/>
                      <a:pt x="23" y="0"/>
                    </a:cubicBezTo>
                    <a:cubicBezTo>
                      <a:pt x="16" y="0"/>
                      <a:pt x="9" y="3"/>
                      <a:pt x="5" y="9"/>
                    </a:cubicBezTo>
                    <a:cubicBezTo>
                      <a:pt x="2" y="15"/>
                      <a:pt x="0" y="22"/>
                      <a:pt x="0" y="33"/>
                    </a:cubicBezTo>
                    <a:cubicBezTo>
                      <a:pt x="0" y="54"/>
                      <a:pt x="7" y="65"/>
                      <a:pt x="22" y="65"/>
                    </a:cubicBezTo>
                    <a:close/>
                    <a:moveTo>
                      <a:pt x="22" y="11"/>
                    </a:moveTo>
                    <a:cubicBezTo>
                      <a:pt x="28" y="11"/>
                      <a:pt x="30" y="18"/>
                      <a:pt x="30" y="32"/>
                    </a:cubicBezTo>
                    <a:cubicBezTo>
                      <a:pt x="30" y="47"/>
                      <a:pt x="28" y="54"/>
                      <a:pt x="22" y="54"/>
                    </a:cubicBezTo>
                    <a:cubicBezTo>
                      <a:pt x="16" y="54"/>
                      <a:pt x="14" y="47"/>
                      <a:pt x="14" y="33"/>
                    </a:cubicBezTo>
                    <a:cubicBezTo>
                      <a:pt x="14" y="19"/>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98" name="Freeform 318"/>
              <p:cNvSpPr>
                <a:spLocks noEditPoints="1"/>
              </p:cNvSpPr>
              <p:nvPr/>
            </p:nvSpPr>
            <p:spPr bwMode="auto">
              <a:xfrm>
                <a:off x="1894991" y="5982432"/>
                <a:ext cx="86380" cy="124886"/>
              </a:xfrm>
              <a:custGeom>
                <a:avLst/>
                <a:gdLst>
                  <a:gd name="T0" fmla="*/ 23 w 45"/>
                  <a:gd name="T1" fmla="*/ 65 h 65"/>
                  <a:gd name="T2" fmla="*/ 40 w 45"/>
                  <a:gd name="T3" fmla="*/ 56 h 65"/>
                  <a:gd name="T4" fmla="*/ 45 w 45"/>
                  <a:gd name="T5" fmla="*/ 32 h 65"/>
                  <a:gd name="T6" fmla="*/ 24 w 45"/>
                  <a:gd name="T7" fmla="*/ 0 h 65"/>
                  <a:gd name="T8" fmla="*/ 6 w 45"/>
                  <a:gd name="T9" fmla="*/ 9 h 65"/>
                  <a:gd name="T10" fmla="*/ 0 w 45"/>
                  <a:gd name="T11" fmla="*/ 33 h 65"/>
                  <a:gd name="T12" fmla="*/ 23 w 45"/>
                  <a:gd name="T13" fmla="*/ 65 h 65"/>
                  <a:gd name="T14" fmla="*/ 23 w 45"/>
                  <a:gd name="T15" fmla="*/ 11 h 65"/>
                  <a:gd name="T16" fmla="*/ 31 w 45"/>
                  <a:gd name="T17" fmla="*/ 32 h 65"/>
                  <a:gd name="T18" fmla="*/ 23 w 45"/>
                  <a:gd name="T19" fmla="*/ 54 h 65"/>
                  <a:gd name="T20" fmla="*/ 14 w 45"/>
                  <a:gd name="T21" fmla="*/ 33 h 65"/>
                  <a:gd name="T22" fmla="*/ 23 w 45"/>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65"/>
                    </a:moveTo>
                    <a:cubicBezTo>
                      <a:pt x="30" y="65"/>
                      <a:pt x="36" y="62"/>
                      <a:pt x="40" y="56"/>
                    </a:cubicBezTo>
                    <a:cubicBezTo>
                      <a:pt x="43" y="51"/>
                      <a:pt x="45" y="43"/>
                      <a:pt x="45" y="32"/>
                    </a:cubicBezTo>
                    <a:cubicBezTo>
                      <a:pt x="45" y="11"/>
                      <a:pt x="39" y="0"/>
                      <a:pt x="24" y="0"/>
                    </a:cubicBezTo>
                    <a:cubicBezTo>
                      <a:pt x="16" y="0"/>
                      <a:pt x="10" y="3"/>
                      <a:pt x="6" y="9"/>
                    </a:cubicBezTo>
                    <a:cubicBezTo>
                      <a:pt x="2" y="15"/>
                      <a:pt x="0" y="22"/>
                      <a:pt x="0" y="33"/>
                    </a:cubicBezTo>
                    <a:cubicBezTo>
                      <a:pt x="0" y="54"/>
                      <a:pt x="8" y="65"/>
                      <a:pt x="23" y="65"/>
                    </a:cubicBezTo>
                    <a:close/>
                    <a:moveTo>
                      <a:pt x="23" y="11"/>
                    </a:moveTo>
                    <a:cubicBezTo>
                      <a:pt x="28" y="11"/>
                      <a:pt x="31" y="18"/>
                      <a:pt x="31" y="32"/>
                    </a:cubicBezTo>
                    <a:cubicBezTo>
                      <a:pt x="31" y="47"/>
                      <a:pt x="28" y="54"/>
                      <a:pt x="23" y="54"/>
                    </a:cubicBezTo>
                    <a:cubicBezTo>
                      <a:pt x="17" y="54"/>
                      <a:pt x="14" y="47"/>
                      <a:pt x="14" y="33"/>
                    </a:cubicBezTo>
                    <a:cubicBezTo>
                      <a:pt x="14" y="19"/>
                      <a:pt x="17" y="11"/>
                      <a:pt x="23"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199" name="Freeform 321"/>
              <p:cNvSpPr>
                <a:spLocks/>
              </p:cNvSpPr>
              <p:nvPr/>
            </p:nvSpPr>
            <p:spPr bwMode="auto">
              <a:xfrm>
                <a:off x="-244959" y="6128541"/>
                <a:ext cx="38301" cy="85706"/>
              </a:xfrm>
              <a:custGeom>
                <a:avLst/>
                <a:gdLst>
                  <a:gd name="T0" fmla="*/ 12 w 20"/>
                  <a:gd name="T1" fmla="*/ 0 h 44"/>
                  <a:gd name="T2" fmla="*/ 4 w 20"/>
                  <a:gd name="T3" fmla="*/ 6 h 44"/>
                  <a:gd name="T4" fmla="*/ 0 w 20"/>
                  <a:gd name="T5" fmla="*/ 7 h 44"/>
                  <a:gd name="T6" fmla="*/ 5 w 20"/>
                  <a:gd name="T7" fmla="*/ 16 h 44"/>
                  <a:gd name="T8" fmla="*/ 6 w 20"/>
                  <a:gd name="T9" fmla="*/ 15 h 44"/>
                  <a:gd name="T10" fmla="*/ 6 w 20"/>
                  <a:gd name="T11" fmla="*/ 20 h 44"/>
                  <a:gd name="T12" fmla="*/ 20 w 20"/>
                  <a:gd name="T13" fmla="*/ 44 h 44"/>
                  <a:gd name="T14" fmla="*/ 20 w 20"/>
                  <a:gd name="T15" fmla="*/ 0 h 44"/>
                  <a:gd name="T16" fmla="*/ 12 w 20"/>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44">
                    <a:moveTo>
                      <a:pt x="12" y="0"/>
                    </a:moveTo>
                    <a:cubicBezTo>
                      <a:pt x="9" y="2"/>
                      <a:pt x="6" y="4"/>
                      <a:pt x="4" y="6"/>
                    </a:cubicBezTo>
                    <a:cubicBezTo>
                      <a:pt x="2" y="6"/>
                      <a:pt x="1" y="7"/>
                      <a:pt x="0" y="7"/>
                    </a:cubicBezTo>
                    <a:cubicBezTo>
                      <a:pt x="1" y="10"/>
                      <a:pt x="3" y="13"/>
                      <a:pt x="5" y="16"/>
                    </a:cubicBezTo>
                    <a:cubicBezTo>
                      <a:pt x="5" y="16"/>
                      <a:pt x="6" y="15"/>
                      <a:pt x="6" y="15"/>
                    </a:cubicBezTo>
                    <a:cubicBezTo>
                      <a:pt x="6" y="15"/>
                      <a:pt x="6" y="15"/>
                      <a:pt x="6" y="20"/>
                    </a:cubicBezTo>
                    <a:cubicBezTo>
                      <a:pt x="11" y="28"/>
                      <a:pt x="16" y="36"/>
                      <a:pt x="20" y="44"/>
                    </a:cubicBezTo>
                    <a:cubicBezTo>
                      <a:pt x="20" y="35"/>
                      <a:pt x="20" y="21"/>
                      <a:pt x="20" y="0"/>
                    </a:cubicBezTo>
                    <a:lnTo>
                      <a:pt x="12"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00" name="Freeform 322"/>
              <p:cNvSpPr>
                <a:spLocks noEditPoints="1"/>
              </p:cNvSpPr>
              <p:nvPr/>
            </p:nvSpPr>
            <p:spPr bwMode="auto">
              <a:xfrm>
                <a:off x="-177322" y="6128541"/>
                <a:ext cx="84750" cy="124070"/>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3"/>
                      <a:pt x="5" y="8"/>
                    </a:cubicBezTo>
                    <a:cubicBezTo>
                      <a:pt x="2" y="15"/>
                      <a:pt x="0" y="22"/>
                      <a:pt x="0" y="33"/>
                    </a:cubicBezTo>
                    <a:cubicBezTo>
                      <a:pt x="0" y="54"/>
                      <a:pt x="7" y="64"/>
                      <a:pt x="22" y="64"/>
                    </a:cubicBezTo>
                    <a:cubicBezTo>
                      <a:pt x="29" y="64"/>
                      <a:pt x="35" y="62"/>
                      <a:pt x="38" y="56"/>
                    </a:cubicBezTo>
                    <a:cubicBezTo>
                      <a:pt x="42" y="51"/>
                      <a:pt x="44" y="42"/>
                      <a:pt x="44" y="32"/>
                    </a:cubicBezTo>
                    <a:cubicBezTo>
                      <a:pt x="44" y="11"/>
                      <a:pt x="37" y="0"/>
                      <a:pt x="23" y="0"/>
                    </a:cubicBezTo>
                    <a:close/>
                    <a:moveTo>
                      <a:pt x="22" y="53"/>
                    </a:moveTo>
                    <a:cubicBezTo>
                      <a:pt x="16" y="53"/>
                      <a:pt x="14" y="47"/>
                      <a:pt x="14" y="33"/>
                    </a:cubicBezTo>
                    <a:cubicBezTo>
                      <a:pt x="14" y="18"/>
                      <a:pt x="16" y="11"/>
                      <a:pt x="22" y="11"/>
                    </a:cubicBezTo>
                    <a:cubicBezTo>
                      <a:pt x="27" y="11"/>
                      <a:pt x="30" y="18"/>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01" name="Freeform 323"/>
              <p:cNvSpPr>
                <a:spLocks noEditPoints="1"/>
              </p:cNvSpPr>
              <p:nvPr/>
            </p:nvSpPr>
            <p:spPr bwMode="auto">
              <a:xfrm>
                <a:off x="-63235" y="6128541"/>
                <a:ext cx="84750" cy="124070"/>
              </a:xfrm>
              <a:custGeom>
                <a:avLst/>
                <a:gdLst>
                  <a:gd name="T0" fmla="*/ 38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8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8" y="56"/>
                    </a:moveTo>
                    <a:cubicBezTo>
                      <a:pt x="42" y="51"/>
                      <a:pt x="44" y="42"/>
                      <a:pt x="44" y="32"/>
                    </a:cubicBezTo>
                    <a:cubicBezTo>
                      <a:pt x="44" y="11"/>
                      <a:pt x="38" y="0"/>
                      <a:pt x="23" y="0"/>
                    </a:cubicBezTo>
                    <a:cubicBezTo>
                      <a:pt x="15" y="0"/>
                      <a:pt x="9" y="3"/>
                      <a:pt x="5" y="8"/>
                    </a:cubicBezTo>
                    <a:cubicBezTo>
                      <a:pt x="2" y="15"/>
                      <a:pt x="0" y="22"/>
                      <a:pt x="0" y="33"/>
                    </a:cubicBezTo>
                    <a:cubicBezTo>
                      <a:pt x="0" y="54"/>
                      <a:pt x="7" y="64"/>
                      <a:pt x="22" y="64"/>
                    </a:cubicBezTo>
                    <a:cubicBezTo>
                      <a:pt x="29" y="64"/>
                      <a:pt x="35" y="62"/>
                      <a:pt x="38" y="56"/>
                    </a:cubicBezTo>
                    <a:close/>
                    <a:moveTo>
                      <a:pt x="22" y="53"/>
                    </a:moveTo>
                    <a:cubicBezTo>
                      <a:pt x="16" y="53"/>
                      <a:pt x="14" y="47"/>
                      <a:pt x="14" y="33"/>
                    </a:cubicBezTo>
                    <a:cubicBezTo>
                      <a:pt x="14" y="18"/>
                      <a:pt x="16" y="11"/>
                      <a:pt x="22" y="11"/>
                    </a:cubicBezTo>
                    <a:cubicBezTo>
                      <a:pt x="27" y="11"/>
                      <a:pt x="30" y="18"/>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02" name="Freeform 324"/>
              <p:cNvSpPr>
                <a:spLocks/>
              </p:cNvSpPr>
              <p:nvPr/>
            </p:nvSpPr>
            <p:spPr bwMode="auto">
              <a:xfrm>
                <a:off x="50037" y="6128541"/>
                <a:ext cx="50524" cy="122437"/>
              </a:xfrm>
              <a:custGeom>
                <a:avLst/>
                <a:gdLst>
                  <a:gd name="T0" fmla="*/ 10 w 26"/>
                  <a:gd name="T1" fmla="*/ 6 h 63"/>
                  <a:gd name="T2" fmla="*/ 0 w 26"/>
                  <a:gd name="T3" fmla="*/ 9 h 63"/>
                  <a:gd name="T4" fmla="*/ 0 w 26"/>
                  <a:gd name="T5" fmla="*/ 20 h 63"/>
                  <a:gd name="T6" fmla="*/ 3 w 26"/>
                  <a:gd name="T7" fmla="*/ 20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3" y="8"/>
                      <a:pt x="0" y="9"/>
                    </a:cubicBezTo>
                    <a:cubicBezTo>
                      <a:pt x="0" y="9"/>
                      <a:pt x="0" y="9"/>
                      <a:pt x="0" y="20"/>
                    </a:cubicBezTo>
                    <a:cubicBezTo>
                      <a:pt x="1" y="20"/>
                      <a:pt x="2" y="20"/>
                      <a:pt x="3"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03" name="Freeform 328"/>
              <p:cNvSpPr>
                <a:spLocks noEditPoints="1"/>
              </p:cNvSpPr>
              <p:nvPr/>
            </p:nvSpPr>
            <p:spPr bwMode="auto">
              <a:xfrm>
                <a:off x="436304" y="6128541"/>
                <a:ext cx="86380" cy="124070"/>
              </a:xfrm>
              <a:custGeom>
                <a:avLst/>
                <a:gdLst>
                  <a:gd name="T0" fmla="*/ 39 w 45"/>
                  <a:gd name="T1" fmla="*/ 56 h 64"/>
                  <a:gd name="T2" fmla="*/ 45 w 45"/>
                  <a:gd name="T3" fmla="*/ 32 h 64"/>
                  <a:gd name="T4" fmla="*/ 23 w 45"/>
                  <a:gd name="T5" fmla="*/ 0 h 64"/>
                  <a:gd name="T6" fmla="*/ 6 w 45"/>
                  <a:gd name="T7" fmla="*/ 8 h 64"/>
                  <a:gd name="T8" fmla="*/ 0 w 45"/>
                  <a:gd name="T9" fmla="*/ 33 h 64"/>
                  <a:gd name="T10" fmla="*/ 23 w 45"/>
                  <a:gd name="T11" fmla="*/ 64 h 64"/>
                  <a:gd name="T12" fmla="*/ 39 w 45"/>
                  <a:gd name="T13" fmla="*/ 56 h 64"/>
                  <a:gd name="T14" fmla="*/ 14 w 45"/>
                  <a:gd name="T15" fmla="*/ 33 h 64"/>
                  <a:gd name="T16" fmla="*/ 23 w 45"/>
                  <a:gd name="T17" fmla="*/ 11 h 64"/>
                  <a:gd name="T18" fmla="*/ 31 w 45"/>
                  <a:gd name="T19" fmla="*/ 32 h 64"/>
                  <a:gd name="T20" fmla="*/ 23 w 45"/>
                  <a:gd name="T21" fmla="*/ 53 h 64"/>
                  <a:gd name="T22" fmla="*/ 14 w 45"/>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39" y="56"/>
                    </a:moveTo>
                    <a:cubicBezTo>
                      <a:pt x="43" y="51"/>
                      <a:pt x="45" y="42"/>
                      <a:pt x="45" y="32"/>
                    </a:cubicBezTo>
                    <a:cubicBezTo>
                      <a:pt x="45" y="11"/>
                      <a:pt x="38" y="0"/>
                      <a:pt x="23" y="0"/>
                    </a:cubicBezTo>
                    <a:cubicBezTo>
                      <a:pt x="16" y="0"/>
                      <a:pt x="10" y="3"/>
                      <a:pt x="6" y="8"/>
                    </a:cubicBezTo>
                    <a:cubicBezTo>
                      <a:pt x="2" y="15"/>
                      <a:pt x="0" y="22"/>
                      <a:pt x="0" y="33"/>
                    </a:cubicBezTo>
                    <a:cubicBezTo>
                      <a:pt x="0" y="54"/>
                      <a:pt x="8" y="64"/>
                      <a:pt x="23" y="64"/>
                    </a:cubicBezTo>
                    <a:cubicBezTo>
                      <a:pt x="30" y="64"/>
                      <a:pt x="35" y="62"/>
                      <a:pt x="39" y="56"/>
                    </a:cubicBezTo>
                    <a:close/>
                    <a:moveTo>
                      <a:pt x="14" y="33"/>
                    </a:moveTo>
                    <a:cubicBezTo>
                      <a:pt x="14" y="18"/>
                      <a:pt x="17" y="11"/>
                      <a:pt x="23" y="11"/>
                    </a:cubicBezTo>
                    <a:cubicBezTo>
                      <a:pt x="28" y="11"/>
                      <a:pt x="31" y="18"/>
                      <a:pt x="31" y="32"/>
                    </a:cubicBezTo>
                    <a:cubicBezTo>
                      <a:pt x="31" y="47"/>
                      <a:pt x="28" y="53"/>
                      <a:pt x="23" y="53"/>
                    </a:cubicBezTo>
                    <a:cubicBezTo>
                      <a:pt x="17" y="53"/>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04" name="Freeform 329"/>
              <p:cNvSpPr>
                <a:spLocks/>
              </p:cNvSpPr>
              <p:nvPr/>
            </p:nvSpPr>
            <p:spPr bwMode="auto">
              <a:xfrm>
                <a:off x="552021" y="6128541"/>
                <a:ext cx="49710" cy="122437"/>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3 w 26"/>
                  <a:gd name="T13" fmla="*/ 20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8"/>
                      <a:pt x="0" y="9"/>
                    </a:cubicBezTo>
                    <a:cubicBezTo>
                      <a:pt x="0" y="9"/>
                      <a:pt x="0" y="9"/>
                      <a:pt x="0" y="20"/>
                    </a:cubicBezTo>
                    <a:cubicBezTo>
                      <a:pt x="0" y="20"/>
                      <a:pt x="1" y="20"/>
                      <a:pt x="3" y="20"/>
                    </a:cubicBezTo>
                    <a:cubicBezTo>
                      <a:pt x="4" y="20"/>
                      <a:pt x="5" y="20"/>
                      <a:pt x="7" y="19"/>
                    </a:cubicBezTo>
                    <a:cubicBezTo>
                      <a:pt x="8" y="19"/>
                      <a:pt x="9" y="18"/>
                      <a:pt x="10" y="17"/>
                    </a:cubicBezTo>
                    <a:cubicBezTo>
                      <a:pt x="10" y="17"/>
                      <a:pt x="11"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05" name="Freeform 330"/>
              <p:cNvSpPr>
                <a:spLocks/>
              </p:cNvSpPr>
              <p:nvPr/>
            </p:nvSpPr>
            <p:spPr bwMode="auto">
              <a:xfrm>
                <a:off x="631067" y="6128541"/>
                <a:ext cx="49710" cy="122437"/>
              </a:xfrm>
              <a:custGeom>
                <a:avLst/>
                <a:gdLst>
                  <a:gd name="T0" fmla="*/ 26 w 26"/>
                  <a:gd name="T1" fmla="*/ 0 h 63"/>
                  <a:gd name="T2" fmla="*/ 18 w 26"/>
                  <a:gd name="T3" fmla="*/ 0 h 63"/>
                  <a:gd name="T4" fmla="*/ 10 w 26"/>
                  <a:gd name="T5" fmla="*/ 6 h 63"/>
                  <a:gd name="T6" fmla="*/ 0 w 26"/>
                  <a:gd name="T7" fmla="*/ 9 h 63"/>
                  <a:gd name="T8" fmla="*/ 0 w 26"/>
                  <a:gd name="T9" fmla="*/ 20 h 63"/>
                  <a:gd name="T10" fmla="*/ 3 w 26"/>
                  <a:gd name="T11" fmla="*/ 20 h 63"/>
                  <a:gd name="T12" fmla="*/ 7 w 26"/>
                  <a:gd name="T13" fmla="*/ 19 h 63"/>
                  <a:gd name="T14" fmla="*/ 10 w 26"/>
                  <a:gd name="T15" fmla="*/ 17 h 63"/>
                  <a:gd name="T16" fmla="*/ 13 w 26"/>
                  <a:gd name="T17" fmla="*/ 15 h 63"/>
                  <a:gd name="T18" fmla="*/ 13 w 26"/>
                  <a:gd name="T19" fmla="*/ 63 h 63"/>
                  <a:gd name="T20" fmla="*/ 26 w 26"/>
                  <a:gd name="T21" fmla="*/ 63 h 63"/>
                  <a:gd name="T22" fmla="*/ 26 w 26"/>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0"/>
                    </a:moveTo>
                    <a:cubicBezTo>
                      <a:pt x="18" y="0"/>
                      <a:pt x="18" y="0"/>
                      <a:pt x="18" y="0"/>
                    </a:cubicBezTo>
                    <a:cubicBezTo>
                      <a:pt x="15" y="2"/>
                      <a:pt x="13" y="4"/>
                      <a:pt x="10" y="6"/>
                    </a:cubicBezTo>
                    <a:cubicBezTo>
                      <a:pt x="6" y="7"/>
                      <a:pt x="3" y="8"/>
                      <a:pt x="0" y="9"/>
                    </a:cubicBezTo>
                    <a:cubicBezTo>
                      <a:pt x="0" y="9"/>
                      <a:pt x="0" y="9"/>
                      <a:pt x="0" y="20"/>
                    </a:cubicBezTo>
                    <a:cubicBezTo>
                      <a:pt x="1" y="20"/>
                      <a:pt x="2" y="20"/>
                      <a:pt x="3"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06" name="Freeform 331"/>
              <p:cNvSpPr>
                <a:spLocks noEditPoints="1"/>
              </p:cNvSpPr>
              <p:nvPr/>
            </p:nvSpPr>
            <p:spPr bwMode="auto">
              <a:xfrm>
                <a:off x="710113" y="6128541"/>
                <a:ext cx="84750" cy="124070"/>
              </a:xfrm>
              <a:custGeom>
                <a:avLst/>
                <a:gdLst>
                  <a:gd name="T0" fmla="*/ 39 w 44"/>
                  <a:gd name="T1" fmla="*/ 56 h 64"/>
                  <a:gd name="T2" fmla="*/ 44 w 44"/>
                  <a:gd name="T3" fmla="*/ 32 h 64"/>
                  <a:gd name="T4" fmla="*/ 23 w 44"/>
                  <a:gd name="T5" fmla="*/ 0 h 64"/>
                  <a:gd name="T6" fmla="*/ 6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1"/>
                      <a:pt x="44" y="42"/>
                      <a:pt x="44" y="32"/>
                    </a:cubicBezTo>
                    <a:cubicBezTo>
                      <a:pt x="44" y="11"/>
                      <a:pt x="38" y="0"/>
                      <a:pt x="23" y="0"/>
                    </a:cubicBezTo>
                    <a:cubicBezTo>
                      <a:pt x="16" y="0"/>
                      <a:pt x="9" y="3"/>
                      <a:pt x="6" y="8"/>
                    </a:cubicBezTo>
                    <a:cubicBezTo>
                      <a:pt x="2" y="15"/>
                      <a:pt x="0" y="22"/>
                      <a:pt x="0" y="33"/>
                    </a:cubicBezTo>
                    <a:cubicBezTo>
                      <a:pt x="0" y="54"/>
                      <a:pt x="7" y="64"/>
                      <a:pt x="22" y="64"/>
                    </a:cubicBezTo>
                    <a:cubicBezTo>
                      <a:pt x="30" y="64"/>
                      <a:pt x="35" y="62"/>
                      <a:pt x="39" y="56"/>
                    </a:cubicBezTo>
                    <a:close/>
                    <a:moveTo>
                      <a:pt x="22" y="53"/>
                    </a:moveTo>
                    <a:cubicBezTo>
                      <a:pt x="17" y="53"/>
                      <a:pt x="14" y="47"/>
                      <a:pt x="14" y="33"/>
                    </a:cubicBezTo>
                    <a:cubicBezTo>
                      <a:pt x="14" y="18"/>
                      <a:pt x="17" y="11"/>
                      <a:pt x="22" y="11"/>
                    </a:cubicBezTo>
                    <a:cubicBezTo>
                      <a:pt x="28" y="11"/>
                      <a:pt x="30" y="18"/>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07" name="Freeform 332"/>
              <p:cNvSpPr>
                <a:spLocks/>
              </p:cNvSpPr>
              <p:nvPr/>
            </p:nvSpPr>
            <p:spPr bwMode="auto">
              <a:xfrm>
                <a:off x="824201" y="6128541"/>
                <a:ext cx="52154" cy="122437"/>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0 h 63"/>
                  <a:gd name="T12" fmla="*/ 3 w 27"/>
                  <a:gd name="T13" fmla="*/ 20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5" y="2"/>
                      <a:pt x="13" y="4"/>
                      <a:pt x="10" y="6"/>
                    </a:cubicBezTo>
                    <a:cubicBezTo>
                      <a:pt x="6" y="7"/>
                      <a:pt x="3" y="8"/>
                      <a:pt x="0" y="9"/>
                    </a:cubicBezTo>
                    <a:cubicBezTo>
                      <a:pt x="0" y="9"/>
                      <a:pt x="0" y="9"/>
                      <a:pt x="0" y="20"/>
                    </a:cubicBezTo>
                    <a:cubicBezTo>
                      <a:pt x="1" y="20"/>
                      <a:pt x="1" y="20"/>
                      <a:pt x="3"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08" name="Freeform 336"/>
              <p:cNvSpPr>
                <a:spLocks/>
              </p:cNvSpPr>
              <p:nvPr/>
            </p:nvSpPr>
            <p:spPr bwMode="auto">
              <a:xfrm>
                <a:off x="1209652" y="6128541"/>
                <a:ext cx="52154" cy="122437"/>
              </a:xfrm>
              <a:custGeom>
                <a:avLst/>
                <a:gdLst>
                  <a:gd name="T0" fmla="*/ 10 w 27"/>
                  <a:gd name="T1" fmla="*/ 17 h 63"/>
                  <a:gd name="T2" fmla="*/ 13 w 27"/>
                  <a:gd name="T3" fmla="*/ 15 h 63"/>
                  <a:gd name="T4" fmla="*/ 13 w 27"/>
                  <a:gd name="T5" fmla="*/ 63 h 63"/>
                  <a:gd name="T6" fmla="*/ 27 w 27"/>
                  <a:gd name="T7" fmla="*/ 63 h 63"/>
                  <a:gd name="T8" fmla="*/ 27 w 27"/>
                  <a:gd name="T9" fmla="*/ 0 h 63"/>
                  <a:gd name="T10" fmla="*/ 18 w 27"/>
                  <a:gd name="T11" fmla="*/ 0 h 63"/>
                  <a:gd name="T12" fmla="*/ 10 w 27"/>
                  <a:gd name="T13" fmla="*/ 6 h 63"/>
                  <a:gd name="T14" fmla="*/ 0 w 27"/>
                  <a:gd name="T15" fmla="*/ 9 h 63"/>
                  <a:gd name="T16" fmla="*/ 0 w 27"/>
                  <a:gd name="T17" fmla="*/ 20 h 63"/>
                  <a:gd name="T18" fmla="*/ 4 w 27"/>
                  <a:gd name="T19" fmla="*/ 20 h 63"/>
                  <a:gd name="T20" fmla="*/ 8 w 27"/>
                  <a:gd name="T21" fmla="*/ 19 h 63"/>
                  <a:gd name="T22" fmla="*/ 10 w 27"/>
                  <a:gd name="T23"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17"/>
                    </a:moveTo>
                    <a:cubicBezTo>
                      <a:pt x="11" y="17"/>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6"/>
                    </a:cubicBezTo>
                    <a:cubicBezTo>
                      <a:pt x="7" y="7"/>
                      <a:pt x="4" y="8"/>
                      <a:pt x="0" y="9"/>
                    </a:cubicBezTo>
                    <a:cubicBezTo>
                      <a:pt x="0" y="9"/>
                      <a:pt x="0" y="9"/>
                      <a:pt x="0" y="20"/>
                    </a:cubicBezTo>
                    <a:cubicBezTo>
                      <a:pt x="1" y="20"/>
                      <a:pt x="2" y="20"/>
                      <a:pt x="4" y="20"/>
                    </a:cubicBezTo>
                    <a:cubicBezTo>
                      <a:pt x="5" y="20"/>
                      <a:pt x="6" y="20"/>
                      <a:pt x="8" y="19"/>
                    </a:cubicBezTo>
                    <a:cubicBezTo>
                      <a:pt x="8" y="19"/>
                      <a:pt x="9" y="18"/>
                      <a:pt x="10" y="17"/>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09" name="Freeform 337"/>
              <p:cNvSpPr>
                <a:spLocks/>
              </p:cNvSpPr>
              <p:nvPr/>
            </p:nvSpPr>
            <p:spPr bwMode="auto">
              <a:xfrm>
                <a:off x="1291143" y="6128541"/>
                <a:ext cx="49710" cy="122437"/>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3 w 26"/>
                  <a:gd name="T13" fmla="*/ 20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8"/>
                      <a:pt x="0" y="9"/>
                    </a:cubicBezTo>
                    <a:cubicBezTo>
                      <a:pt x="0" y="9"/>
                      <a:pt x="0" y="9"/>
                      <a:pt x="0" y="20"/>
                    </a:cubicBezTo>
                    <a:cubicBezTo>
                      <a:pt x="0" y="20"/>
                      <a:pt x="1" y="20"/>
                      <a:pt x="3" y="20"/>
                    </a:cubicBezTo>
                    <a:cubicBezTo>
                      <a:pt x="4" y="20"/>
                      <a:pt x="5" y="20"/>
                      <a:pt x="7" y="19"/>
                    </a:cubicBezTo>
                    <a:cubicBezTo>
                      <a:pt x="8" y="19"/>
                      <a:pt x="9" y="18"/>
                      <a:pt x="10" y="17"/>
                    </a:cubicBezTo>
                    <a:cubicBezTo>
                      <a:pt x="10" y="17"/>
                      <a:pt x="11"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10" name="Freeform 340"/>
              <p:cNvSpPr>
                <a:spLocks/>
              </p:cNvSpPr>
              <p:nvPr/>
            </p:nvSpPr>
            <p:spPr bwMode="auto">
              <a:xfrm>
                <a:off x="1562508" y="6128541"/>
                <a:ext cx="52154" cy="122437"/>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0 h 63"/>
                  <a:gd name="T12" fmla="*/ 4 w 27"/>
                  <a:gd name="T13" fmla="*/ 20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8"/>
                      <a:pt x="0" y="9"/>
                    </a:cubicBezTo>
                    <a:cubicBezTo>
                      <a:pt x="0" y="9"/>
                      <a:pt x="0" y="9"/>
                      <a:pt x="0" y="20"/>
                    </a:cubicBezTo>
                    <a:cubicBezTo>
                      <a:pt x="1" y="20"/>
                      <a:pt x="2" y="20"/>
                      <a:pt x="4" y="20"/>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11" name="Freeform 341"/>
              <p:cNvSpPr>
                <a:spLocks noEditPoints="1"/>
              </p:cNvSpPr>
              <p:nvPr/>
            </p:nvSpPr>
            <p:spPr bwMode="auto">
              <a:xfrm>
                <a:off x="1642369" y="6128541"/>
                <a:ext cx="86380" cy="124070"/>
              </a:xfrm>
              <a:custGeom>
                <a:avLst/>
                <a:gdLst>
                  <a:gd name="T0" fmla="*/ 23 w 45"/>
                  <a:gd name="T1" fmla="*/ 64 h 64"/>
                  <a:gd name="T2" fmla="*/ 39 w 45"/>
                  <a:gd name="T3" fmla="*/ 56 h 64"/>
                  <a:gd name="T4" fmla="*/ 45 w 45"/>
                  <a:gd name="T5" fmla="*/ 32 h 64"/>
                  <a:gd name="T6" fmla="*/ 23 w 45"/>
                  <a:gd name="T7" fmla="*/ 0 h 64"/>
                  <a:gd name="T8" fmla="*/ 6 w 45"/>
                  <a:gd name="T9" fmla="*/ 8 h 64"/>
                  <a:gd name="T10" fmla="*/ 0 w 45"/>
                  <a:gd name="T11" fmla="*/ 33 h 64"/>
                  <a:gd name="T12" fmla="*/ 23 w 45"/>
                  <a:gd name="T13" fmla="*/ 64 h 64"/>
                  <a:gd name="T14" fmla="*/ 23 w 45"/>
                  <a:gd name="T15" fmla="*/ 11 h 64"/>
                  <a:gd name="T16" fmla="*/ 31 w 45"/>
                  <a:gd name="T17" fmla="*/ 32 h 64"/>
                  <a:gd name="T18" fmla="*/ 23 w 45"/>
                  <a:gd name="T19" fmla="*/ 53 h 64"/>
                  <a:gd name="T20" fmla="*/ 14 w 45"/>
                  <a:gd name="T21" fmla="*/ 33 h 64"/>
                  <a:gd name="T22" fmla="*/ 23 w 45"/>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64"/>
                    </a:moveTo>
                    <a:cubicBezTo>
                      <a:pt x="30" y="64"/>
                      <a:pt x="35" y="62"/>
                      <a:pt x="39" y="56"/>
                    </a:cubicBezTo>
                    <a:cubicBezTo>
                      <a:pt x="43" y="51"/>
                      <a:pt x="45" y="42"/>
                      <a:pt x="45" y="32"/>
                    </a:cubicBezTo>
                    <a:cubicBezTo>
                      <a:pt x="45" y="11"/>
                      <a:pt x="38" y="0"/>
                      <a:pt x="23" y="0"/>
                    </a:cubicBezTo>
                    <a:cubicBezTo>
                      <a:pt x="16" y="0"/>
                      <a:pt x="10" y="3"/>
                      <a:pt x="6" y="8"/>
                    </a:cubicBezTo>
                    <a:cubicBezTo>
                      <a:pt x="2" y="15"/>
                      <a:pt x="0" y="22"/>
                      <a:pt x="0" y="33"/>
                    </a:cubicBezTo>
                    <a:cubicBezTo>
                      <a:pt x="0" y="54"/>
                      <a:pt x="8" y="64"/>
                      <a:pt x="23" y="64"/>
                    </a:cubicBezTo>
                    <a:close/>
                    <a:moveTo>
                      <a:pt x="23" y="11"/>
                    </a:moveTo>
                    <a:cubicBezTo>
                      <a:pt x="28" y="11"/>
                      <a:pt x="31" y="18"/>
                      <a:pt x="31" y="32"/>
                    </a:cubicBezTo>
                    <a:cubicBezTo>
                      <a:pt x="31" y="47"/>
                      <a:pt x="28" y="53"/>
                      <a:pt x="23" y="53"/>
                    </a:cubicBezTo>
                    <a:cubicBezTo>
                      <a:pt x="17" y="53"/>
                      <a:pt x="14" y="47"/>
                      <a:pt x="14" y="33"/>
                    </a:cubicBezTo>
                    <a:cubicBezTo>
                      <a:pt x="14" y="18"/>
                      <a:pt x="17" y="11"/>
                      <a:pt x="23"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12" name="Freeform 342"/>
              <p:cNvSpPr>
                <a:spLocks/>
              </p:cNvSpPr>
              <p:nvPr/>
            </p:nvSpPr>
            <p:spPr bwMode="auto">
              <a:xfrm>
                <a:off x="1755641" y="6128541"/>
                <a:ext cx="52154" cy="122437"/>
              </a:xfrm>
              <a:custGeom>
                <a:avLst/>
                <a:gdLst>
                  <a:gd name="T0" fmla="*/ 13 w 27"/>
                  <a:gd name="T1" fmla="*/ 63 h 63"/>
                  <a:gd name="T2" fmla="*/ 27 w 27"/>
                  <a:gd name="T3" fmla="*/ 63 h 63"/>
                  <a:gd name="T4" fmla="*/ 27 w 27"/>
                  <a:gd name="T5" fmla="*/ 0 h 63"/>
                  <a:gd name="T6" fmla="*/ 19 w 27"/>
                  <a:gd name="T7" fmla="*/ 0 h 63"/>
                  <a:gd name="T8" fmla="*/ 10 w 27"/>
                  <a:gd name="T9" fmla="*/ 6 h 63"/>
                  <a:gd name="T10" fmla="*/ 0 w 27"/>
                  <a:gd name="T11" fmla="*/ 9 h 63"/>
                  <a:gd name="T12" fmla="*/ 0 w 27"/>
                  <a:gd name="T13" fmla="*/ 20 h 63"/>
                  <a:gd name="T14" fmla="*/ 4 w 27"/>
                  <a:gd name="T15" fmla="*/ 20 h 63"/>
                  <a:gd name="T16" fmla="*/ 8 w 27"/>
                  <a:gd name="T17" fmla="*/ 19 h 63"/>
                  <a:gd name="T18" fmla="*/ 10 w 27"/>
                  <a:gd name="T19" fmla="*/ 17 h 63"/>
                  <a:gd name="T20" fmla="*/ 13 w 27"/>
                  <a:gd name="T21" fmla="*/ 15 h 63"/>
                  <a:gd name="T22" fmla="*/ 13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3" y="63"/>
                    </a:moveTo>
                    <a:cubicBezTo>
                      <a:pt x="13" y="63"/>
                      <a:pt x="13" y="63"/>
                      <a:pt x="27" y="63"/>
                    </a:cubicBezTo>
                    <a:cubicBezTo>
                      <a:pt x="27" y="63"/>
                      <a:pt x="27" y="63"/>
                      <a:pt x="27" y="0"/>
                    </a:cubicBezTo>
                    <a:cubicBezTo>
                      <a:pt x="19" y="0"/>
                      <a:pt x="19" y="0"/>
                      <a:pt x="19" y="0"/>
                    </a:cubicBezTo>
                    <a:cubicBezTo>
                      <a:pt x="16" y="2"/>
                      <a:pt x="13" y="4"/>
                      <a:pt x="10" y="6"/>
                    </a:cubicBezTo>
                    <a:cubicBezTo>
                      <a:pt x="7" y="7"/>
                      <a:pt x="4" y="8"/>
                      <a:pt x="0" y="9"/>
                    </a:cubicBezTo>
                    <a:cubicBezTo>
                      <a:pt x="0" y="9"/>
                      <a:pt x="0" y="9"/>
                      <a:pt x="0" y="20"/>
                    </a:cubicBezTo>
                    <a:cubicBezTo>
                      <a:pt x="1" y="20"/>
                      <a:pt x="2" y="20"/>
                      <a:pt x="4" y="20"/>
                    </a:cubicBezTo>
                    <a:cubicBezTo>
                      <a:pt x="5" y="20"/>
                      <a:pt x="6" y="20"/>
                      <a:pt x="8" y="19"/>
                    </a:cubicBezTo>
                    <a:cubicBezTo>
                      <a:pt x="9" y="19"/>
                      <a:pt x="10" y="18"/>
                      <a:pt x="10" y="17"/>
                    </a:cubicBezTo>
                    <a:cubicBezTo>
                      <a:pt x="11" y="17"/>
                      <a:pt x="12" y="16"/>
                      <a:pt x="13" y="15"/>
                    </a:cubicBezTo>
                    <a:cubicBezTo>
                      <a:pt x="13" y="15"/>
                      <a:pt x="13" y="15"/>
                      <a:pt x="13" y="6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13" name="Freeform 343"/>
              <p:cNvSpPr>
                <a:spLocks noEditPoints="1"/>
              </p:cNvSpPr>
              <p:nvPr/>
            </p:nvSpPr>
            <p:spPr bwMode="auto">
              <a:xfrm>
                <a:off x="1837132" y="6128541"/>
                <a:ext cx="84750" cy="124070"/>
              </a:xfrm>
              <a:custGeom>
                <a:avLst/>
                <a:gdLst>
                  <a:gd name="T0" fmla="*/ 38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8 w 44"/>
                  <a:gd name="T13" fmla="*/ 56 h 64"/>
                  <a:gd name="T14" fmla="*/ 14 w 44"/>
                  <a:gd name="T15" fmla="*/ 33 h 64"/>
                  <a:gd name="T16" fmla="*/ 22 w 44"/>
                  <a:gd name="T17" fmla="*/ 11 h 64"/>
                  <a:gd name="T18" fmla="*/ 30 w 44"/>
                  <a:gd name="T19" fmla="*/ 32 h 64"/>
                  <a:gd name="T20" fmla="*/ 22 w 44"/>
                  <a:gd name="T21" fmla="*/ 53 h 64"/>
                  <a:gd name="T22" fmla="*/ 14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8" y="56"/>
                    </a:moveTo>
                    <a:cubicBezTo>
                      <a:pt x="42" y="51"/>
                      <a:pt x="44" y="42"/>
                      <a:pt x="44" y="32"/>
                    </a:cubicBezTo>
                    <a:cubicBezTo>
                      <a:pt x="44" y="11"/>
                      <a:pt x="37" y="0"/>
                      <a:pt x="23" y="0"/>
                    </a:cubicBezTo>
                    <a:cubicBezTo>
                      <a:pt x="15" y="0"/>
                      <a:pt x="9" y="3"/>
                      <a:pt x="5" y="8"/>
                    </a:cubicBezTo>
                    <a:cubicBezTo>
                      <a:pt x="2" y="15"/>
                      <a:pt x="0" y="22"/>
                      <a:pt x="0" y="33"/>
                    </a:cubicBezTo>
                    <a:cubicBezTo>
                      <a:pt x="0" y="54"/>
                      <a:pt x="7" y="64"/>
                      <a:pt x="22" y="64"/>
                    </a:cubicBezTo>
                    <a:cubicBezTo>
                      <a:pt x="29" y="64"/>
                      <a:pt x="35" y="62"/>
                      <a:pt x="38" y="56"/>
                    </a:cubicBezTo>
                    <a:close/>
                    <a:moveTo>
                      <a:pt x="14" y="33"/>
                    </a:moveTo>
                    <a:cubicBezTo>
                      <a:pt x="14" y="18"/>
                      <a:pt x="16" y="11"/>
                      <a:pt x="22" y="11"/>
                    </a:cubicBezTo>
                    <a:cubicBezTo>
                      <a:pt x="27" y="11"/>
                      <a:pt x="30" y="18"/>
                      <a:pt x="30" y="32"/>
                    </a:cubicBezTo>
                    <a:cubicBezTo>
                      <a:pt x="30" y="47"/>
                      <a:pt x="27" y="53"/>
                      <a:pt x="22" y="53"/>
                    </a:cubicBezTo>
                    <a:cubicBezTo>
                      <a:pt x="16" y="53"/>
                      <a:pt x="14" y="47"/>
                      <a:pt x="14" y="3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14" name="Freeform 344"/>
              <p:cNvSpPr>
                <a:spLocks/>
              </p:cNvSpPr>
              <p:nvPr/>
            </p:nvSpPr>
            <p:spPr bwMode="auto">
              <a:xfrm>
                <a:off x="1950404" y="6128541"/>
                <a:ext cx="50524" cy="122437"/>
              </a:xfrm>
              <a:custGeom>
                <a:avLst/>
                <a:gdLst>
                  <a:gd name="T0" fmla="*/ 10 w 26"/>
                  <a:gd name="T1" fmla="*/ 6 h 63"/>
                  <a:gd name="T2" fmla="*/ 0 w 26"/>
                  <a:gd name="T3" fmla="*/ 9 h 63"/>
                  <a:gd name="T4" fmla="*/ 0 w 26"/>
                  <a:gd name="T5" fmla="*/ 20 h 63"/>
                  <a:gd name="T6" fmla="*/ 3 w 26"/>
                  <a:gd name="T7" fmla="*/ 20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3" y="8"/>
                      <a:pt x="0" y="9"/>
                    </a:cubicBezTo>
                    <a:cubicBezTo>
                      <a:pt x="0" y="9"/>
                      <a:pt x="0" y="9"/>
                      <a:pt x="0" y="20"/>
                    </a:cubicBezTo>
                    <a:cubicBezTo>
                      <a:pt x="1" y="20"/>
                      <a:pt x="2" y="20"/>
                      <a:pt x="3"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15" name="Freeform 345"/>
              <p:cNvSpPr>
                <a:spLocks/>
              </p:cNvSpPr>
              <p:nvPr/>
            </p:nvSpPr>
            <p:spPr bwMode="auto">
              <a:xfrm>
                <a:off x="2029450" y="6128541"/>
                <a:ext cx="70082" cy="110194"/>
              </a:xfrm>
              <a:custGeom>
                <a:avLst/>
                <a:gdLst>
                  <a:gd name="T0" fmla="*/ 6 w 36"/>
                  <a:gd name="T1" fmla="*/ 8 h 57"/>
                  <a:gd name="T2" fmla="*/ 0 w 36"/>
                  <a:gd name="T3" fmla="*/ 33 h 57"/>
                  <a:gd name="T4" fmla="*/ 6 w 36"/>
                  <a:gd name="T5" fmla="*/ 57 h 57"/>
                  <a:gd name="T6" fmla="*/ 15 w 36"/>
                  <a:gd name="T7" fmla="*/ 43 h 57"/>
                  <a:gd name="T8" fmla="*/ 14 w 36"/>
                  <a:gd name="T9" fmla="*/ 33 h 57"/>
                  <a:gd name="T10" fmla="*/ 22 w 36"/>
                  <a:gd name="T11" fmla="*/ 11 h 57"/>
                  <a:gd name="T12" fmla="*/ 29 w 36"/>
                  <a:gd name="T13" fmla="*/ 18 h 57"/>
                  <a:gd name="T14" fmla="*/ 36 w 36"/>
                  <a:gd name="T15" fmla="*/ 4 h 57"/>
                  <a:gd name="T16" fmla="*/ 23 w 36"/>
                  <a:gd name="T17" fmla="*/ 0 h 57"/>
                  <a:gd name="T18" fmla="*/ 6 w 36"/>
                  <a:gd name="T1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57">
                    <a:moveTo>
                      <a:pt x="6" y="8"/>
                    </a:moveTo>
                    <a:cubicBezTo>
                      <a:pt x="2" y="15"/>
                      <a:pt x="0" y="22"/>
                      <a:pt x="0" y="33"/>
                    </a:cubicBezTo>
                    <a:cubicBezTo>
                      <a:pt x="0" y="44"/>
                      <a:pt x="2" y="52"/>
                      <a:pt x="6" y="57"/>
                    </a:cubicBezTo>
                    <a:cubicBezTo>
                      <a:pt x="9" y="52"/>
                      <a:pt x="12" y="48"/>
                      <a:pt x="15" y="43"/>
                    </a:cubicBezTo>
                    <a:cubicBezTo>
                      <a:pt x="14" y="40"/>
                      <a:pt x="14" y="37"/>
                      <a:pt x="14" y="33"/>
                    </a:cubicBezTo>
                    <a:cubicBezTo>
                      <a:pt x="14" y="18"/>
                      <a:pt x="17" y="11"/>
                      <a:pt x="22" y="11"/>
                    </a:cubicBezTo>
                    <a:cubicBezTo>
                      <a:pt x="25" y="11"/>
                      <a:pt x="28" y="13"/>
                      <a:pt x="29" y="18"/>
                    </a:cubicBezTo>
                    <a:cubicBezTo>
                      <a:pt x="31" y="13"/>
                      <a:pt x="34" y="9"/>
                      <a:pt x="36" y="4"/>
                    </a:cubicBezTo>
                    <a:cubicBezTo>
                      <a:pt x="33" y="2"/>
                      <a:pt x="28" y="0"/>
                      <a:pt x="23" y="0"/>
                    </a:cubicBezTo>
                    <a:cubicBezTo>
                      <a:pt x="16" y="0"/>
                      <a:pt x="9" y="3"/>
                      <a:pt x="6" y="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16" name="Freeform 346"/>
              <p:cNvSpPr>
                <a:spLocks/>
              </p:cNvSpPr>
              <p:nvPr/>
            </p:nvSpPr>
            <p:spPr bwMode="auto">
              <a:xfrm>
                <a:off x="-164284" y="6275466"/>
                <a:ext cx="60303" cy="81625"/>
              </a:xfrm>
              <a:custGeom>
                <a:avLst/>
                <a:gdLst>
                  <a:gd name="T0" fmla="*/ 10 w 31"/>
                  <a:gd name="T1" fmla="*/ 0 h 42"/>
                  <a:gd name="T2" fmla="*/ 0 w 31"/>
                  <a:gd name="T3" fmla="*/ 2 h 42"/>
                  <a:gd name="T4" fmla="*/ 7 w 31"/>
                  <a:gd name="T5" fmla="*/ 11 h 42"/>
                  <a:gd name="T6" fmla="*/ 9 w 31"/>
                  <a:gd name="T7" fmla="*/ 11 h 42"/>
                  <a:gd name="T8" fmla="*/ 17 w 31"/>
                  <a:gd name="T9" fmla="*/ 25 h 42"/>
                  <a:gd name="T10" fmla="*/ 30 w 31"/>
                  <a:gd name="T11" fmla="*/ 42 h 42"/>
                  <a:gd name="T12" fmla="*/ 31 w 31"/>
                  <a:gd name="T13" fmla="*/ 32 h 42"/>
                  <a:gd name="T14" fmla="*/ 10 w 31"/>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42">
                    <a:moveTo>
                      <a:pt x="10" y="0"/>
                    </a:moveTo>
                    <a:cubicBezTo>
                      <a:pt x="7" y="0"/>
                      <a:pt x="3" y="1"/>
                      <a:pt x="0" y="2"/>
                    </a:cubicBezTo>
                    <a:cubicBezTo>
                      <a:pt x="3" y="5"/>
                      <a:pt x="5" y="8"/>
                      <a:pt x="7" y="11"/>
                    </a:cubicBezTo>
                    <a:cubicBezTo>
                      <a:pt x="8" y="11"/>
                      <a:pt x="8" y="11"/>
                      <a:pt x="9" y="11"/>
                    </a:cubicBezTo>
                    <a:cubicBezTo>
                      <a:pt x="14" y="11"/>
                      <a:pt x="16" y="15"/>
                      <a:pt x="17" y="25"/>
                    </a:cubicBezTo>
                    <a:cubicBezTo>
                      <a:pt x="21" y="31"/>
                      <a:pt x="26" y="37"/>
                      <a:pt x="30" y="42"/>
                    </a:cubicBezTo>
                    <a:cubicBezTo>
                      <a:pt x="31" y="39"/>
                      <a:pt x="31" y="36"/>
                      <a:pt x="31" y="32"/>
                    </a:cubicBezTo>
                    <a:cubicBezTo>
                      <a:pt x="31" y="11"/>
                      <a:pt x="25" y="0"/>
                      <a:pt x="10"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17" name="Freeform 355"/>
              <p:cNvSpPr>
                <a:spLocks/>
              </p:cNvSpPr>
              <p:nvPr/>
            </p:nvSpPr>
            <p:spPr bwMode="auto">
              <a:xfrm>
                <a:off x="698705" y="6275466"/>
                <a:ext cx="49710" cy="119989"/>
              </a:xfrm>
              <a:custGeom>
                <a:avLst/>
                <a:gdLst>
                  <a:gd name="T0" fmla="*/ 7 w 26"/>
                  <a:gd name="T1" fmla="*/ 18 h 62"/>
                  <a:gd name="T2" fmla="*/ 10 w 26"/>
                  <a:gd name="T3" fmla="*/ 16 h 62"/>
                  <a:gd name="T4" fmla="*/ 13 w 26"/>
                  <a:gd name="T5" fmla="*/ 15 h 62"/>
                  <a:gd name="T6" fmla="*/ 13 w 26"/>
                  <a:gd name="T7" fmla="*/ 62 h 62"/>
                  <a:gd name="T8" fmla="*/ 26 w 26"/>
                  <a:gd name="T9" fmla="*/ 62 h 62"/>
                  <a:gd name="T10" fmla="*/ 26 w 26"/>
                  <a:gd name="T11" fmla="*/ 0 h 62"/>
                  <a:gd name="T12" fmla="*/ 18 w 26"/>
                  <a:gd name="T13" fmla="*/ 0 h 62"/>
                  <a:gd name="T14" fmla="*/ 10 w 26"/>
                  <a:gd name="T15" fmla="*/ 5 h 62"/>
                  <a:gd name="T16" fmla="*/ 0 w 26"/>
                  <a:gd name="T17" fmla="*/ 9 h 62"/>
                  <a:gd name="T18" fmla="*/ 0 w 26"/>
                  <a:gd name="T19" fmla="*/ 20 h 62"/>
                  <a:gd name="T20" fmla="*/ 3 w 26"/>
                  <a:gd name="T21" fmla="*/ 20 h 62"/>
                  <a:gd name="T22" fmla="*/ 7 w 26"/>
                  <a:gd name="T23"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7" y="18"/>
                    </a:moveTo>
                    <a:cubicBezTo>
                      <a:pt x="8" y="18"/>
                      <a:pt x="9" y="17"/>
                      <a:pt x="10" y="16"/>
                    </a:cubicBezTo>
                    <a:cubicBezTo>
                      <a:pt x="11" y="16"/>
                      <a:pt x="12" y="16"/>
                      <a:pt x="13" y="15"/>
                    </a:cubicBezTo>
                    <a:cubicBezTo>
                      <a:pt x="13" y="15"/>
                      <a:pt x="13" y="15"/>
                      <a:pt x="13" y="62"/>
                    </a:cubicBezTo>
                    <a:cubicBezTo>
                      <a:pt x="13" y="62"/>
                      <a:pt x="13" y="62"/>
                      <a:pt x="26" y="62"/>
                    </a:cubicBezTo>
                    <a:cubicBezTo>
                      <a:pt x="26" y="62"/>
                      <a:pt x="26" y="62"/>
                      <a:pt x="26" y="0"/>
                    </a:cubicBezTo>
                    <a:cubicBezTo>
                      <a:pt x="18" y="0"/>
                      <a:pt x="18" y="0"/>
                      <a:pt x="18" y="0"/>
                    </a:cubicBezTo>
                    <a:cubicBezTo>
                      <a:pt x="15" y="2"/>
                      <a:pt x="13" y="4"/>
                      <a:pt x="10" y="5"/>
                    </a:cubicBezTo>
                    <a:cubicBezTo>
                      <a:pt x="6" y="6"/>
                      <a:pt x="3" y="8"/>
                      <a:pt x="0" y="9"/>
                    </a:cubicBezTo>
                    <a:cubicBezTo>
                      <a:pt x="0" y="9"/>
                      <a:pt x="0" y="9"/>
                      <a:pt x="0" y="20"/>
                    </a:cubicBezTo>
                    <a:cubicBezTo>
                      <a:pt x="1" y="20"/>
                      <a:pt x="2" y="20"/>
                      <a:pt x="3" y="20"/>
                    </a:cubicBezTo>
                    <a:cubicBezTo>
                      <a:pt x="4" y="19"/>
                      <a:pt x="5"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18" name="Freeform 356"/>
              <p:cNvSpPr>
                <a:spLocks/>
              </p:cNvSpPr>
              <p:nvPr/>
            </p:nvSpPr>
            <p:spPr bwMode="auto">
              <a:xfrm>
                <a:off x="777751" y="6275466"/>
                <a:ext cx="52154" cy="119989"/>
              </a:xfrm>
              <a:custGeom>
                <a:avLst/>
                <a:gdLst>
                  <a:gd name="T0" fmla="*/ 7 w 27"/>
                  <a:gd name="T1" fmla="*/ 18 h 62"/>
                  <a:gd name="T2" fmla="*/ 10 w 27"/>
                  <a:gd name="T3" fmla="*/ 16 h 62"/>
                  <a:gd name="T4" fmla="*/ 13 w 27"/>
                  <a:gd name="T5" fmla="*/ 15 h 62"/>
                  <a:gd name="T6" fmla="*/ 13 w 27"/>
                  <a:gd name="T7" fmla="*/ 62 h 62"/>
                  <a:gd name="T8" fmla="*/ 27 w 27"/>
                  <a:gd name="T9" fmla="*/ 62 h 62"/>
                  <a:gd name="T10" fmla="*/ 27 w 27"/>
                  <a:gd name="T11" fmla="*/ 0 h 62"/>
                  <a:gd name="T12" fmla="*/ 18 w 27"/>
                  <a:gd name="T13" fmla="*/ 0 h 62"/>
                  <a:gd name="T14" fmla="*/ 10 w 27"/>
                  <a:gd name="T15" fmla="*/ 5 h 62"/>
                  <a:gd name="T16" fmla="*/ 0 w 27"/>
                  <a:gd name="T17" fmla="*/ 9 h 62"/>
                  <a:gd name="T18" fmla="*/ 0 w 27"/>
                  <a:gd name="T19" fmla="*/ 20 h 62"/>
                  <a:gd name="T20" fmla="*/ 4 w 27"/>
                  <a:gd name="T21" fmla="*/ 20 h 62"/>
                  <a:gd name="T22" fmla="*/ 7 w 27"/>
                  <a:gd name="T23"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7" y="18"/>
                    </a:moveTo>
                    <a:cubicBezTo>
                      <a:pt x="8" y="18"/>
                      <a:pt x="9" y="17"/>
                      <a:pt x="10" y="16"/>
                    </a:cubicBezTo>
                    <a:cubicBezTo>
                      <a:pt x="11" y="16"/>
                      <a:pt x="12" y="16"/>
                      <a:pt x="13" y="15"/>
                    </a:cubicBezTo>
                    <a:cubicBezTo>
                      <a:pt x="13" y="15"/>
                      <a:pt x="13" y="15"/>
                      <a:pt x="13" y="62"/>
                    </a:cubicBezTo>
                    <a:cubicBezTo>
                      <a:pt x="13" y="62"/>
                      <a:pt x="13" y="62"/>
                      <a:pt x="27" y="62"/>
                    </a:cubicBezTo>
                    <a:cubicBezTo>
                      <a:pt x="27" y="62"/>
                      <a:pt x="27" y="62"/>
                      <a:pt x="27" y="0"/>
                    </a:cubicBezTo>
                    <a:cubicBezTo>
                      <a:pt x="18" y="0"/>
                      <a:pt x="18" y="0"/>
                      <a:pt x="18" y="0"/>
                    </a:cubicBezTo>
                    <a:cubicBezTo>
                      <a:pt x="16" y="2"/>
                      <a:pt x="13" y="4"/>
                      <a:pt x="10" y="5"/>
                    </a:cubicBezTo>
                    <a:cubicBezTo>
                      <a:pt x="6" y="6"/>
                      <a:pt x="4" y="8"/>
                      <a:pt x="0" y="9"/>
                    </a:cubicBezTo>
                    <a:cubicBezTo>
                      <a:pt x="0" y="9"/>
                      <a:pt x="0" y="9"/>
                      <a:pt x="0" y="20"/>
                    </a:cubicBezTo>
                    <a:cubicBezTo>
                      <a:pt x="1" y="20"/>
                      <a:pt x="2" y="20"/>
                      <a:pt x="4" y="20"/>
                    </a:cubicBezTo>
                    <a:cubicBezTo>
                      <a:pt x="5" y="19"/>
                      <a:pt x="6" y="19"/>
                      <a:pt x="7"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19" name="Freeform 357"/>
              <p:cNvSpPr>
                <a:spLocks/>
              </p:cNvSpPr>
              <p:nvPr/>
            </p:nvSpPr>
            <p:spPr bwMode="auto">
              <a:xfrm>
                <a:off x="856797" y="6275466"/>
                <a:ext cx="52154" cy="119989"/>
              </a:xfrm>
              <a:custGeom>
                <a:avLst/>
                <a:gdLst>
                  <a:gd name="T0" fmla="*/ 27 w 27"/>
                  <a:gd name="T1" fmla="*/ 0 h 62"/>
                  <a:gd name="T2" fmla="*/ 19 w 27"/>
                  <a:gd name="T3" fmla="*/ 0 h 62"/>
                  <a:gd name="T4" fmla="*/ 10 w 27"/>
                  <a:gd name="T5" fmla="*/ 5 h 62"/>
                  <a:gd name="T6" fmla="*/ 0 w 27"/>
                  <a:gd name="T7" fmla="*/ 9 h 62"/>
                  <a:gd name="T8" fmla="*/ 0 w 27"/>
                  <a:gd name="T9" fmla="*/ 20 h 62"/>
                  <a:gd name="T10" fmla="*/ 4 w 27"/>
                  <a:gd name="T11" fmla="*/ 20 h 62"/>
                  <a:gd name="T12" fmla="*/ 8 w 27"/>
                  <a:gd name="T13" fmla="*/ 18 h 62"/>
                  <a:gd name="T14" fmla="*/ 10 w 27"/>
                  <a:gd name="T15" fmla="*/ 16 h 62"/>
                  <a:gd name="T16" fmla="*/ 13 w 27"/>
                  <a:gd name="T17" fmla="*/ 15 h 62"/>
                  <a:gd name="T18" fmla="*/ 13 w 27"/>
                  <a:gd name="T19" fmla="*/ 62 h 62"/>
                  <a:gd name="T20" fmla="*/ 27 w 27"/>
                  <a:gd name="T21" fmla="*/ 62 h 62"/>
                  <a:gd name="T22" fmla="*/ 27 w 27"/>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27" y="0"/>
                    </a:moveTo>
                    <a:cubicBezTo>
                      <a:pt x="19" y="0"/>
                      <a:pt x="19" y="0"/>
                      <a:pt x="19" y="0"/>
                    </a:cubicBezTo>
                    <a:cubicBezTo>
                      <a:pt x="16" y="2"/>
                      <a:pt x="13" y="4"/>
                      <a:pt x="10" y="5"/>
                    </a:cubicBezTo>
                    <a:cubicBezTo>
                      <a:pt x="7" y="6"/>
                      <a:pt x="4" y="8"/>
                      <a:pt x="0" y="9"/>
                    </a:cubicBezTo>
                    <a:cubicBezTo>
                      <a:pt x="0" y="9"/>
                      <a:pt x="0" y="9"/>
                      <a:pt x="0" y="20"/>
                    </a:cubicBezTo>
                    <a:cubicBezTo>
                      <a:pt x="1" y="20"/>
                      <a:pt x="2" y="20"/>
                      <a:pt x="4" y="20"/>
                    </a:cubicBezTo>
                    <a:cubicBezTo>
                      <a:pt x="5" y="19"/>
                      <a:pt x="6" y="19"/>
                      <a:pt x="8" y="18"/>
                    </a:cubicBezTo>
                    <a:cubicBezTo>
                      <a:pt x="9" y="18"/>
                      <a:pt x="10" y="17"/>
                      <a:pt x="10" y="16"/>
                    </a:cubicBezTo>
                    <a:cubicBezTo>
                      <a:pt x="11" y="16"/>
                      <a:pt x="12" y="16"/>
                      <a:pt x="13" y="15"/>
                    </a:cubicBezTo>
                    <a:cubicBezTo>
                      <a:pt x="13" y="15"/>
                      <a:pt x="13" y="15"/>
                      <a:pt x="13" y="62"/>
                    </a:cubicBezTo>
                    <a:cubicBezTo>
                      <a:pt x="13" y="62"/>
                      <a:pt x="13" y="62"/>
                      <a:pt x="27" y="62"/>
                    </a:cubicBezTo>
                    <a:cubicBezTo>
                      <a:pt x="27" y="62"/>
                      <a:pt x="27" y="62"/>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20" name="Freeform 365"/>
              <p:cNvSpPr>
                <a:spLocks noEditPoints="1"/>
              </p:cNvSpPr>
              <p:nvPr/>
            </p:nvSpPr>
            <p:spPr bwMode="auto">
              <a:xfrm>
                <a:off x="1665186" y="6275466"/>
                <a:ext cx="84750" cy="124070"/>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2"/>
                      <a:pt x="39" y="56"/>
                    </a:cubicBezTo>
                    <a:close/>
                    <a:moveTo>
                      <a:pt x="22" y="53"/>
                    </a:moveTo>
                    <a:cubicBezTo>
                      <a:pt x="17" y="53"/>
                      <a:pt x="14" y="47"/>
                      <a:pt x="14" y="33"/>
                    </a:cubicBezTo>
                    <a:cubicBezTo>
                      <a:pt x="14" y="18"/>
                      <a:pt x="17"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21" name="Freeform 366"/>
              <p:cNvSpPr>
                <a:spLocks/>
              </p:cNvSpPr>
              <p:nvPr/>
            </p:nvSpPr>
            <p:spPr bwMode="auto">
              <a:xfrm>
                <a:off x="1779274" y="6275466"/>
                <a:ext cx="49710" cy="119989"/>
              </a:xfrm>
              <a:custGeom>
                <a:avLst/>
                <a:gdLst>
                  <a:gd name="T0" fmla="*/ 10 w 26"/>
                  <a:gd name="T1" fmla="*/ 5 h 62"/>
                  <a:gd name="T2" fmla="*/ 0 w 26"/>
                  <a:gd name="T3" fmla="*/ 9 h 62"/>
                  <a:gd name="T4" fmla="*/ 0 w 26"/>
                  <a:gd name="T5" fmla="*/ 20 h 62"/>
                  <a:gd name="T6" fmla="*/ 4 w 26"/>
                  <a:gd name="T7" fmla="*/ 20 h 62"/>
                  <a:gd name="T8" fmla="*/ 7 w 26"/>
                  <a:gd name="T9" fmla="*/ 18 h 62"/>
                  <a:gd name="T10" fmla="*/ 10 w 26"/>
                  <a:gd name="T11" fmla="*/ 16 h 62"/>
                  <a:gd name="T12" fmla="*/ 13 w 26"/>
                  <a:gd name="T13" fmla="*/ 15 h 62"/>
                  <a:gd name="T14" fmla="*/ 13 w 26"/>
                  <a:gd name="T15" fmla="*/ 62 h 62"/>
                  <a:gd name="T16" fmla="*/ 26 w 26"/>
                  <a:gd name="T17" fmla="*/ 62 h 62"/>
                  <a:gd name="T18" fmla="*/ 26 w 26"/>
                  <a:gd name="T19" fmla="*/ 0 h 62"/>
                  <a:gd name="T20" fmla="*/ 18 w 26"/>
                  <a:gd name="T21" fmla="*/ 0 h 62"/>
                  <a:gd name="T22" fmla="*/ 10 w 26"/>
                  <a:gd name="T23"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10" y="5"/>
                    </a:moveTo>
                    <a:cubicBezTo>
                      <a:pt x="6" y="6"/>
                      <a:pt x="4" y="8"/>
                      <a:pt x="0" y="9"/>
                    </a:cubicBezTo>
                    <a:cubicBezTo>
                      <a:pt x="0" y="9"/>
                      <a:pt x="0" y="9"/>
                      <a:pt x="0" y="20"/>
                    </a:cubicBezTo>
                    <a:cubicBezTo>
                      <a:pt x="1" y="20"/>
                      <a:pt x="2" y="20"/>
                      <a:pt x="4" y="20"/>
                    </a:cubicBezTo>
                    <a:cubicBezTo>
                      <a:pt x="5" y="19"/>
                      <a:pt x="5" y="19"/>
                      <a:pt x="7" y="18"/>
                    </a:cubicBezTo>
                    <a:cubicBezTo>
                      <a:pt x="8" y="18"/>
                      <a:pt x="9" y="17"/>
                      <a:pt x="10" y="16"/>
                    </a:cubicBezTo>
                    <a:cubicBezTo>
                      <a:pt x="11" y="16"/>
                      <a:pt x="12" y="16"/>
                      <a:pt x="13" y="15"/>
                    </a:cubicBezTo>
                    <a:cubicBezTo>
                      <a:pt x="13" y="15"/>
                      <a:pt x="13" y="15"/>
                      <a:pt x="13" y="62"/>
                    </a:cubicBezTo>
                    <a:cubicBezTo>
                      <a:pt x="13" y="62"/>
                      <a:pt x="13" y="62"/>
                      <a:pt x="26" y="62"/>
                    </a:cubicBezTo>
                    <a:cubicBezTo>
                      <a:pt x="26" y="62"/>
                      <a:pt x="26" y="62"/>
                      <a:pt x="26" y="0"/>
                    </a:cubicBezTo>
                    <a:cubicBezTo>
                      <a:pt x="18" y="0"/>
                      <a:pt x="18" y="0"/>
                      <a:pt x="18" y="0"/>
                    </a:cubicBezTo>
                    <a:cubicBezTo>
                      <a:pt x="15"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22" name="Freeform 367"/>
              <p:cNvSpPr>
                <a:spLocks noEditPoints="1"/>
              </p:cNvSpPr>
              <p:nvPr/>
            </p:nvSpPr>
            <p:spPr bwMode="auto">
              <a:xfrm>
                <a:off x="1858319" y="6275466"/>
                <a:ext cx="84750" cy="124070"/>
              </a:xfrm>
              <a:custGeom>
                <a:avLst/>
                <a:gdLst>
                  <a:gd name="T0" fmla="*/ 23 w 44"/>
                  <a:gd name="T1" fmla="*/ 0 h 64"/>
                  <a:gd name="T2" fmla="*/ 6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1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3"/>
                      <a:pt x="6" y="8"/>
                    </a:cubicBezTo>
                    <a:cubicBezTo>
                      <a:pt x="2" y="15"/>
                      <a:pt x="0" y="22"/>
                      <a:pt x="0" y="33"/>
                    </a:cubicBezTo>
                    <a:cubicBezTo>
                      <a:pt x="0" y="54"/>
                      <a:pt x="8" y="64"/>
                      <a:pt x="22" y="64"/>
                    </a:cubicBezTo>
                    <a:cubicBezTo>
                      <a:pt x="30" y="64"/>
                      <a:pt x="35" y="62"/>
                      <a:pt x="39" y="56"/>
                    </a:cubicBezTo>
                    <a:cubicBezTo>
                      <a:pt x="43" y="50"/>
                      <a:pt x="44" y="42"/>
                      <a:pt x="44" y="32"/>
                    </a:cubicBezTo>
                    <a:cubicBezTo>
                      <a:pt x="44" y="11"/>
                      <a:pt x="38" y="0"/>
                      <a:pt x="23" y="0"/>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23" name="Freeform 368"/>
              <p:cNvSpPr>
                <a:spLocks/>
              </p:cNvSpPr>
              <p:nvPr/>
            </p:nvSpPr>
            <p:spPr bwMode="auto">
              <a:xfrm>
                <a:off x="1971592" y="6275466"/>
                <a:ext cx="44820" cy="60402"/>
              </a:xfrm>
              <a:custGeom>
                <a:avLst/>
                <a:gdLst>
                  <a:gd name="T0" fmla="*/ 6 w 23"/>
                  <a:gd name="T1" fmla="*/ 8 h 31"/>
                  <a:gd name="T2" fmla="*/ 0 w 23"/>
                  <a:gd name="T3" fmla="*/ 31 h 31"/>
                  <a:gd name="T4" fmla="*/ 23 w 23"/>
                  <a:gd name="T5" fmla="*/ 0 h 31"/>
                  <a:gd name="T6" fmla="*/ 6 w 23"/>
                  <a:gd name="T7" fmla="*/ 8 h 31"/>
                </a:gdLst>
                <a:ahLst/>
                <a:cxnLst>
                  <a:cxn ang="0">
                    <a:pos x="T0" y="T1"/>
                  </a:cxn>
                  <a:cxn ang="0">
                    <a:pos x="T2" y="T3"/>
                  </a:cxn>
                  <a:cxn ang="0">
                    <a:pos x="T4" y="T5"/>
                  </a:cxn>
                  <a:cxn ang="0">
                    <a:pos x="T6" y="T7"/>
                  </a:cxn>
                </a:cxnLst>
                <a:rect l="0" t="0" r="r" b="b"/>
                <a:pathLst>
                  <a:path w="23" h="31">
                    <a:moveTo>
                      <a:pt x="6" y="8"/>
                    </a:moveTo>
                    <a:cubicBezTo>
                      <a:pt x="2" y="14"/>
                      <a:pt x="1" y="21"/>
                      <a:pt x="0" y="31"/>
                    </a:cubicBezTo>
                    <a:cubicBezTo>
                      <a:pt x="8" y="21"/>
                      <a:pt x="16" y="11"/>
                      <a:pt x="23" y="0"/>
                    </a:cubicBezTo>
                    <a:cubicBezTo>
                      <a:pt x="16" y="0"/>
                      <a:pt x="10" y="3"/>
                      <a:pt x="6" y="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24" name="Freeform 371"/>
              <p:cNvSpPr>
                <a:spLocks noEditPoints="1"/>
              </p:cNvSpPr>
              <p:nvPr/>
            </p:nvSpPr>
            <p:spPr bwMode="auto">
              <a:xfrm>
                <a:off x="106266" y="6420758"/>
                <a:ext cx="86380" cy="125702"/>
              </a:xfrm>
              <a:custGeom>
                <a:avLst/>
                <a:gdLst>
                  <a:gd name="T0" fmla="*/ 23 w 45"/>
                  <a:gd name="T1" fmla="*/ 0 h 65"/>
                  <a:gd name="T2" fmla="*/ 6 w 45"/>
                  <a:gd name="T3" fmla="*/ 9 h 65"/>
                  <a:gd name="T4" fmla="*/ 0 w 45"/>
                  <a:gd name="T5" fmla="*/ 33 h 65"/>
                  <a:gd name="T6" fmla="*/ 22 w 45"/>
                  <a:gd name="T7" fmla="*/ 65 h 65"/>
                  <a:gd name="T8" fmla="*/ 39 w 45"/>
                  <a:gd name="T9" fmla="*/ 56 h 65"/>
                  <a:gd name="T10" fmla="*/ 45 w 45"/>
                  <a:gd name="T11" fmla="*/ 32 h 65"/>
                  <a:gd name="T12" fmla="*/ 23 w 45"/>
                  <a:gd name="T13" fmla="*/ 0 h 65"/>
                  <a:gd name="T14" fmla="*/ 22 w 45"/>
                  <a:gd name="T15" fmla="*/ 54 h 65"/>
                  <a:gd name="T16" fmla="*/ 14 w 45"/>
                  <a:gd name="T17" fmla="*/ 33 h 65"/>
                  <a:gd name="T18" fmla="*/ 22 w 45"/>
                  <a:gd name="T19" fmla="*/ 11 h 65"/>
                  <a:gd name="T20" fmla="*/ 31 w 45"/>
                  <a:gd name="T21" fmla="*/ 32 h 65"/>
                  <a:gd name="T22" fmla="*/ 22 w 45"/>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0"/>
                    </a:moveTo>
                    <a:cubicBezTo>
                      <a:pt x="16" y="0"/>
                      <a:pt x="9" y="3"/>
                      <a:pt x="6" y="9"/>
                    </a:cubicBezTo>
                    <a:cubicBezTo>
                      <a:pt x="2" y="15"/>
                      <a:pt x="0" y="22"/>
                      <a:pt x="0" y="33"/>
                    </a:cubicBezTo>
                    <a:cubicBezTo>
                      <a:pt x="0" y="55"/>
                      <a:pt x="8" y="65"/>
                      <a:pt x="22" y="65"/>
                    </a:cubicBezTo>
                    <a:cubicBezTo>
                      <a:pt x="30" y="65"/>
                      <a:pt x="35" y="62"/>
                      <a:pt x="39" y="56"/>
                    </a:cubicBezTo>
                    <a:cubicBezTo>
                      <a:pt x="43" y="51"/>
                      <a:pt x="45" y="43"/>
                      <a:pt x="45" y="32"/>
                    </a:cubicBezTo>
                    <a:cubicBezTo>
                      <a:pt x="45" y="11"/>
                      <a:pt x="38" y="0"/>
                      <a:pt x="23" y="0"/>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25" name="Freeform 372"/>
              <p:cNvSpPr>
                <a:spLocks/>
              </p:cNvSpPr>
              <p:nvPr/>
            </p:nvSpPr>
            <p:spPr bwMode="auto">
              <a:xfrm>
                <a:off x="220353" y="6420758"/>
                <a:ext cx="51340" cy="121621"/>
              </a:xfrm>
              <a:custGeom>
                <a:avLst/>
                <a:gdLst>
                  <a:gd name="T0" fmla="*/ 10 w 27"/>
                  <a:gd name="T1" fmla="*/ 6 h 63"/>
                  <a:gd name="T2" fmla="*/ 0 w 27"/>
                  <a:gd name="T3" fmla="*/ 10 h 63"/>
                  <a:gd name="T4" fmla="*/ 0 w 27"/>
                  <a:gd name="T5" fmla="*/ 21 h 63"/>
                  <a:gd name="T6" fmla="*/ 4 w 27"/>
                  <a:gd name="T7" fmla="*/ 21 h 63"/>
                  <a:gd name="T8" fmla="*/ 8 w 27"/>
                  <a:gd name="T9" fmla="*/ 19 h 63"/>
                  <a:gd name="T10" fmla="*/ 10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0 w 27"/>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6"/>
                    </a:moveTo>
                    <a:cubicBezTo>
                      <a:pt x="7" y="7"/>
                      <a:pt x="4" y="9"/>
                      <a:pt x="0" y="10"/>
                    </a:cubicBezTo>
                    <a:cubicBezTo>
                      <a:pt x="0" y="10"/>
                      <a:pt x="0" y="10"/>
                      <a:pt x="0" y="21"/>
                    </a:cubicBezTo>
                    <a:cubicBezTo>
                      <a:pt x="1" y="21"/>
                      <a:pt x="2" y="21"/>
                      <a:pt x="4" y="21"/>
                    </a:cubicBezTo>
                    <a:cubicBezTo>
                      <a:pt x="5" y="20"/>
                      <a:pt x="6" y="20"/>
                      <a:pt x="8" y="19"/>
                    </a:cubicBezTo>
                    <a:cubicBezTo>
                      <a:pt x="9"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26" name="Freeform 373"/>
              <p:cNvSpPr>
                <a:spLocks noEditPoints="1"/>
              </p:cNvSpPr>
              <p:nvPr/>
            </p:nvSpPr>
            <p:spPr bwMode="auto">
              <a:xfrm>
                <a:off x="299400" y="6420758"/>
                <a:ext cx="86380" cy="125702"/>
              </a:xfrm>
              <a:custGeom>
                <a:avLst/>
                <a:gdLst>
                  <a:gd name="T0" fmla="*/ 23 w 45"/>
                  <a:gd name="T1" fmla="*/ 0 h 65"/>
                  <a:gd name="T2" fmla="*/ 6 w 45"/>
                  <a:gd name="T3" fmla="*/ 9 h 65"/>
                  <a:gd name="T4" fmla="*/ 0 w 45"/>
                  <a:gd name="T5" fmla="*/ 33 h 65"/>
                  <a:gd name="T6" fmla="*/ 23 w 45"/>
                  <a:gd name="T7" fmla="*/ 65 h 65"/>
                  <a:gd name="T8" fmla="*/ 39 w 45"/>
                  <a:gd name="T9" fmla="*/ 56 h 65"/>
                  <a:gd name="T10" fmla="*/ 45 w 45"/>
                  <a:gd name="T11" fmla="*/ 32 h 65"/>
                  <a:gd name="T12" fmla="*/ 23 w 45"/>
                  <a:gd name="T13" fmla="*/ 0 h 65"/>
                  <a:gd name="T14" fmla="*/ 23 w 45"/>
                  <a:gd name="T15" fmla="*/ 54 h 65"/>
                  <a:gd name="T16" fmla="*/ 14 w 45"/>
                  <a:gd name="T17" fmla="*/ 33 h 65"/>
                  <a:gd name="T18" fmla="*/ 23 w 45"/>
                  <a:gd name="T19" fmla="*/ 11 h 65"/>
                  <a:gd name="T20" fmla="*/ 31 w 45"/>
                  <a:gd name="T21" fmla="*/ 32 h 65"/>
                  <a:gd name="T22" fmla="*/ 23 w 45"/>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0"/>
                    </a:moveTo>
                    <a:cubicBezTo>
                      <a:pt x="16" y="0"/>
                      <a:pt x="10" y="3"/>
                      <a:pt x="6" y="9"/>
                    </a:cubicBezTo>
                    <a:cubicBezTo>
                      <a:pt x="2" y="15"/>
                      <a:pt x="0" y="22"/>
                      <a:pt x="0" y="33"/>
                    </a:cubicBezTo>
                    <a:cubicBezTo>
                      <a:pt x="0" y="55"/>
                      <a:pt x="8" y="65"/>
                      <a:pt x="23" y="65"/>
                    </a:cubicBezTo>
                    <a:cubicBezTo>
                      <a:pt x="30" y="65"/>
                      <a:pt x="35" y="62"/>
                      <a:pt x="39" y="56"/>
                    </a:cubicBezTo>
                    <a:cubicBezTo>
                      <a:pt x="43" y="51"/>
                      <a:pt x="45" y="43"/>
                      <a:pt x="45" y="32"/>
                    </a:cubicBezTo>
                    <a:cubicBezTo>
                      <a:pt x="45" y="11"/>
                      <a:pt x="38" y="0"/>
                      <a:pt x="23" y="0"/>
                    </a:cubicBezTo>
                    <a:close/>
                    <a:moveTo>
                      <a:pt x="23" y="54"/>
                    </a:moveTo>
                    <a:cubicBezTo>
                      <a:pt x="17" y="54"/>
                      <a:pt x="14" y="47"/>
                      <a:pt x="14" y="33"/>
                    </a:cubicBezTo>
                    <a:cubicBezTo>
                      <a:pt x="14" y="19"/>
                      <a:pt x="17" y="11"/>
                      <a:pt x="23" y="11"/>
                    </a:cubicBezTo>
                    <a:cubicBezTo>
                      <a:pt x="28" y="11"/>
                      <a:pt x="31" y="18"/>
                      <a:pt x="31" y="32"/>
                    </a:cubicBezTo>
                    <a:cubicBezTo>
                      <a:pt x="31" y="47"/>
                      <a:pt x="28" y="54"/>
                      <a:pt x="23"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27" name="Freeform 374"/>
              <p:cNvSpPr>
                <a:spLocks/>
              </p:cNvSpPr>
              <p:nvPr/>
            </p:nvSpPr>
            <p:spPr bwMode="auto">
              <a:xfrm>
                <a:off x="412672" y="6420758"/>
                <a:ext cx="52154" cy="121621"/>
              </a:xfrm>
              <a:custGeom>
                <a:avLst/>
                <a:gdLst>
                  <a:gd name="T0" fmla="*/ 10 w 27"/>
                  <a:gd name="T1" fmla="*/ 6 h 63"/>
                  <a:gd name="T2" fmla="*/ 0 w 27"/>
                  <a:gd name="T3" fmla="*/ 10 h 63"/>
                  <a:gd name="T4" fmla="*/ 0 w 27"/>
                  <a:gd name="T5" fmla="*/ 21 h 63"/>
                  <a:gd name="T6" fmla="*/ 4 w 27"/>
                  <a:gd name="T7" fmla="*/ 21 h 63"/>
                  <a:gd name="T8" fmla="*/ 8 w 27"/>
                  <a:gd name="T9" fmla="*/ 19 h 63"/>
                  <a:gd name="T10" fmla="*/ 10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0 w 27"/>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6"/>
                    </a:moveTo>
                    <a:cubicBezTo>
                      <a:pt x="7" y="7"/>
                      <a:pt x="4" y="9"/>
                      <a:pt x="0" y="10"/>
                    </a:cubicBezTo>
                    <a:cubicBezTo>
                      <a:pt x="0" y="10"/>
                      <a:pt x="0" y="10"/>
                      <a:pt x="0" y="21"/>
                    </a:cubicBezTo>
                    <a:cubicBezTo>
                      <a:pt x="1" y="21"/>
                      <a:pt x="2" y="21"/>
                      <a:pt x="4" y="21"/>
                    </a:cubicBezTo>
                    <a:cubicBezTo>
                      <a:pt x="5" y="20"/>
                      <a:pt x="6" y="20"/>
                      <a:pt x="8" y="19"/>
                    </a:cubicBezTo>
                    <a:cubicBezTo>
                      <a:pt x="9" y="19"/>
                      <a:pt x="10"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28" name="Freeform 377"/>
              <p:cNvSpPr>
                <a:spLocks/>
              </p:cNvSpPr>
              <p:nvPr/>
            </p:nvSpPr>
            <p:spPr bwMode="auto">
              <a:xfrm>
                <a:off x="721522" y="6420758"/>
                <a:ext cx="50524" cy="12162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3 w 26"/>
                  <a:gd name="T13" fmla="*/ 21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3" y="9"/>
                      <a:pt x="0" y="10"/>
                    </a:cubicBezTo>
                    <a:cubicBezTo>
                      <a:pt x="0" y="10"/>
                      <a:pt x="0" y="10"/>
                      <a:pt x="0" y="21"/>
                    </a:cubicBezTo>
                    <a:cubicBezTo>
                      <a:pt x="1" y="21"/>
                      <a:pt x="2" y="21"/>
                      <a:pt x="3" y="21"/>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29" name="Freeform 378"/>
              <p:cNvSpPr>
                <a:spLocks noEditPoints="1"/>
              </p:cNvSpPr>
              <p:nvPr/>
            </p:nvSpPr>
            <p:spPr bwMode="auto">
              <a:xfrm>
                <a:off x="800568" y="6420758"/>
                <a:ext cx="84750" cy="125702"/>
              </a:xfrm>
              <a:custGeom>
                <a:avLst/>
                <a:gdLst>
                  <a:gd name="T0" fmla="*/ 22 w 44"/>
                  <a:gd name="T1" fmla="*/ 65 h 65"/>
                  <a:gd name="T2" fmla="*/ 39 w 44"/>
                  <a:gd name="T3" fmla="*/ 56 h 65"/>
                  <a:gd name="T4" fmla="*/ 44 w 44"/>
                  <a:gd name="T5" fmla="*/ 32 h 65"/>
                  <a:gd name="T6" fmla="*/ 23 w 44"/>
                  <a:gd name="T7" fmla="*/ 0 h 65"/>
                  <a:gd name="T8" fmla="*/ 6 w 44"/>
                  <a:gd name="T9" fmla="*/ 9 h 65"/>
                  <a:gd name="T10" fmla="*/ 0 w 44"/>
                  <a:gd name="T11" fmla="*/ 33 h 65"/>
                  <a:gd name="T12" fmla="*/ 22 w 44"/>
                  <a:gd name="T13" fmla="*/ 65 h 65"/>
                  <a:gd name="T14" fmla="*/ 22 w 44"/>
                  <a:gd name="T15" fmla="*/ 11 h 65"/>
                  <a:gd name="T16" fmla="*/ 30 w 44"/>
                  <a:gd name="T17" fmla="*/ 32 h 65"/>
                  <a:gd name="T18" fmla="*/ 22 w 44"/>
                  <a:gd name="T19" fmla="*/ 54 h 65"/>
                  <a:gd name="T20" fmla="*/ 14 w 44"/>
                  <a:gd name="T21" fmla="*/ 33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30" y="65"/>
                      <a:pt x="35" y="62"/>
                      <a:pt x="39" y="56"/>
                    </a:cubicBezTo>
                    <a:cubicBezTo>
                      <a:pt x="42" y="51"/>
                      <a:pt x="44" y="43"/>
                      <a:pt x="44" y="32"/>
                    </a:cubicBezTo>
                    <a:cubicBezTo>
                      <a:pt x="44" y="11"/>
                      <a:pt x="38" y="0"/>
                      <a:pt x="23" y="0"/>
                    </a:cubicBezTo>
                    <a:cubicBezTo>
                      <a:pt x="16" y="0"/>
                      <a:pt x="9" y="3"/>
                      <a:pt x="6" y="9"/>
                    </a:cubicBezTo>
                    <a:cubicBezTo>
                      <a:pt x="2" y="15"/>
                      <a:pt x="0" y="22"/>
                      <a:pt x="0" y="33"/>
                    </a:cubicBezTo>
                    <a:cubicBezTo>
                      <a:pt x="0" y="55"/>
                      <a:pt x="7" y="65"/>
                      <a:pt x="22" y="65"/>
                    </a:cubicBezTo>
                    <a:close/>
                    <a:moveTo>
                      <a:pt x="22" y="11"/>
                    </a:moveTo>
                    <a:cubicBezTo>
                      <a:pt x="28" y="11"/>
                      <a:pt x="30" y="18"/>
                      <a:pt x="30" y="32"/>
                    </a:cubicBezTo>
                    <a:cubicBezTo>
                      <a:pt x="30" y="47"/>
                      <a:pt x="28" y="54"/>
                      <a:pt x="22" y="54"/>
                    </a:cubicBezTo>
                    <a:cubicBezTo>
                      <a:pt x="17" y="54"/>
                      <a:pt x="14" y="47"/>
                      <a:pt x="14" y="33"/>
                    </a:cubicBezTo>
                    <a:cubicBezTo>
                      <a:pt x="14" y="19"/>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30" name="Freeform 379"/>
              <p:cNvSpPr>
                <a:spLocks noEditPoints="1"/>
              </p:cNvSpPr>
              <p:nvPr/>
            </p:nvSpPr>
            <p:spPr bwMode="auto">
              <a:xfrm>
                <a:off x="914655" y="6420758"/>
                <a:ext cx="84750" cy="125702"/>
              </a:xfrm>
              <a:custGeom>
                <a:avLst/>
                <a:gdLst>
                  <a:gd name="T0" fmla="*/ 22 w 44"/>
                  <a:gd name="T1" fmla="*/ 65 h 65"/>
                  <a:gd name="T2" fmla="*/ 39 w 44"/>
                  <a:gd name="T3" fmla="*/ 56 h 65"/>
                  <a:gd name="T4" fmla="*/ 44 w 44"/>
                  <a:gd name="T5" fmla="*/ 32 h 65"/>
                  <a:gd name="T6" fmla="*/ 23 w 44"/>
                  <a:gd name="T7" fmla="*/ 0 h 65"/>
                  <a:gd name="T8" fmla="*/ 6 w 44"/>
                  <a:gd name="T9" fmla="*/ 9 h 65"/>
                  <a:gd name="T10" fmla="*/ 0 w 44"/>
                  <a:gd name="T11" fmla="*/ 33 h 65"/>
                  <a:gd name="T12" fmla="*/ 22 w 44"/>
                  <a:gd name="T13" fmla="*/ 65 h 65"/>
                  <a:gd name="T14" fmla="*/ 22 w 44"/>
                  <a:gd name="T15" fmla="*/ 11 h 65"/>
                  <a:gd name="T16" fmla="*/ 31 w 44"/>
                  <a:gd name="T17" fmla="*/ 32 h 65"/>
                  <a:gd name="T18" fmla="*/ 22 w 44"/>
                  <a:gd name="T19" fmla="*/ 54 h 65"/>
                  <a:gd name="T20" fmla="*/ 14 w 44"/>
                  <a:gd name="T21" fmla="*/ 33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30" y="65"/>
                      <a:pt x="35" y="62"/>
                      <a:pt x="39" y="56"/>
                    </a:cubicBezTo>
                    <a:cubicBezTo>
                      <a:pt x="42" y="51"/>
                      <a:pt x="44" y="43"/>
                      <a:pt x="44" y="32"/>
                    </a:cubicBezTo>
                    <a:cubicBezTo>
                      <a:pt x="44" y="11"/>
                      <a:pt x="38" y="0"/>
                      <a:pt x="23" y="0"/>
                    </a:cubicBezTo>
                    <a:cubicBezTo>
                      <a:pt x="16" y="0"/>
                      <a:pt x="9" y="3"/>
                      <a:pt x="6" y="9"/>
                    </a:cubicBezTo>
                    <a:cubicBezTo>
                      <a:pt x="2" y="15"/>
                      <a:pt x="0" y="22"/>
                      <a:pt x="0" y="33"/>
                    </a:cubicBezTo>
                    <a:cubicBezTo>
                      <a:pt x="0" y="55"/>
                      <a:pt x="8" y="65"/>
                      <a:pt x="22" y="65"/>
                    </a:cubicBezTo>
                    <a:close/>
                    <a:moveTo>
                      <a:pt x="22" y="11"/>
                    </a:moveTo>
                    <a:cubicBezTo>
                      <a:pt x="28" y="11"/>
                      <a:pt x="31" y="18"/>
                      <a:pt x="31" y="32"/>
                    </a:cubicBezTo>
                    <a:cubicBezTo>
                      <a:pt x="31" y="47"/>
                      <a:pt x="28" y="54"/>
                      <a:pt x="22" y="54"/>
                    </a:cubicBezTo>
                    <a:cubicBezTo>
                      <a:pt x="17" y="54"/>
                      <a:pt x="14" y="47"/>
                      <a:pt x="14" y="33"/>
                    </a:cubicBezTo>
                    <a:cubicBezTo>
                      <a:pt x="14" y="19"/>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31" name="Freeform 380"/>
              <p:cNvSpPr>
                <a:spLocks/>
              </p:cNvSpPr>
              <p:nvPr/>
            </p:nvSpPr>
            <p:spPr bwMode="auto">
              <a:xfrm>
                <a:off x="1028742" y="6420758"/>
                <a:ext cx="52154" cy="121621"/>
              </a:xfrm>
              <a:custGeom>
                <a:avLst/>
                <a:gdLst>
                  <a:gd name="T0" fmla="*/ 27 w 27"/>
                  <a:gd name="T1" fmla="*/ 63 h 63"/>
                  <a:gd name="T2" fmla="*/ 27 w 27"/>
                  <a:gd name="T3" fmla="*/ 0 h 63"/>
                  <a:gd name="T4" fmla="*/ 18 w 27"/>
                  <a:gd name="T5" fmla="*/ 0 h 63"/>
                  <a:gd name="T6" fmla="*/ 10 w 27"/>
                  <a:gd name="T7" fmla="*/ 6 h 63"/>
                  <a:gd name="T8" fmla="*/ 0 w 27"/>
                  <a:gd name="T9" fmla="*/ 10 h 63"/>
                  <a:gd name="T10" fmla="*/ 0 w 27"/>
                  <a:gd name="T11" fmla="*/ 21 h 63"/>
                  <a:gd name="T12" fmla="*/ 4 w 27"/>
                  <a:gd name="T13" fmla="*/ 21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32" name="Freeform 381"/>
              <p:cNvSpPr>
                <a:spLocks noEditPoints="1"/>
              </p:cNvSpPr>
              <p:nvPr/>
            </p:nvSpPr>
            <p:spPr bwMode="auto">
              <a:xfrm>
                <a:off x="1107789" y="6420758"/>
                <a:ext cx="86380" cy="125702"/>
              </a:xfrm>
              <a:custGeom>
                <a:avLst/>
                <a:gdLst>
                  <a:gd name="T0" fmla="*/ 39 w 45"/>
                  <a:gd name="T1" fmla="*/ 56 h 65"/>
                  <a:gd name="T2" fmla="*/ 45 w 45"/>
                  <a:gd name="T3" fmla="*/ 32 h 65"/>
                  <a:gd name="T4" fmla="*/ 23 w 45"/>
                  <a:gd name="T5" fmla="*/ 0 h 65"/>
                  <a:gd name="T6" fmla="*/ 6 w 45"/>
                  <a:gd name="T7" fmla="*/ 9 h 65"/>
                  <a:gd name="T8" fmla="*/ 0 w 45"/>
                  <a:gd name="T9" fmla="*/ 33 h 65"/>
                  <a:gd name="T10" fmla="*/ 23 w 45"/>
                  <a:gd name="T11" fmla="*/ 65 h 65"/>
                  <a:gd name="T12" fmla="*/ 39 w 45"/>
                  <a:gd name="T13" fmla="*/ 56 h 65"/>
                  <a:gd name="T14" fmla="*/ 14 w 45"/>
                  <a:gd name="T15" fmla="*/ 33 h 65"/>
                  <a:gd name="T16" fmla="*/ 23 w 45"/>
                  <a:gd name="T17" fmla="*/ 11 h 65"/>
                  <a:gd name="T18" fmla="*/ 31 w 45"/>
                  <a:gd name="T19" fmla="*/ 32 h 65"/>
                  <a:gd name="T20" fmla="*/ 23 w 45"/>
                  <a:gd name="T21" fmla="*/ 54 h 65"/>
                  <a:gd name="T22" fmla="*/ 14 w 45"/>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3"/>
                      <a:pt x="45" y="32"/>
                    </a:cubicBezTo>
                    <a:cubicBezTo>
                      <a:pt x="45" y="11"/>
                      <a:pt x="38" y="0"/>
                      <a:pt x="23" y="0"/>
                    </a:cubicBezTo>
                    <a:cubicBezTo>
                      <a:pt x="16" y="0"/>
                      <a:pt x="10" y="3"/>
                      <a:pt x="6" y="9"/>
                    </a:cubicBezTo>
                    <a:cubicBezTo>
                      <a:pt x="2" y="15"/>
                      <a:pt x="0" y="22"/>
                      <a:pt x="0" y="33"/>
                    </a:cubicBezTo>
                    <a:cubicBezTo>
                      <a:pt x="0" y="55"/>
                      <a:pt x="8" y="65"/>
                      <a:pt x="23" y="65"/>
                    </a:cubicBezTo>
                    <a:cubicBezTo>
                      <a:pt x="30" y="65"/>
                      <a:pt x="35" y="62"/>
                      <a:pt x="39" y="56"/>
                    </a:cubicBezTo>
                    <a:close/>
                    <a:moveTo>
                      <a:pt x="14" y="33"/>
                    </a:moveTo>
                    <a:cubicBezTo>
                      <a:pt x="14" y="19"/>
                      <a:pt x="17" y="11"/>
                      <a:pt x="23" y="11"/>
                    </a:cubicBezTo>
                    <a:cubicBezTo>
                      <a:pt x="28" y="11"/>
                      <a:pt x="31" y="18"/>
                      <a:pt x="31" y="32"/>
                    </a:cubicBezTo>
                    <a:cubicBezTo>
                      <a:pt x="31" y="47"/>
                      <a:pt x="28" y="54"/>
                      <a:pt x="23"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33" name="Freeform 382"/>
              <p:cNvSpPr>
                <a:spLocks/>
              </p:cNvSpPr>
              <p:nvPr/>
            </p:nvSpPr>
            <p:spPr bwMode="auto">
              <a:xfrm>
                <a:off x="1221061" y="6420758"/>
                <a:ext cx="52154" cy="121621"/>
              </a:xfrm>
              <a:custGeom>
                <a:avLst/>
                <a:gdLst>
                  <a:gd name="T0" fmla="*/ 10 w 27"/>
                  <a:gd name="T1" fmla="*/ 17 h 63"/>
                  <a:gd name="T2" fmla="*/ 13 w 27"/>
                  <a:gd name="T3" fmla="*/ 15 h 63"/>
                  <a:gd name="T4" fmla="*/ 13 w 27"/>
                  <a:gd name="T5" fmla="*/ 63 h 63"/>
                  <a:gd name="T6" fmla="*/ 27 w 27"/>
                  <a:gd name="T7" fmla="*/ 63 h 63"/>
                  <a:gd name="T8" fmla="*/ 27 w 27"/>
                  <a:gd name="T9" fmla="*/ 0 h 63"/>
                  <a:gd name="T10" fmla="*/ 19 w 27"/>
                  <a:gd name="T11" fmla="*/ 0 h 63"/>
                  <a:gd name="T12" fmla="*/ 10 w 27"/>
                  <a:gd name="T13" fmla="*/ 6 h 63"/>
                  <a:gd name="T14" fmla="*/ 0 w 27"/>
                  <a:gd name="T15" fmla="*/ 10 h 63"/>
                  <a:gd name="T16" fmla="*/ 0 w 27"/>
                  <a:gd name="T17" fmla="*/ 21 h 63"/>
                  <a:gd name="T18" fmla="*/ 4 w 27"/>
                  <a:gd name="T19" fmla="*/ 21 h 63"/>
                  <a:gd name="T20" fmla="*/ 7 w 27"/>
                  <a:gd name="T21" fmla="*/ 19 h 63"/>
                  <a:gd name="T22" fmla="*/ 10 w 27"/>
                  <a:gd name="T23"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17"/>
                    </a:move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7" y="19"/>
                    </a:cubicBezTo>
                    <a:cubicBezTo>
                      <a:pt x="8" y="19"/>
                      <a:pt x="9" y="18"/>
                      <a:pt x="10" y="17"/>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34" name="Freeform 383"/>
              <p:cNvSpPr>
                <a:spLocks noEditPoints="1"/>
              </p:cNvSpPr>
              <p:nvPr/>
            </p:nvSpPr>
            <p:spPr bwMode="auto">
              <a:xfrm>
                <a:off x="1300107" y="6420758"/>
                <a:ext cx="87195" cy="125702"/>
              </a:xfrm>
              <a:custGeom>
                <a:avLst/>
                <a:gdLst>
                  <a:gd name="T0" fmla="*/ 39 w 45"/>
                  <a:gd name="T1" fmla="*/ 56 h 65"/>
                  <a:gd name="T2" fmla="*/ 45 w 45"/>
                  <a:gd name="T3" fmla="*/ 32 h 65"/>
                  <a:gd name="T4" fmla="*/ 24 w 45"/>
                  <a:gd name="T5" fmla="*/ 0 h 65"/>
                  <a:gd name="T6" fmla="*/ 6 w 45"/>
                  <a:gd name="T7" fmla="*/ 9 h 65"/>
                  <a:gd name="T8" fmla="*/ 0 w 45"/>
                  <a:gd name="T9" fmla="*/ 33 h 65"/>
                  <a:gd name="T10" fmla="*/ 23 w 45"/>
                  <a:gd name="T11" fmla="*/ 65 h 65"/>
                  <a:gd name="T12" fmla="*/ 39 w 45"/>
                  <a:gd name="T13" fmla="*/ 56 h 65"/>
                  <a:gd name="T14" fmla="*/ 14 w 45"/>
                  <a:gd name="T15" fmla="*/ 33 h 65"/>
                  <a:gd name="T16" fmla="*/ 23 w 45"/>
                  <a:gd name="T17" fmla="*/ 11 h 65"/>
                  <a:gd name="T18" fmla="*/ 31 w 45"/>
                  <a:gd name="T19" fmla="*/ 32 h 65"/>
                  <a:gd name="T20" fmla="*/ 23 w 45"/>
                  <a:gd name="T21" fmla="*/ 54 h 65"/>
                  <a:gd name="T22" fmla="*/ 14 w 45"/>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3"/>
                      <a:pt x="45" y="32"/>
                    </a:cubicBezTo>
                    <a:cubicBezTo>
                      <a:pt x="45" y="11"/>
                      <a:pt x="38" y="0"/>
                      <a:pt x="24" y="0"/>
                    </a:cubicBezTo>
                    <a:cubicBezTo>
                      <a:pt x="16" y="0"/>
                      <a:pt x="10" y="3"/>
                      <a:pt x="6" y="9"/>
                    </a:cubicBezTo>
                    <a:cubicBezTo>
                      <a:pt x="2" y="15"/>
                      <a:pt x="0" y="22"/>
                      <a:pt x="0" y="33"/>
                    </a:cubicBezTo>
                    <a:cubicBezTo>
                      <a:pt x="0" y="55"/>
                      <a:pt x="8" y="65"/>
                      <a:pt x="23" y="65"/>
                    </a:cubicBezTo>
                    <a:cubicBezTo>
                      <a:pt x="30" y="65"/>
                      <a:pt x="36" y="62"/>
                      <a:pt x="39" y="56"/>
                    </a:cubicBezTo>
                    <a:close/>
                    <a:moveTo>
                      <a:pt x="14" y="33"/>
                    </a:moveTo>
                    <a:cubicBezTo>
                      <a:pt x="14" y="19"/>
                      <a:pt x="17" y="11"/>
                      <a:pt x="23" y="11"/>
                    </a:cubicBezTo>
                    <a:cubicBezTo>
                      <a:pt x="28" y="11"/>
                      <a:pt x="31" y="18"/>
                      <a:pt x="31" y="32"/>
                    </a:cubicBezTo>
                    <a:cubicBezTo>
                      <a:pt x="31" y="47"/>
                      <a:pt x="28" y="54"/>
                      <a:pt x="23"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35" name="Freeform 384"/>
              <p:cNvSpPr>
                <a:spLocks/>
              </p:cNvSpPr>
              <p:nvPr/>
            </p:nvSpPr>
            <p:spPr bwMode="auto">
              <a:xfrm>
                <a:off x="1414195" y="6420758"/>
                <a:ext cx="52154" cy="121621"/>
              </a:xfrm>
              <a:custGeom>
                <a:avLst/>
                <a:gdLst>
                  <a:gd name="T0" fmla="*/ 27 w 27"/>
                  <a:gd name="T1" fmla="*/ 63 h 63"/>
                  <a:gd name="T2" fmla="*/ 27 w 27"/>
                  <a:gd name="T3" fmla="*/ 0 h 63"/>
                  <a:gd name="T4" fmla="*/ 19 w 27"/>
                  <a:gd name="T5" fmla="*/ 0 h 63"/>
                  <a:gd name="T6" fmla="*/ 11 w 27"/>
                  <a:gd name="T7" fmla="*/ 6 h 63"/>
                  <a:gd name="T8" fmla="*/ 0 w 27"/>
                  <a:gd name="T9" fmla="*/ 10 h 63"/>
                  <a:gd name="T10" fmla="*/ 0 w 27"/>
                  <a:gd name="T11" fmla="*/ 21 h 63"/>
                  <a:gd name="T12" fmla="*/ 4 w 27"/>
                  <a:gd name="T13" fmla="*/ 21 h 63"/>
                  <a:gd name="T14" fmla="*/ 8 w 27"/>
                  <a:gd name="T15" fmla="*/ 19 h 63"/>
                  <a:gd name="T16" fmla="*/ 11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1" y="6"/>
                    </a:cubicBezTo>
                    <a:cubicBezTo>
                      <a:pt x="7" y="7"/>
                      <a:pt x="4" y="9"/>
                      <a:pt x="0" y="10"/>
                    </a:cubicBezTo>
                    <a:cubicBezTo>
                      <a:pt x="0" y="10"/>
                      <a:pt x="0" y="10"/>
                      <a:pt x="0" y="21"/>
                    </a:cubicBezTo>
                    <a:cubicBezTo>
                      <a:pt x="1" y="21"/>
                      <a:pt x="2" y="21"/>
                      <a:pt x="4" y="21"/>
                    </a:cubicBezTo>
                    <a:cubicBezTo>
                      <a:pt x="5" y="20"/>
                      <a:pt x="6" y="20"/>
                      <a:pt x="8" y="19"/>
                    </a:cubicBezTo>
                    <a:cubicBezTo>
                      <a:pt x="9" y="19"/>
                      <a:pt x="10" y="18"/>
                      <a:pt x="11"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36" name="Freeform 385"/>
              <p:cNvSpPr>
                <a:spLocks noEditPoints="1"/>
              </p:cNvSpPr>
              <p:nvPr/>
            </p:nvSpPr>
            <p:spPr bwMode="auto">
              <a:xfrm>
                <a:off x="1495685" y="6420758"/>
                <a:ext cx="84750" cy="125702"/>
              </a:xfrm>
              <a:custGeom>
                <a:avLst/>
                <a:gdLst>
                  <a:gd name="T0" fmla="*/ 23 w 44"/>
                  <a:gd name="T1" fmla="*/ 0 h 65"/>
                  <a:gd name="T2" fmla="*/ 5 w 44"/>
                  <a:gd name="T3" fmla="*/ 9 h 65"/>
                  <a:gd name="T4" fmla="*/ 0 w 44"/>
                  <a:gd name="T5" fmla="*/ 33 h 65"/>
                  <a:gd name="T6" fmla="*/ 22 w 44"/>
                  <a:gd name="T7" fmla="*/ 65 h 65"/>
                  <a:gd name="T8" fmla="*/ 38 w 44"/>
                  <a:gd name="T9" fmla="*/ 56 h 65"/>
                  <a:gd name="T10" fmla="*/ 44 w 44"/>
                  <a:gd name="T11" fmla="*/ 32 h 65"/>
                  <a:gd name="T12" fmla="*/ 23 w 44"/>
                  <a:gd name="T13" fmla="*/ 0 h 65"/>
                  <a:gd name="T14" fmla="*/ 22 w 44"/>
                  <a:gd name="T15" fmla="*/ 54 h 65"/>
                  <a:gd name="T16" fmla="*/ 13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5" y="0"/>
                      <a:pt x="9" y="3"/>
                      <a:pt x="5" y="9"/>
                    </a:cubicBezTo>
                    <a:cubicBezTo>
                      <a:pt x="1" y="15"/>
                      <a:pt x="0" y="22"/>
                      <a:pt x="0" y="33"/>
                    </a:cubicBezTo>
                    <a:cubicBezTo>
                      <a:pt x="0" y="55"/>
                      <a:pt x="7" y="65"/>
                      <a:pt x="22" y="65"/>
                    </a:cubicBezTo>
                    <a:cubicBezTo>
                      <a:pt x="29" y="65"/>
                      <a:pt x="35" y="62"/>
                      <a:pt x="38" y="56"/>
                    </a:cubicBezTo>
                    <a:cubicBezTo>
                      <a:pt x="42" y="51"/>
                      <a:pt x="44" y="43"/>
                      <a:pt x="44" y="32"/>
                    </a:cubicBezTo>
                    <a:cubicBezTo>
                      <a:pt x="44" y="11"/>
                      <a:pt x="37" y="0"/>
                      <a:pt x="23" y="0"/>
                    </a:cubicBezTo>
                    <a:close/>
                    <a:moveTo>
                      <a:pt x="22" y="54"/>
                    </a:moveTo>
                    <a:cubicBezTo>
                      <a:pt x="16" y="54"/>
                      <a:pt x="13" y="47"/>
                      <a:pt x="13" y="33"/>
                    </a:cubicBezTo>
                    <a:cubicBezTo>
                      <a:pt x="13"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37" name="Freeform 388"/>
              <p:cNvSpPr>
                <a:spLocks/>
              </p:cNvSpPr>
              <p:nvPr/>
            </p:nvSpPr>
            <p:spPr bwMode="auto">
              <a:xfrm>
                <a:off x="1802091" y="6420758"/>
                <a:ext cx="50524" cy="76727"/>
              </a:xfrm>
              <a:custGeom>
                <a:avLst/>
                <a:gdLst>
                  <a:gd name="T0" fmla="*/ 18 w 26"/>
                  <a:gd name="T1" fmla="*/ 0 h 40"/>
                  <a:gd name="T2" fmla="*/ 10 w 26"/>
                  <a:gd name="T3" fmla="*/ 6 h 40"/>
                  <a:gd name="T4" fmla="*/ 0 w 26"/>
                  <a:gd name="T5" fmla="*/ 10 h 40"/>
                  <a:gd name="T6" fmla="*/ 0 w 26"/>
                  <a:gd name="T7" fmla="*/ 21 h 40"/>
                  <a:gd name="T8" fmla="*/ 4 w 26"/>
                  <a:gd name="T9" fmla="*/ 21 h 40"/>
                  <a:gd name="T10" fmla="*/ 7 w 26"/>
                  <a:gd name="T11" fmla="*/ 19 h 40"/>
                  <a:gd name="T12" fmla="*/ 10 w 26"/>
                  <a:gd name="T13" fmla="*/ 17 h 40"/>
                  <a:gd name="T14" fmla="*/ 13 w 26"/>
                  <a:gd name="T15" fmla="*/ 15 h 40"/>
                  <a:gd name="T16" fmla="*/ 13 w 26"/>
                  <a:gd name="T17" fmla="*/ 40 h 40"/>
                  <a:gd name="T18" fmla="*/ 26 w 26"/>
                  <a:gd name="T19" fmla="*/ 26 h 40"/>
                  <a:gd name="T20" fmla="*/ 26 w 26"/>
                  <a:gd name="T21" fmla="*/ 0 h 40"/>
                  <a:gd name="T22" fmla="*/ 18 w 26"/>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40">
                    <a:moveTo>
                      <a:pt x="18" y="0"/>
                    </a:moveTo>
                    <a:cubicBezTo>
                      <a:pt x="15" y="2"/>
                      <a:pt x="13" y="4"/>
                      <a:pt x="10" y="6"/>
                    </a:cubicBezTo>
                    <a:cubicBezTo>
                      <a:pt x="6" y="7"/>
                      <a:pt x="4" y="9"/>
                      <a:pt x="0" y="10"/>
                    </a:cubicBezTo>
                    <a:cubicBezTo>
                      <a:pt x="0" y="10"/>
                      <a:pt x="0" y="10"/>
                      <a:pt x="0" y="21"/>
                    </a:cubicBez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40"/>
                    </a:cubicBezTo>
                    <a:cubicBezTo>
                      <a:pt x="17" y="35"/>
                      <a:pt x="22" y="31"/>
                      <a:pt x="26" y="26"/>
                    </a:cubicBezTo>
                    <a:cubicBezTo>
                      <a:pt x="26" y="19"/>
                      <a:pt x="26" y="11"/>
                      <a:pt x="26" y="0"/>
                    </a:cubicBezTo>
                    <a:lnTo>
                      <a:pt x="18"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38" name="Freeform 389"/>
              <p:cNvSpPr>
                <a:spLocks/>
              </p:cNvSpPr>
              <p:nvPr/>
            </p:nvSpPr>
            <p:spPr bwMode="auto">
              <a:xfrm>
                <a:off x="1881137" y="6437899"/>
                <a:ext cx="5705" cy="4081"/>
              </a:xfrm>
              <a:custGeom>
                <a:avLst/>
                <a:gdLst>
                  <a:gd name="T0" fmla="*/ 0 w 3"/>
                  <a:gd name="T1" fmla="*/ 2 h 2"/>
                  <a:gd name="T2" fmla="*/ 3 w 3"/>
                  <a:gd name="T3" fmla="*/ 0 h 2"/>
                  <a:gd name="T4" fmla="*/ 0 w 3"/>
                  <a:gd name="T5" fmla="*/ 1 h 2"/>
                  <a:gd name="T6" fmla="*/ 0 w 3"/>
                  <a:gd name="T7" fmla="*/ 2 h 2"/>
                </a:gdLst>
                <a:ahLst/>
                <a:cxnLst>
                  <a:cxn ang="0">
                    <a:pos x="T0" y="T1"/>
                  </a:cxn>
                  <a:cxn ang="0">
                    <a:pos x="T2" y="T3"/>
                  </a:cxn>
                  <a:cxn ang="0">
                    <a:pos x="T4" y="T5"/>
                  </a:cxn>
                  <a:cxn ang="0">
                    <a:pos x="T6" y="T7"/>
                  </a:cxn>
                </a:cxnLst>
                <a:rect l="0" t="0" r="r" b="b"/>
                <a:pathLst>
                  <a:path w="3" h="2">
                    <a:moveTo>
                      <a:pt x="0" y="2"/>
                    </a:moveTo>
                    <a:cubicBezTo>
                      <a:pt x="1" y="2"/>
                      <a:pt x="2" y="1"/>
                      <a:pt x="3" y="0"/>
                    </a:cubicBezTo>
                    <a:cubicBezTo>
                      <a:pt x="2" y="0"/>
                      <a:pt x="1" y="0"/>
                      <a:pt x="0" y="1"/>
                    </a:cubicBezTo>
                    <a:cubicBezTo>
                      <a:pt x="0" y="1"/>
                      <a:pt x="0" y="1"/>
                      <a:pt x="0" y="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39" name="Freeform 390"/>
              <p:cNvSpPr>
                <a:spLocks/>
              </p:cNvSpPr>
              <p:nvPr/>
            </p:nvSpPr>
            <p:spPr bwMode="auto">
              <a:xfrm>
                <a:off x="106266" y="6567683"/>
                <a:ext cx="46450" cy="34282"/>
              </a:xfrm>
              <a:custGeom>
                <a:avLst/>
                <a:gdLst>
                  <a:gd name="T0" fmla="*/ 4 w 24"/>
                  <a:gd name="T1" fmla="*/ 0 h 18"/>
                  <a:gd name="T2" fmla="*/ 0 w 24"/>
                  <a:gd name="T3" fmla="*/ 0 h 18"/>
                  <a:gd name="T4" fmla="*/ 24 w 24"/>
                  <a:gd name="T5" fmla="*/ 18 h 18"/>
                  <a:gd name="T6" fmla="*/ 4 w 24"/>
                  <a:gd name="T7" fmla="*/ 0 h 18"/>
                </a:gdLst>
                <a:ahLst/>
                <a:cxnLst>
                  <a:cxn ang="0">
                    <a:pos x="T0" y="T1"/>
                  </a:cxn>
                  <a:cxn ang="0">
                    <a:pos x="T2" y="T3"/>
                  </a:cxn>
                  <a:cxn ang="0">
                    <a:pos x="T4" y="T5"/>
                  </a:cxn>
                  <a:cxn ang="0">
                    <a:pos x="T6" y="T7"/>
                  </a:cxn>
                </a:cxnLst>
                <a:rect l="0" t="0" r="r" b="b"/>
                <a:pathLst>
                  <a:path w="24" h="18">
                    <a:moveTo>
                      <a:pt x="4" y="0"/>
                    </a:moveTo>
                    <a:cubicBezTo>
                      <a:pt x="3" y="0"/>
                      <a:pt x="1" y="0"/>
                      <a:pt x="0" y="0"/>
                    </a:cubicBezTo>
                    <a:cubicBezTo>
                      <a:pt x="8" y="7"/>
                      <a:pt x="16" y="12"/>
                      <a:pt x="24" y="18"/>
                    </a:cubicBezTo>
                    <a:cubicBezTo>
                      <a:pt x="21" y="6"/>
                      <a:pt x="15" y="0"/>
                      <a:pt x="4"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40" name="Freeform 391"/>
              <p:cNvSpPr>
                <a:spLocks/>
              </p:cNvSpPr>
              <p:nvPr/>
            </p:nvSpPr>
            <p:spPr bwMode="auto">
              <a:xfrm>
                <a:off x="183682" y="6567683"/>
                <a:ext cx="84750" cy="106112"/>
              </a:xfrm>
              <a:custGeom>
                <a:avLst/>
                <a:gdLst>
                  <a:gd name="T0" fmla="*/ 23 w 44"/>
                  <a:gd name="T1" fmla="*/ 0 h 55"/>
                  <a:gd name="T2" fmla="*/ 5 w 44"/>
                  <a:gd name="T3" fmla="*/ 8 h 55"/>
                  <a:gd name="T4" fmla="*/ 0 w 44"/>
                  <a:gd name="T5" fmla="*/ 30 h 55"/>
                  <a:gd name="T6" fmla="*/ 14 w 44"/>
                  <a:gd name="T7" fmla="*/ 39 h 55"/>
                  <a:gd name="T8" fmla="*/ 14 w 44"/>
                  <a:gd name="T9" fmla="*/ 33 h 55"/>
                  <a:gd name="T10" fmla="*/ 22 w 44"/>
                  <a:gd name="T11" fmla="*/ 11 h 55"/>
                  <a:gd name="T12" fmla="*/ 30 w 44"/>
                  <a:gd name="T13" fmla="*/ 32 h 55"/>
                  <a:gd name="T14" fmla="*/ 28 w 44"/>
                  <a:gd name="T15" fmla="*/ 48 h 55"/>
                  <a:gd name="T16" fmla="*/ 40 w 44"/>
                  <a:gd name="T17" fmla="*/ 55 h 55"/>
                  <a:gd name="T18" fmla="*/ 44 w 44"/>
                  <a:gd name="T19" fmla="*/ 32 h 55"/>
                  <a:gd name="T20" fmla="*/ 23 w 44"/>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5">
                    <a:moveTo>
                      <a:pt x="23" y="0"/>
                    </a:moveTo>
                    <a:cubicBezTo>
                      <a:pt x="16" y="0"/>
                      <a:pt x="9" y="3"/>
                      <a:pt x="5" y="8"/>
                    </a:cubicBezTo>
                    <a:cubicBezTo>
                      <a:pt x="2" y="14"/>
                      <a:pt x="0" y="21"/>
                      <a:pt x="0" y="30"/>
                    </a:cubicBezTo>
                    <a:cubicBezTo>
                      <a:pt x="5" y="33"/>
                      <a:pt x="9" y="36"/>
                      <a:pt x="14" y="39"/>
                    </a:cubicBezTo>
                    <a:cubicBezTo>
                      <a:pt x="14" y="37"/>
                      <a:pt x="14" y="35"/>
                      <a:pt x="14" y="33"/>
                    </a:cubicBezTo>
                    <a:cubicBezTo>
                      <a:pt x="14" y="19"/>
                      <a:pt x="17" y="11"/>
                      <a:pt x="22" y="11"/>
                    </a:cubicBezTo>
                    <a:cubicBezTo>
                      <a:pt x="28" y="11"/>
                      <a:pt x="30" y="18"/>
                      <a:pt x="30" y="32"/>
                    </a:cubicBezTo>
                    <a:cubicBezTo>
                      <a:pt x="30" y="39"/>
                      <a:pt x="30" y="44"/>
                      <a:pt x="28" y="48"/>
                    </a:cubicBezTo>
                    <a:cubicBezTo>
                      <a:pt x="32" y="50"/>
                      <a:pt x="36" y="52"/>
                      <a:pt x="40" y="55"/>
                    </a:cubicBezTo>
                    <a:cubicBezTo>
                      <a:pt x="43" y="49"/>
                      <a:pt x="44" y="41"/>
                      <a:pt x="44" y="32"/>
                    </a:cubicBezTo>
                    <a:cubicBezTo>
                      <a:pt x="44" y="11"/>
                      <a:pt x="38" y="0"/>
                      <a:pt x="23"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41" name="Freeform 392"/>
              <p:cNvSpPr>
                <a:spLocks/>
              </p:cNvSpPr>
              <p:nvPr/>
            </p:nvSpPr>
            <p:spPr bwMode="auto">
              <a:xfrm>
                <a:off x="296955" y="6567683"/>
                <a:ext cx="50524" cy="121621"/>
              </a:xfrm>
              <a:custGeom>
                <a:avLst/>
                <a:gdLst>
                  <a:gd name="T0" fmla="*/ 10 w 26"/>
                  <a:gd name="T1" fmla="*/ 6 h 63"/>
                  <a:gd name="T2" fmla="*/ 0 w 26"/>
                  <a:gd name="T3" fmla="*/ 9 h 63"/>
                  <a:gd name="T4" fmla="*/ 0 w 26"/>
                  <a:gd name="T5" fmla="*/ 20 h 63"/>
                  <a:gd name="T6" fmla="*/ 4 w 26"/>
                  <a:gd name="T7" fmla="*/ 20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4" y="8"/>
                      <a:pt x="0" y="9"/>
                    </a:cubicBezTo>
                    <a:cubicBezTo>
                      <a:pt x="0" y="9"/>
                      <a:pt x="0" y="9"/>
                      <a:pt x="0" y="20"/>
                    </a:cubicBezTo>
                    <a:cubicBezTo>
                      <a:pt x="1" y="20"/>
                      <a:pt x="2" y="20"/>
                      <a:pt x="4" y="20"/>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42" name="Freeform 393"/>
              <p:cNvSpPr>
                <a:spLocks noEditPoints="1"/>
              </p:cNvSpPr>
              <p:nvPr/>
            </p:nvSpPr>
            <p:spPr bwMode="auto">
              <a:xfrm>
                <a:off x="376001" y="6567683"/>
                <a:ext cx="85566" cy="123254"/>
              </a:xfrm>
              <a:custGeom>
                <a:avLst/>
                <a:gdLst>
                  <a:gd name="T0" fmla="*/ 23 w 44"/>
                  <a:gd name="T1" fmla="*/ 0 h 64"/>
                  <a:gd name="T2" fmla="*/ 6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1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3"/>
                      <a:pt x="6" y="8"/>
                    </a:cubicBezTo>
                    <a:cubicBezTo>
                      <a:pt x="2" y="15"/>
                      <a:pt x="0" y="22"/>
                      <a:pt x="0" y="33"/>
                    </a:cubicBezTo>
                    <a:cubicBezTo>
                      <a:pt x="0" y="54"/>
                      <a:pt x="8" y="64"/>
                      <a:pt x="22" y="64"/>
                    </a:cubicBezTo>
                    <a:cubicBezTo>
                      <a:pt x="30" y="64"/>
                      <a:pt x="35" y="62"/>
                      <a:pt x="39" y="56"/>
                    </a:cubicBezTo>
                    <a:cubicBezTo>
                      <a:pt x="43" y="51"/>
                      <a:pt x="44" y="42"/>
                      <a:pt x="44" y="32"/>
                    </a:cubicBezTo>
                    <a:cubicBezTo>
                      <a:pt x="44" y="11"/>
                      <a:pt x="38" y="0"/>
                      <a:pt x="23" y="0"/>
                    </a:cubicBezTo>
                    <a:close/>
                    <a:moveTo>
                      <a:pt x="22" y="53"/>
                    </a:moveTo>
                    <a:cubicBezTo>
                      <a:pt x="17" y="53"/>
                      <a:pt x="14" y="47"/>
                      <a:pt x="14" y="33"/>
                    </a:cubicBezTo>
                    <a:cubicBezTo>
                      <a:pt x="14" y="19"/>
                      <a:pt x="17" y="11"/>
                      <a:pt x="22" y="11"/>
                    </a:cubicBezTo>
                    <a:cubicBezTo>
                      <a:pt x="28" y="11"/>
                      <a:pt x="31" y="18"/>
                      <a:pt x="31" y="32"/>
                    </a:cubicBezTo>
                    <a:cubicBezTo>
                      <a:pt x="31" y="47"/>
                      <a:pt x="28" y="53"/>
                      <a:pt x="22" y="5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43" name="Freeform 394"/>
              <p:cNvSpPr>
                <a:spLocks/>
              </p:cNvSpPr>
              <p:nvPr/>
            </p:nvSpPr>
            <p:spPr bwMode="auto">
              <a:xfrm>
                <a:off x="490088" y="6567683"/>
                <a:ext cx="52154" cy="121621"/>
              </a:xfrm>
              <a:custGeom>
                <a:avLst/>
                <a:gdLst>
                  <a:gd name="T0" fmla="*/ 10 w 27"/>
                  <a:gd name="T1" fmla="*/ 6 h 63"/>
                  <a:gd name="T2" fmla="*/ 0 w 27"/>
                  <a:gd name="T3" fmla="*/ 9 h 63"/>
                  <a:gd name="T4" fmla="*/ 0 w 27"/>
                  <a:gd name="T5" fmla="*/ 20 h 63"/>
                  <a:gd name="T6" fmla="*/ 4 w 27"/>
                  <a:gd name="T7" fmla="*/ 20 h 63"/>
                  <a:gd name="T8" fmla="*/ 7 w 27"/>
                  <a:gd name="T9" fmla="*/ 19 h 63"/>
                  <a:gd name="T10" fmla="*/ 10 w 27"/>
                  <a:gd name="T11" fmla="*/ 17 h 63"/>
                  <a:gd name="T12" fmla="*/ 13 w 27"/>
                  <a:gd name="T13" fmla="*/ 15 h 63"/>
                  <a:gd name="T14" fmla="*/ 13 w 27"/>
                  <a:gd name="T15" fmla="*/ 63 h 63"/>
                  <a:gd name="T16" fmla="*/ 27 w 27"/>
                  <a:gd name="T17" fmla="*/ 63 h 63"/>
                  <a:gd name="T18" fmla="*/ 27 w 27"/>
                  <a:gd name="T19" fmla="*/ 0 h 63"/>
                  <a:gd name="T20" fmla="*/ 18 w 27"/>
                  <a:gd name="T21" fmla="*/ 0 h 63"/>
                  <a:gd name="T22" fmla="*/ 10 w 27"/>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6"/>
                    </a:moveTo>
                    <a:cubicBezTo>
                      <a:pt x="6" y="7"/>
                      <a:pt x="4" y="8"/>
                      <a:pt x="0" y="9"/>
                    </a:cubicBezTo>
                    <a:cubicBezTo>
                      <a:pt x="0" y="9"/>
                      <a:pt x="0" y="9"/>
                      <a:pt x="0" y="20"/>
                    </a:cubicBezTo>
                    <a:cubicBezTo>
                      <a:pt x="1" y="20"/>
                      <a:pt x="2" y="20"/>
                      <a:pt x="4"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44" name="Freeform 395"/>
              <p:cNvSpPr>
                <a:spLocks noEditPoints="1"/>
              </p:cNvSpPr>
              <p:nvPr/>
            </p:nvSpPr>
            <p:spPr bwMode="auto">
              <a:xfrm>
                <a:off x="569134" y="6567683"/>
                <a:ext cx="87195" cy="123254"/>
              </a:xfrm>
              <a:custGeom>
                <a:avLst/>
                <a:gdLst>
                  <a:gd name="T0" fmla="*/ 23 w 45"/>
                  <a:gd name="T1" fmla="*/ 0 h 64"/>
                  <a:gd name="T2" fmla="*/ 6 w 45"/>
                  <a:gd name="T3" fmla="*/ 8 h 64"/>
                  <a:gd name="T4" fmla="*/ 0 w 45"/>
                  <a:gd name="T5" fmla="*/ 33 h 64"/>
                  <a:gd name="T6" fmla="*/ 22 w 45"/>
                  <a:gd name="T7" fmla="*/ 64 h 64"/>
                  <a:gd name="T8" fmla="*/ 39 w 45"/>
                  <a:gd name="T9" fmla="*/ 56 h 64"/>
                  <a:gd name="T10" fmla="*/ 45 w 45"/>
                  <a:gd name="T11" fmla="*/ 32 h 64"/>
                  <a:gd name="T12" fmla="*/ 23 w 45"/>
                  <a:gd name="T13" fmla="*/ 0 h 64"/>
                  <a:gd name="T14" fmla="*/ 22 w 45"/>
                  <a:gd name="T15" fmla="*/ 53 h 64"/>
                  <a:gd name="T16" fmla="*/ 14 w 45"/>
                  <a:gd name="T17" fmla="*/ 33 h 64"/>
                  <a:gd name="T18" fmla="*/ 22 w 45"/>
                  <a:gd name="T19" fmla="*/ 11 h 64"/>
                  <a:gd name="T20" fmla="*/ 31 w 45"/>
                  <a:gd name="T21" fmla="*/ 32 h 64"/>
                  <a:gd name="T22" fmla="*/ 22 w 45"/>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0"/>
                    </a:moveTo>
                    <a:cubicBezTo>
                      <a:pt x="16" y="0"/>
                      <a:pt x="9" y="3"/>
                      <a:pt x="6" y="8"/>
                    </a:cubicBezTo>
                    <a:cubicBezTo>
                      <a:pt x="2" y="15"/>
                      <a:pt x="0" y="22"/>
                      <a:pt x="0" y="33"/>
                    </a:cubicBezTo>
                    <a:cubicBezTo>
                      <a:pt x="0" y="54"/>
                      <a:pt x="8" y="64"/>
                      <a:pt x="22" y="64"/>
                    </a:cubicBezTo>
                    <a:cubicBezTo>
                      <a:pt x="30" y="64"/>
                      <a:pt x="35" y="62"/>
                      <a:pt x="39" y="56"/>
                    </a:cubicBezTo>
                    <a:cubicBezTo>
                      <a:pt x="43" y="51"/>
                      <a:pt x="45" y="42"/>
                      <a:pt x="45" y="32"/>
                    </a:cubicBezTo>
                    <a:cubicBezTo>
                      <a:pt x="45" y="11"/>
                      <a:pt x="38" y="0"/>
                      <a:pt x="23" y="0"/>
                    </a:cubicBezTo>
                    <a:close/>
                    <a:moveTo>
                      <a:pt x="22" y="53"/>
                    </a:moveTo>
                    <a:cubicBezTo>
                      <a:pt x="17" y="53"/>
                      <a:pt x="14" y="47"/>
                      <a:pt x="14" y="33"/>
                    </a:cubicBezTo>
                    <a:cubicBezTo>
                      <a:pt x="14" y="19"/>
                      <a:pt x="17" y="11"/>
                      <a:pt x="22" y="11"/>
                    </a:cubicBezTo>
                    <a:cubicBezTo>
                      <a:pt x="28" y="11"/>
                      <a:pt x="31" y="18"/>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45" name="Freeform 396"/>
              <p:cNvSpPr>
                <a:spLocks/>
              </p:cNvSpPr>
              <p:nvPr/>
            </p:nvSpPr>
            <p:spPr bwMode="auto">
              <a:xfrm>
                <a:off x="683221" y="6567683"/>
                <a:ext cx="52154" cy="121621"/>
              </a:xfrm>
              <a:custGeom>
                <a:avLst/>
                <a:gdLst>
                  <a:gd name="T0" fmla="*/ 27 w 27"/>
                  <a:gd name="T1" fmla="*/ 63 h 63"/>
                  <a:gd name="T2" fmla="*/ 27 w 27"/>
                  <a:gd name="T3" fmla="*/ 0 h 63"/>
                  <a:gd name="T4" fmla="*/ 19 w 27"/>
                  <a:gd name="T5" fmla="*/ 0 h 63"/>
                  <a:gd name="T6" fmla="*/ 10 w 27"/>
                  <a:gd name="T7" fmla="*/ 6 h 63"/>
                  <a:gd name="T8" fmla="*/ 0 w 27"/>
                  <a:gd name="T9" fmla="*/ 9 h 63"/>
                  <a:gd name="T10" fmla="*/ 0 w 27"/>
                  <a:gd name="T11" fmla="*/ 20 h 63"/>
                  <a:gd name="T12" fmla="*/ 4 w 27"/>
                  <a:gd name="T13" fmla="*/ 20 h 63"/>
                  <a:gd name="T14" fmla="*/ 8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6"/>
                    </a:cubicBezTo>
                    <a:cubicBezTo>
                      <a:pt x="7" y="7"/>
                      <a:pt x="4" y="8"/>
                      <a:pt x="0" y="9"/>
                    </a:cubicBezTo>
                    <a:cubicBezTo>
                      <a:pt x="0" y="9"/>
                      <a:pt x="0" y="9"/>
                      <a:pt x="0" y="20"/>
                    </a:cubicBezTo>
                    <a:cubicBezTo>
                      <a:pt x="1" y="20"/>
                      <a:pt x="2" y="20"/>
                      <a:pt x="4" y="20"/>
                    </a:cubicBezTo>
                    <a:cubicBezTo>
                      <a:pt x="5" y="20"/>
                      <a:pt x="6" y="20"/>
                      <a:pt x="8" y="19"/>
                    </a:cubicBezTo>
                    <a:cubicBezTo>
                      <a:pt x="9"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46" name="Freeform 400"/>
              <p:cNvSpPr>
                <a:spLocks/>
              </p:cNvSpPr>
              <p:nvPr/>
            </p:nvSpPr>
            <p:spPr bwMode="auto">
              <a:xfrm>
                <a:off x="1071118" y="6567683"/>
                <a:ext cx="49710" cy="121621"/>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3 w 26"/>
                  <a:gd name="T13" fmla="*/ 20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3" y="8"/>
                      <a:pt x="0" y="9"/>
                    </a:cubicBezTo>
                    <a:cubicBezTo>
                      <a:pt x="0" y="9"/>
                      <a:pt x="0" y="9"/>
                      <a:pt x="0" y="20"/>
                    </a:cubicBezTo>
                    <a:cubicBezTo>
                      <a:pt x="1" y="20"/>
                      <a:pt x="2" y="20"/>
                      <a:pt x="3"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47" name="Freeform 401"/>
              <p:cNvSpPr>
                <a:spLocks/>
              </p:cNvSpPr>
              <p:nvPr/>
            </p:nvSpPr>
            <p:spPr bwMode="auto">
              <a:xfrm>
                <a:off x="1150164" y="6567683"/>
                <a:ext cx="49710" cy="121621"/>
              </a:xfrm>
              <a:custGeom>
                <a:avLst/>
                <a:gdLst>
                  <a:gd name="T0" fmla="*/ 10 w 26"/>
                  <a:gd name="T1" fmla="*/ 6 h 63"/>
                  <a:gd name="T2" fmla="*/ 0 w 26"/>
                  <a:gd name="T3" fmla="*/ 9 h 63"/>
                  <a:gd name="T4" fmla="*/ 0 w 26"/>
                  <a:gd name="T5" fmla="*/ 20 h 63"/>
                  <a:gd name="T6" fmla="*/ 4 w 26"/>
                  <a:gd name="T7" fmla="*/ 20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4" y="8"/>
                      <a:pt x="0" y="9"/>
                    </a:cubicBezTo>
                    <a:cubicBezTo>
                      <a:pt x="0" y="9"/>
                      <a:pt x="0" y="9"/>
                      <a:pt x="0" y="20"/>
                    </a:cubicBezTo>
                    <a:cubicBezTo>
                      <a:pt x="1" y="20"/>
                      <a:pt x="2" y="20"/>
                      <a:pt x="4" y="20"/>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48" name="Freeform 404"/>
              <p:cNvSpPr>
                <a:spLocks/>
              </p:cNvSpPr>
              <p:nvPr/>
            </p:nvSpPr>
            <p:spPr bwMode="auto">
              <a:xfrm>
                <a:off x="1456570" y="6567683"/>
                <a:ext cx="52154" cy="121621"/>
              </a:xfrm>
              <a:custGeom>
                <a:avLst/>
                <a:gdLst>
                  <a:gd name="T0" fmla="*/ 10 w 27"/>
                  <a:gd name="T1" fmla="*/ 6 h 63"/>
                  <a:gd name="T2" fmla="*/ 0 w 27"/>
                  <a:gd name="T3" fmla="*/ 9 h 63"/>
                  <a:gd name="T4" fmla="*/ 0 w 27"/>
                  <a:gd name="T5" fmla="*/ 20 h 63"/>
                  <a:gd name="T6" fmla="*/ 4 w 27"/>
                  <a:gd name="T7" fmla="*/ 20 h 63"/>
                  <a:gd name="T8" fmla="*/ 8 w 27"/>
                  <a:gd name="T9" fmla="*/ 19 h 63"/>
                  <a:gd name="T10" fmla="*/ 10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0 w 27"/>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6"/>
                    </a:moveTo>
                    <a:cubicBezTo>
                      <a:pt x="7" y="7"/>
                      <a:pt x="4" y="8"/>
                      <a:pt x="0" y="9"/>
                    </a:cubicBezTo>
                    <a:cubicBezTo>
                      <a:pt x="0" y="9"/>
                      <a:pt x="0" y="9"/>
                      <a:pt x="0" y="20"/>
                    </a:cubicBezTo>
                    <a:cubicBezTo>
                      <a:pt x="1" y="20"/>
                      <a:pt x="2" y="20"/>
                      <a:pt x="4" y="20"/>
                    </a:cubicBezTo>
                    <a:cubicBezTo>
                      <a:pt x="5" y="20"/>
                      <a:pt x="6" y="20"/>
                      <a:pt x="8" y="19"/>
                    </a:cubicBezTo>
                    <a:cubicBezTo>
                      <a:pt x="9" y="19"/>
                      <a:pt x="10"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49" name="Freeform 405"/>
              <p:cNvSpPr>
                <a:spLocks/>
              </p:cNvSpPr>
              <p:nvPr/>
            </p:nvSpPr>
            <p:spPr bwMode="auto">
              <a:xfrm>
                <a:off x="1538061" y="6567683"/>
                <a:ext cx="49710" cy="121621"/>
              </a:xfrm>
              <a:custGeom>
                <a:avLst/>
                <a:gdLst>
                  <a:gd name="T0" fmla="*/ 18 w 26"/>
                  <a:gd name="T1" fmla="*/ 0 h 63"/>
                  <a:gd name="T2" fmla="*/ 10 w 26"/>
                  <a:gd name="T3" fmla="*/ 6 h 63"/>
                  <a:gd name="T4" fmla="*/ 0 w 26"/>
                  <a:gd name="T5" fmla="*/ 9 h 63"/>
                  <a:gd name="T6" fmla="*/ 0 w 26"/>
                  <a:gd name="T7" fmla="*/ 20 h 63"/>
                  <a:gd name="T8" fmla="*/ 3 w 26"/>
                  <a:gd name="T9" fmla="*/ 20 h 63"/>
                  <a:gd name="T10" fmla="*/ 7 w 26"/>
                  <a:gd name="T11" fmla="*/ 19 h 63"/>
                  <a:gd name="T12" fmla="*/ 10 w 26"/>
                  <a:gd name="T13" fmla="*/ 17 h 63"/>
                  <a:gd name="T14" fmla="*/ 12 w 26"/>
                  <a:gd name="T15" fmla="*/ 15 h 63"/>
                  <a:gd name="T16" fmla="*/ 12 w 26"/>
                  <a:gd name="T17" fmla="*/ 63 h 63"/>
                  <a:gd name="T18" fmla="*/ 13 w 26"/>
                  <a:gd name="T19" fmla="*/ 63 h 63"/>
                  <a:gd name="T20" fmla="*/ 26 w 26"/>
                  <a:gd name="T21" fmla="*/ 55 h 63"/>
                  <a:gd name="T22" fmla="*/ 26 w 26"/>
                  <a:gd name="T23" fmla="*/ 0 h 63"/>
                  <a:gd name="T24" fmla="*/ 18 w 26"/>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63">
                    <a:moveTo>
                      <a:pt x="18" y="0"/>
                    </a:moveTo>
                    <a:cubicBezTo>
                      <a:pt x="15" y="2"/>
                      <a:pt x="12" y="4"/>
                      <a:pt x="10" y="6"/>
                    </a:cubicBezTo>
                    <a:cubicBezTo>
                      <a:pt x="6" y="7"/>
                      <a:pt x="3" y="8"/>
                      <a:pt x="0" y="9"/>
                    </a:cubicBezTo>
                    <a:cubicBezTo>
                      <a:pt x="0" y="9"/>
                      <a:pt x="0" y="9"/>
                      <a:pt x="0" y="20"/>
                    </a:cubicBezTo>
                    <a:cubicBezTo>
                      <a:pt x="1" y="20"/>
                      <a:pt x="2" y="20"/>
                      <a:pt x="3" y="20"/>
                    </a:cubicBezTo>
                    <a:cubicBezTo>
                      <a:pt x="4" y="20"/>
                      <a:pt x="5" y="20"/>
                      <a:pt x="7" y="19"/>
                    </a:cubicBezTo>
                    <a:cubicBezTo>
                      <a:pt x="8" y="19"/>
                      <a:pt x="9" y="18"/>
                      <a:pt x="10" y="17"/>
                    </a:cubicBezTo>
                    <a:cubicBezTo>
                      <a:pt x="11" y="17"/>
                      <a:pt x="12" y="16"/>
                      <a:pt x="12" y="15"/>
                    </a:cubicBezTo>
                    <a:cubicBezTo>
                      <a:pt x="12" y="15"/>
                      <a:pt x="12" y="15"/>
                      <a:pt x="12" y="63"/>
                    </a:cubicBezTo>
                    <a:cubicBezTo>
                      <a:pt x="12" y="63"/>
                      <a:pt x="12" y="63"/>
                      <a:pt x="13" y="63"/>
                    </a:cubicBezTo>
                    <a:cubicBezTo>
                      <a:pt x="17" y="61"/>
                      <a:pt x="22" y="58"/>
                      <a:pt x="26" y="55"/>
                    </a:cubicBezTo>
                    <a:cubicBezTo>
                      <a:pt x="26" y="48"/>
                      <a:pt x="26" y="32"/>
                      <a:pt x="26" y="0"/>
                    </a:cubicBezTo>
                    <a:lnTo>
                      <a:pt x="18"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50" name="Freeform 409"/>
              <p:cNvSpPr>
                <a:spLocks/>
              </p:cNvSpPr>
              <p:nvPr/>
            </p:nvSpPr>
            <p:spPr bwMode="auto">
              <a:xfrm>
                <a:off x="370296" y="6714607"/>
                <a:ext cx="48080" cy="38364"/>
              </a:xfrm>
              <a:custGeom>
                <a:avLst/>
                <a:gdLst>
                  <a:gd name="T0" fmla="*/ 17 w 25"/>
                  <a:gd name="T1" fmla="*/ 0 h 20"/>
                  <a:gd name="T2" fmla="*/ 8 w 25"/>
                  <a:gd name="T3" fmla="*/ 5 h 20"/>
                  <a:gd name="T4" fmla="*/ 0 w 25"/>
                  <a:gd name="T5" fmla="*/ 9 h 20"/>
                  <a:gd name="T6" fmla="*/ 25 w 25"/>
                  <a:gd name="T7" fmla="*/ 20 h 20"/>
                  <a:gd name="T8" fmla="*/ 25 w 25"/>
                  <a:gd name="T9" fmla="*/ 0 h 20"/>
                  <a:gd name="T10" fmla="*/ 17 w 25"/>
                  <a:gd name="T11" fmla="*/ 0 h 20"/>
                </a:gdLst>
                <a:ahLst/>
                <a:cxnLst>
                  <a:cxn ang="0">
                    <a:pos x="T0" y="T1"/>
                  </a:cxn>
                  <a:cxn ang="0">
                    <a:pos x="T2" y="T3"/>
                  </a:cxn>
                  <a:cxn ang="0">
                    <a:pos x="T4" y="T5"/>
                  </a:cxn>
                  <a:cxn ang="0">
                    <a:pos x="T6" y="T7"/>
                  </a:cxn>
                  <a:cxn ang="0">
                    <a:pos x="T8" y="T9"/>
                  </a:cxn>
                  <a:cxn ang="0">
                    <a:pos x="T10" y="T11"/>
                  </a:cxn>
                </a:cxnLst>
                <a:rect l="0" t="0" r="r" b="b"/>
                <a:pathLst>
                  <a:path w="25" h="20">
                    <a:moveTo>
                      <a:pt x="17" y="0"/>
                    </a:moveTo>
                    <a:cubicBezTo>
                      <a:pt x="14" y="2"/>
                      <a:pt x="11" y="4"/>
                      <a:pt x="8" y="5"/>
                    </a:cubicBezTo>
                    <a:cubicBezTo>
                      <a:pt x="5" y="6"/>
                      <a:pt x="3" y="8"/>
                      <a:pt x="0" y="9"/>
                    </a:cubicBezTo>
                    <a:cubicBezTo>
                      <a:pt x="8" y="12"/>
                      <a:pt x="17" y="16"/>
                      <a:pt x="25" y="20"/>
                    </a:cubicBezTo>
                    <a:cubicBezTo>
                      <a:pt x="25" y="14"/>
                      <a:pt x="25" y="7"/>
                      <a:pt x="25" y="0"/>
                    </a:cubicBezTo>
                    <a:lnTo>
                      <a:pt x="1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51" name="Freeform 410"/>
              <p:cNvSpPr>
                <a:spLocks/>
              </p:cNvSpPr>
              <p:nvPr/>
            </p:nvSpPr>
            <p:spPr bwMode="auto">
              <a:xfrm>
                <a:off x="447713" y="6714607"/>
                <a:ext cx="50524" cy="66932"/>
              </a:xfrm>
              <a:custGeom>
                <a:avLst/>
                <a:gdLst>
                  <a:gd name="T0" fmla="*/ 18 w 26"/>
                  <a:gd name="T1" fmla="*/ 0 h 35"/>
                  <a:gd name="T2" fmla="*/ 10 w 26"/>
                  <a:gd name="T3" fmla="*/ 5 h 35"/>
                  <a:gd name="T4" fmla="*/ 0 w 26"/>
                  <a:gd name="T5" fmla="*/ 9 h 35"/>
                  <a:gd name="T6" fmla="*/ 0 w 26"/>
                  <a:gd name="T7" fmla="*/ 20 h 35"/>
                  <a:gd name="T8" fmla="*/ 3 w 26"/>
                  <a:gd name="T9" fmla="*/ 20 h 35"/>
                  <a:gd name="T10" fmla="*/ 7 w 26"/>
                  <a:gd name="T11" fmla="*/ 18 h 35"/>
                  <a:gd name="T12" fmla="*/ 10 w 26"/>
                  <a:gd name="T13" fmla="*/ 16 h 35"/>
                  <a:gd name="T14" fmla="*/ 13 w 26"/>
                  <a:gd name="T15" fmla="*/ 15 h 35"/>
                  <a:gd name="T16" fmla="*/ 13 w 26"/>
                  <a:gd name="T17" fmla="*/ 30 h 35"/>
                  <a:gd name="T18" fmla="*/ 26 w 26"/>
                  <a:gd name="T19" fmla="*/ 35 h 35"/>
                  <a:gd name="T20" fmla="*/ 26 w 26"/>
                  <a:gd name="T21" fmla="*/ 0 h 35"/>
                  <a:gd name="T22" fmla="*/ 18 w 26"/>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5">
                    <a:moveTo>
                      <a:pt x="18" y="0"/>
                    </a:moveTo>
                    <a:cubicBezTo>
                      <a:pt x="15" y="2"/>
                      <a:pt x="13" y="4"/>
                      <a:pt x="10" y="5"/>
                    </a:cubicBezTo>
                    <a:cubicBezTo>
                      <a:pt x="6" y="6"/>
                      <a:pt x="3" y="8"/>
                      <a:pt x="0" y="9"/>
                    </a:cubicBezTo>
                    <a:cubicBezTo>
                      <a:pt x="0" y="9"/>
                      <a:pt x="0" y="9"/>
                      <a:pt x="0" y="20"/>
                    </a:cubicBezTo>
                    <a:cubicBezTo>
                      <a:pt x="1" y="20"/>
                      <a:pt x="2" y="20"/>
                      <a:pt x="3" y="20"/>
                    </a:cubicBezTo>
                    <a:cubicBezTo>
                      <a:pt x="4" y="19"/>
                      <a:pt x="5" y="19"/>
                      <a:pt x="7" y="18"/>
                    </a:cubicBezTo>
                    <a:cubicBezTo>
                      <a:pt x="8" y="18"/>
                      <a:pt x="9" y="17"/>
                      <a:pt x="10" y="16"/>
                    </a:cubicBezTo>
                    <a:cubicBezTo>
                      <a:pt x="11" y="16"/>
                      <a:pt x="12" y="16"/>
                      <a:pt x="13" y="15"/>
                    </a:cubicBezTo>
                    <a:cubicBezTo>
                      <a:pt x="13" y="15"/>
                      <a:pt x="13" y="15"/>
                      <a:pt x="13" y="30"/>
                    </a:cubicBezTo>
                    <a:cubicBezTo>
                      <a:pt x="17" y="32"/>
                      <a:pt x="22" y="34"/>
                      <a:pt x="26" y="35"/>
                    </a:cubicBezTo>
                    <a:cubicBezTo>
                      <a:pt x="26" y="27"/>
                      <a:pt x="26" y="15"/>
                      <a:pt x="26" y="0"/>
                    </a:cubicBezTo>
                    <a:lnTo>
                      <a:pt x="18"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52" name="Freeform 411"/>
              <p:cNvSpPr>
                <a:spLocks/>
              </p:cNvSpPr>
              <p:nvPr/>
            </p:nvSpPr>
            <p:spPr bwMode="auto">
              <a:xfrm>
                <a:off x="526759" y="6714607"/>
                <a:ext cx="84750" cy="100399"/>
              </a:xfrm>
              <a:custGeom>
                <a:avLst/>
                <a:gdLst>
                  <a:gd name="T0" fmla="*/ 23 w 44"/>
                  <a:gd name="T1" fmla="*/ 0 h 52"/>
                  <a:gd name="T2" fmla="*/ 6 w 44"/>
                  <a:gd name="T3" fmla="*/ 8 h 52"/>
                  <a:gd name="T4" fmla="*/ 0 w 44"/>
                  <a:gd name="T5" fmla="*/ 33 h 52"/>
                  <a:gd name="T6" fmla="*/ 0 w 44"/>
                  <a:gd name="T7" fmla="*/ 40 h 52"/>
                  <a:gd name="T8" fmla="*/ 15 w 44"/>
                  <a:gd name="T9" fmla="*/ 45 h 52"/>
                  <a:gd name="T10" fmla="*/ 14 w 44"/>
                  <a:gd name="T11" fmla="*/ 33 h 52"/>
                  <a:gd name="T12" fmla="*/ 22 w 44"/>
                  <a:gd name="T13" fmla="*/ 11 h 52"/>
                  <a:gd name="T14" fmla="*/ 30 w 44"/>
                  <a:gd name="T15" fmla="*/ 32 h 52"/>
                  <a:gd name="T16" fmla="*/ 28 w 44"/>
                  <a:gd name="T17" fmla="*/ 48 h 52"/>
                  <a:gd name="T18" fmla="*/ 41 w 44"/>
                  <a:gd name="T19" fmla="*/ 52 h 52"/>
                  <a:gd name="T20" fmla="*/ 44 w 44"/>
                  <a:gd name="T21" fmla="*/ 32 h 52"/>
                  <a:gd name="T22" fmla="*/ 23 w 44"/>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52">
                    <a:moveTo>
                      <a:pt x="23" y="0"/>
                    </a:moveTo>
                    <a:cubicBezTo>
                      <a:pt x="16" y="0"/>
                      <a:pt x="9" y="3"/>
                      <a:pt x="6" y="8"/>
                    </a:cubicBezTo>
                    <a:cubicBezTo>
                      <a:pt x="2" y="15"/>
                      <a:pt x="0" y="22"/>
                      <a:pt x="0" y="33"/>
                    </a:cubicBezTo>
                    <a:cubicBezTo>
                      <a:pt x="0" y="35"/>
                      <a:pt x="0" y="38"/>
                      <a:pt x="0" y="40"/>
                    </a:cubicBezTo>
                    <a:cubicBezTo>
                      <a:pt x="5" y="42"/>
                      <a:pt x="10" y="43"/>
                      <a:pt x="15" y="45"/>
                    </a:cubicBezTo>
                    <a:cubicBezTo>
                      <a:pt x="14" y="42"/>
                      <a:pt x="14" y="38"/>
                      <a:pt x="14" y="33"/>
                    </a:cubicBezTo>
                    <a:cubicBezTo>
                      <a:pt x="14" y="18"/>
                      <a:pt x="17" y="11"/>
                      <a:pt x="22" y="11"/>
                    </a:cubicBezTo>
                    <a:cubicBezTo>
                      <a:pt x="28" y="11"/>
                      <a:pt x="30" y="17"/>
                      <a:pt x="30" y="32"/>
                    </a:cubicBezTo>
                    <a:cubicBezTo>
                      <a:pt x="30" y="40"/>
                      <a:pt x="30" y="45"/>
                      <a:pt x="28" y="48"/>
                    </a:cubicBezTo>
                    <a:cubicBezTo>
                      <a:pt x="32" y="49"/>
                      <a:pt x="37" y="51"/>
                      <a:pt x="41" y="52"/>
                    </a:cubicBezTo>
                    <a:cubicBezTo>
                      <a:pt x="43" y="46"/>
                      <a:pt x="44" y="40"/>
                      <a:pt x="44" y="32"/>
                    </a:cubicBezTo>
                    <a:cubicBezTo>
                      <a:pt x="44" y="11"/>
                      <a:pt x="38" y="0"/>
                      <a:pt x="23"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53" name="Freeform 412"/>
              <p:cNvSpPr>
                <a:spLocks/>
              </p:cNvSpPr>
              <p:nvPr/>
            </p:nvSpPr>
            <p:spPr bwMode="auto">
              <a:xfrm>
                <a:off x="640846" y="6714607"/>
                <a:ext cx="49710" cy="117540"/>
              </a:xfrm>
              <a:custGeom>
                <a:avLst/>
                <a:gdLst>
                  <a:gd name="T0" fmla="*/ 18 w 26"/>
                  <a:gd name="T1" fmla="*/ 0 h 61"/>
                  <a:gd name="T2" fmla="*/ 10 w 26"/>
                  <a:gd name="T3" fmla="*/ 5 h 61"/>
                  <a:gd name="T4" fmla="*/ 0 w 26"/>
                  <a:gd name="T5" fmla="*/ 9 h 61"/>
                  <a:gd name="T6" fmla="*/ 0 w 26"/>
                  <a:gd name="T7" fmla="*/ 20 h 61"/>
                  <a:gd name="T8" fmla="*/ 4 w 26"/>
                  <a:gd name="T9" fmla="*/ 20 h 61"/>
                  <a:gd name="T10" fmla="*/ 7 w 26"/>
                  <a:gd name="T11" fmla="*/ 18 h 61"/>
                  <a:gd name="T12" fmla="*/ 10 w 26"/>
                  <a:gd name="T13" fmla="*/ 16 h 61"/>
                  <a:gd name="T14" fmla="*/ 13 w 26"/>
                  <a:gd name="T15" fmla="*/ 15 h 61"/>
                  <a:gd name="T16" fmla="*/ 13 w 26"/>
                  <a:gd name="T17" fmla="*/ 59 h 61"/>
                  <a:gd name="T18" fmla="*/ 26 w 26"/>
                  <a:gd name="T19" fmla="*/ 61 h 61"/>
                  <a:gd name="T20" fmla="*/ 26 w 26"/>
                  <a:gd name="T21" fmla="*/ 0 h 61"/>
                  <a:gd name="T22" fmla="*/ 18 w 26"/>
                  <a:gd name="T2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1">
                    <a:moveTo>
                      <a:pt x="18" y="0"/>
                    </a:moveTo>
                    <a:cubicBezTo>
                      <a:pt x="16" y="2"/>
                      <a:pt x="13" y="4"/>
                      <a:pt x="10" y="5"/>
                    </a:cubicBezTo>
                    <a:cubicBezTo>
                      <a:pt x="6"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6"/>
                      <a:pt x="13" y="15"/>
                    </a:cubicBezTo>
                    <a:cubicBezTo>
                      <a:pt x="13" y="15"/>
                      <a:pt x="13" y="15"/>
                      <a:pt x="13" y="59"/>
                    </a:cubicBezTo>
                    <a:cubicBezTo>
                      <a:pt x="17" y="59"/>
                      <a:pt x="22" y="60"/>
                      <a:pt x="26" y="61"/>
                    </a:cubicBezTo>
                    <a:cubicBezTo>
                      <a:pt x="26" y="58"/>
                      <a:pt x="26" y="46"/>
                      <a:pt x="26" y="0"/>
                    </a:cubicBezTo>
                    <a:lnTo>
                      <a:pt x="18"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54" name="Freeform 417"/>
              <p:cNvSpPr>
                <a:spLocks/>
              </p:cNvSpPr>
              <p:nvPr/>
            </p:nvSpPr>
            <p:spPr bwMode="auto">
              <a:xfrm>
                <a:off x="1107789" y="6714607"/>
                <a:ext cx="49710" cy="119172"/>
              </a:xfrm>
              <a:custGeom>
                <a:avLst/>
                <a:gdLst>
                  <a:gd name="T0" fmla="*/ 18 w 26"/>
                  <a:gd name="T1" fmla="*/ 0 h 62"/>
                  <a:gd name="T2" fmla="*/ 10 w 26"/>
                  <a:gd name="T3" fmla="*/ 5 h 62"/>
                  <a:gd name="T4" fmla="*/ 0 w 26"/>
                  <a:gd name="T5" fmla="*/ 9 h 62"/>
                  <a:gd name="T6" fmla="*/ 0 w 26"/>
                  <a:gd name="T7" fmla="*/ 20 h 62"/>
                  <a:gd name="T8" fmla="*/ 4 w 26"/>
                  <a:gd name="T9" fmla="*/ 20 h 62"/>
                  <a:gd name="T10" fmla="*/ 7 w 26"/>
                  <a:gd name="T11" fmla="*/ 18 h 62"/>
                  <a:gd name="T12" fmla="*/ 10 w 26"/>
                  <a:gd name="T13" fmla="*/ 16 h 62"/>
                  <a:gd name="T14" fmla="*/ 13 w 26"/>
                  <a:gd name="T15" fmla="*/ 15 h 62"/>
                  <a:gd name="T16" fmla="*/ 13 w 26"/>
                  <a:gd name="T17" fmla="*/ 62 h 62"/>
                  <a:gd name="T18" fmla="*/ 19 w 26"/>
                  <a:gd name="T19" fmla="*/ 62 h 62"/>
                  <a:gd name="T20" fmla="*/ 26 w 26"/>
                  <a:gd name="T21" fmla="*/ 61 h 62"/>
                  <a:gd name="T22" fmla="*/ 26 w 26"/>
                  <a:gd name="T23" fmla="*/ 0 h 62"/>
                  <a:gd name="T24" fmla="*/ 18 w 26"/>
                  <a:gd name="T2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62">
                    <a:moveTo>
                      <a:pt x="18" y="0"/>
                    </a:moveTo>
                    <a:cubicBezTo>
                      <a:pt x="15" y="2"/>
                      <a:pt x="13" y="4"/>
                      <a:pt x="10" y="5"/>
                    </a:cubicBezTo>
                    <a:cubicBezTo>
                      <a:pt x="6" y="6"/>
                      <a:pt x="4" y="8"/>
                      <a:pt x="0" y="9"/>
                    </a:cubicBezTo>
                    <a:cubicBezTo>
                      <a:pt x="0" y="9"/>
                      <a:pt x="0" y="9"/>
                      <a:pt x="0" y="20"/>
                    </a:cubicBezTo>
                    <a:cubicBezTo>
                      <a:pt x="1" y="20"/>
                      <a:pt x="2" y="20"/>
                      <a:pt x="4" y="20"/>
                    </a:cubicBezTo>
                    <a:cubicBezTo>
                      <a:pt x="5" y="19"/>
                      <a:pt x="5" y="19"/>
                      <a:pt x="7" y="18"/>
                    </a:cubicBezTo>
                    <a:cubicBezTo>
                      <a:pt x="8" y="18"/>
                      <a:pt x="9" y="17"/>
                      <a:pt x="10" y="16"/>
                    </a:cubicBezTo>
                    <a:cubicBezTo>
                      <a:pt x="11" y="16"/>
                      <a:pt x="12" y="16"/>
                      <a:pt x="13" y="15"/>
                    </a:cubicBezTo>
                    <a:cubicBezTo>
                      <a:pt x="13" y="15"/>
                      <a:pt x="13" y="15"/>
                      <a:pt x="13" y="62"/>
                    </a:cubicBezTo>
                    <a:cubicBezTo>
                      <a:pt x="13" y="62"/>
                      <a:pt x="13" y="62"/>
                      <a:pt x="19" y="62"/>
                    </a:cubicBezTo>
                    <a:cubicBezTo>
                      <a:pt x="22" y="62"/>
                      <a:pt x="24" y="62"/>
                      <a:pt x="26" y="61"/>
                    </a:cubicBezTo>
                    <a:cubicBezTo>
                      <a:pt x="26" y="58"/>
                      <a:pt x="26" y="46"/>
                      <a:pt x="26" y="0"/>
                    </a:cubicBezTo>
                    <a:lnTo>
                      <a:pt x="18"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55" name="Freeform 418"/>
              <p:cNvSpPr>
                <a:spLocks/>
              </p:cNvSpPr>
              <p:nvPr/>
            </p:nvSpPr>
            <p:spPr bwMode="auto">
              <a:xfrm>
                <a:off x="1186835" y="6714607"/>
                <a:ext cx="52154" cy="107745"/>
              </a:xfrm>
              <a:custGeom>
                <a:avLst/>
                <a:gdLst>
                  <a:gd name="T0" fmla="*/ 18 w 27"/>
                  <a:gd name="T1" fmla="*/ 0 h 56"/>
                  <a:gd name="T2" fmla="*/ 10 w 27"/>
                  <a:gd name="T3" fmla="*/ 5 h 56"/>
                  <a:gd name="T4" fmla="*/ 0 w 27"/>
                  <a:gd name="T5" fmla="*/ 9 h 56"/>
                  <a:gd name="T6" fmla="*/ 0 w 27"/>
                  <a:gd name="T7" fmla="*/ 20 h 56"/>
                  <a:gd name="T8" fmla="*/ 4 w 27"/>
                  <a:gd name="T9" fmla="*/ 20 h 56"/>
                  <a:gd name="T10" fmla="*/ 8 w 27"/>
                  <a:gd name="T11" fmla="*/ 18 h 56"/>
                  <a:gd name="T12" fmla="*/ 10 w 27"/>
                  <a:gd name="T13" fmla="*/ 16 h 56"/>
                  <a:gd name="T14" fmla="*/ 13 w 27"/>
                  <a:gd name="T15" fmla="*/ 15 h 56"/>
                  <a:gd name="T16" fmla="*/ 13 w 27"/>
                  <a:gd name="T17" fmla="*/ 56 h 56"/>
                  <a:gd name="T18" fmla="*/ 27 w 27"/>
                  <a:gd name="T19" fmla="*/ 52 h 56"/>
                  <a:gd name="T20" fmla="*/ 27 w 27"/>
                  <a:gd name="T21" fmla="*/ 0 h 56"/>
                  <a:gd name="T22" fmla="*/ 18 w 27"/>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56">
                    <a:moveTo>
                      <a:pt x="18" y="0"/>
                    </a:moveTo>
                    <a:cubicBezTo>
                      <a:pt x="16" y="2"/>
                      <a:pt x="13" y="4"/>
                      <a:pt x="10" y="5"/>
                    </a:cubicBezTo>
                    <a:cubicBezTo>
                      <a:pt x="7" y="6"/>
                      <a:pt x="4" y="8"/>
                      <a:pt x="0" y="9"/>
                    </a:cubicBezTo>
                    <a:cubicBezTo>
                      <a:pt x="0" y="9"/>
                      <a:pt x="0" y="9"/>
                      <a:pt x="0" y="20"/>
                    </a:cubicBezTo>
                    <a:cubicBezTo>
                      <a:pt x="1" y="20"/>
                      <a:pt x="2" y="20"/>
                      <a:pt x="4" y="20"/>
                    </a:cubicBezTo>
                    <a:cubicBezTo>
                      <a:pt x="5" y="19"/>
                      <a:pt x="6" y="19"/>
                      <a:pt x="8" y="18"/>
                    </a:cubicBezTo>
                    <a:cubicBezTo>
                      <a:pt x="8" y="18"/>
                      <a:pt x="9" y="17"/>
                      <a:pt x="10" y="16"/>
                    </a:cubicBezTo>
                    <a:cubicBezTo>
                      <a:pt x="11" y="16"/>
                      <a:pt x="12" y="16"/>
                      <a:pt x="13" y="15"/>
                    </a:cubicBezTo>
                    <a:cubicBezTo>
                      <a:pt x="13" y="15"/>
                      <a:pt x="13" y="15"/>
                      <a:pt x="13" y="56"/>
                    </a:cubicBezTo>
                    <a:cubicBezTo>
                      <a:pt x="18" y="55"/>
                      <a:pt x="22" y="54"/>
                      <a:pt x="27" y="52"/>
                    </a:cubicBezTo>
                    <a:cubicBezTo>
                      <a:pt x="27" y="44"/>
                      <a:pt x="27" y="29"/>
                      <a:pt x="27" y="0"/>
                    </a:cubicBezTo>
                    <a:lnTo>
                      <a:pt x="18"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56" name="Freeform 133"/>
              <p:cNvSpPr>
                <a:spLocks noChangeAspect="1" noEditPoints="1"/>
              </p:cNvSpPr>
              <p:nvPr/>
            </p:nvSpPr>
            <p:spPr bwMode="black">
              <a:xfrm>
                <a:off x="389675" y="4522017"/>
                <a:ext cx="251170" cy="252044"/>
              </a:xfrm>
              <a:custGeom>
                <a:avLst/>
                <a:gdLst>
                  <a:gd name="T0" fmla="*/ 902 w 1099"/>
                  <a:gd name="T1" fmla="*/ 0 h 1099"/>
                  <a:gd name="T2" fmla="*/ 197 w 1099"/>
                  <a:gd name="T3" fmla="*/ 0 h 1099"/>
                  <a:gd name="T4" fmla="*/ 0 w 1099"/>
                  <a:gd name="T5" fmla="*/ 197 h 1099"/>
                  <a:gd name="T6" fmla="*/ 0 w 1099"/>
                  <a:gd name="T7" fmla="*/ 902 h 1099"/>
                  <a:gd name="T8" fmla="*/ 197 w 1099"/>
                  <a:gd name="T9" fmla="*/ 1099 h 1099"/>
                  <a:gd name="T10" fmla="*/ 902 w 1099"/>
                  <a:gd name="T11" fmla="*/ 1099 h 1099"/>
                  <a:gd name="T12" fmla="*/ 1099 w 1099"/>
                  <a:gd name="T13" fmla="*/ 902 h 1099"/>
                  <a:gd name="T14" fmla="*/ 1099 w 1099"/>
                  <a:gd name="T15" fmla="*/ 197 h 1099"/>
                  <a:gd name="T16" fmla="*/ 902 w 1099"/>
                  <a:gd name="T17" fmla="*/ 0 h 1099"/>
                  <a:gd name="T18" fmla="*/ 932 w 1099"/>
                  <a:gd name="T19" fmla="*/ 285 h 1099"/>
                  <a:gd name="T20" fmla="*/ 859 w 1099"/>
                  <a:gd name="T21" fmla="*/ 285 h 1099"/>
                  <a:gd name="T22" fmla="*/ 793 w 1099"/>
                  <a:gd name="T23" fmla="*/ 351 h 1099"/>
                  <a:gd name="T24" fmla="*/ 793 w 1099"/>
                  <a:gd name="T25" fmla="*/ 400 h 1099"/>
                  <a:gd name="T26" fmla="*/ 932 w 1099"/>
                  <a:gd name="T27" fmla="*/ 400 h 1099"/>
                  <a:gd name="T28" fmla="*/ 932 w 1099"/>
                  <a:gd name="T29" fmla="*/ 550 h 1099"/>
                  <a:gd name="T30" fmla="*/ 793 w 1099"/>
                  <a:gd name="T31" fmla="*/ 550 h 1099"/>
                  <a:gd name="T32" fmla="*/ 793 w 1099"/>
                  <a:gd name="T33" fmla="*/ 1010 h 1099"/>
                  <a:gd name="T34" fmla="*/ 596 w 1099"/>
                  <a:gd name="T35" fmla="*/ 1010 h 1099"/>
                  <a:gd name="T36" fmla="*/ 596 w 1099"/>
                  <a:gd name="T37" fmla="*/ 550 h 1099"/>
                  <a:gd name="T38" fmla="*/ 470 w 1099"/>
                  <a:gd name="T39" fmla="*/ 550 h 1099"/>
                  <a:gd name="T40" fmla="*/ 470 w 1099"/>
                  <a:gd name="T41" fmla="*/ 400 h 1099"/>
                  <a:gd name="T42" fmla="*/ 596 w 1099"/>
                  <a:gd name="T43" fmla="*/ 400 h 1099"/>
                  <a:gd name="T44" fmla="*/ 596 w 1099"/>
                  <a:gd name="T45" fmla="*/ 311 h 1099"/>
                  <a:gd name="T46" fmla="*/ 772 w 1099"/>
                  <a:gd name="T47" fmla="*/ 135 h 1099"/>
                  <a:gd name="T48" fmla="*/ 932 w 1099"/>
                  <a:gd name="T49" fmla="*/ 135 h 1099"/>
                  <a:gd name="T50" fmla="*/ 932 w 1099"/>
                  <a:gd name="T51" fmla="*/ 285 h 1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9" h="1099">
                    <a:moveTo>
                      <a:pt x="902" y="0"/>
                    </a:moveTo>
                    <a:cubicBezTo>
                      <a:pt x="197" y="0"/>
                      <a:pt x="197" y="0"/>
                      <a:pt x="197" y="0"/>
                    </a:cubicBezTo>
                    <a:cubicBezTo>
                      <a:pt x="88" y="0"/>
                      <a:pt x="0" y="88"/>
                      <a:pt x="0" y="197"/>
                    </a:cubicBezTo>
                    <a:cubicBezTo>
                      <a:pt x="0" y="902"/>
                      <a:pt x="0" y="902"/>
                      <a:pt x="0" y="902"/>
                    </a:cubicBezTo>
                    <a:cubicBezTo>
                      <a:pt x="0" y="1010"/>
                      <a:pt x="88" y="1099"/>
                      <a:pt x="197" y="1099"/>
                    </a:cubicBezTo>
                    <a:cubicBezTo>
                      <a:pt x="902" y="1099"/>
                      <a:pt x="902" y="1099"/>
                      <a:pt x="902" y="1099"/>
                    </a:cubicBezTo>
                    <a:cubicBezTo>
                      <a:pt x="1010" y="1099"/>
                      <a:pt x="1099" y="1010"/>
                      <a:pt x="1099" y="902"/>
                    </a:cubicBezTo>
                    <a:cubicBezTo>
                      <a:pt x="1099" y="197"/>
                      <a:pt x="1099" y="197"/>
                      <a:pt x="1099" y="197"/>
                    </a:cubicBezTo>
                    <a:cubicBezTo>
                      <a:pt x="1099" y="88"/>
                      <a:pt x="1010" y="0"/>
                      <a:pt x="902" y="0"/>
                    </a:cubicBezTo>
                    <a:close/>
                    <a:moveTo>
                      <a:pt x="932" y="285"/>
                    </a:moveTo>
                    <a:cubicBezTo>
                      <a:pt x="932" y="285"/>
                      <a:pt x="932" y="285"/>
                      <a:pt x="859" y="285"/>
                    </a:cubicBezTo>
                    <a:cubicBezTo>
                      <a:pt x="822" y="285"/>
                      <a:pt x="793" y="314"/>
                      <a:pt x="793" y="351"/>
                    </a:cubicBezTo>
                    <a:cubicBezTo>
                      <a:pt x="793" y="351"/>
                      <a:pt x="793" y="351"/>
                      <a:pt x="793" y="400"/>
                    </a:cubicBezTo>
                    <a:cubicBezTo>
                      <a:pt x="793" y="400"/>
                      <a:pt x="793" y="400"/>
                      <a:pt x="932" y="400"/>
                    </a:cubicBezTo>
                    <a:cubicBezTo>
                      <a:pt x="932" y="400"/>
                      <a:pt x="932" y="400"/>
                      <a:pt x="932" y="550"/>
                    </a:cubicBezTo>
                    <a:cubicBezTo>
                      <a:pt x="932" y="550"/>
                      <a:pt x="932" y="550"/>
                      <a:pt x="793" y="550"/>
                    </a:cubicBezTo>
                    <a:cubicBezTo>
                      <a:pt x="793" y="550"/>
                      <a:pt x="793" y="550"/>
                      <a:pt x="793" y="1010"/>
                    </a:cubicBezTo>
                    <a:cubicBezTo>
                      <a:pt x="793" y="1010"/>
                      <a:pt x="793" y="1010"/>
                      <a:pt x="596" y="1010"/>
                    </a:cubicBezTo>
                    <a:cubicBezTo>
                      <a:pt x="596" y="1010"/>
                      <a:pt x="596" y="1010"/>
                      <a:pt x="596" y="550"/>
                    </a:cubicBezTo>
                    <a:cubicBezTo>
                      <a:pt x="596" y="550"/>
                      <a:pt x="596" y="550"/>
                      <a:pt x="470" y="550"/>
                    </a:cubicBezTo>
                    <a:cubicBezTo>
                      <a:pt x="470" y="550"/>
                      <a:pt x="470" y="550"/>
                      <a:pt x="470" y="400"/>
                    </a:cubicBezTo>
                    <a:cubicBezTo>
                      <a:pt x="470" y="400"/>
                      <a:pt x="470" y="400"/>
                      <a:pt x="596" y="400"/>
                    </a:cubicBezTo>
                    <a:cubicBezTo>
                      <a:pt x="596" y="400"/>
                      <a:pt x="596" y="400"/>
                      <a:pt x="596" y="311"/>
                    </a:cubicBezTo>
                    <a:cubicBezTo>
                      <a:pt x="596" y="214"/>
                      <a:pt x="675" y="135"/>
                      <a:pt x="772" y="135"/>
                    </a:cubicBezTo>
                    <a:cubicBezTo>
                      <a:pt x="772" y="135"/>
                      <a:pt x="772" y="135"/>
                      <a:pt x="932" y="135"/>
                    </a:cubicBezTo>
                    <a:cubicBezTo>
                      <a:pt x="932" y="135"/>
                      <a:pt x="932" y="135"/>
                      <a:pt x="932" y="285"/>
                    </a:cubicBezTo>
                    <a:close/>
                  </a:path>
                </a:pathLst>
              </a:custGeom>
              <a:solidFill>
                <a:srgbClr val="505050"/>
              </a:solidFill>
              <a:ln w="9525" cap="flat" cmpd="sng" algn="ctr">
                <a:noFill/>
                <a:prstDash val="solid"/>
                <a:headEnd type="none" w="med" len="med"/>
                <a:tailEnd type="none" w="med" len="med"/>
              </a:ln>
              <a:effectLst/>
              <a:ex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ea typeface="Segoe UI" pitchFamily="34" charset="0"/>
                  <a:cs typeface="Segoe UI" pitchFamily="34" charset="0"/>
                </a:endParaRPr>
              </a:p>
            </p:txBody>
          </p:sp>
          <p:sp>
            <p:nvSpPr>
              <p:cNvPr id="257" name="Freeform 31"/>
              <p:cNvSpPr>
                <a:spLocks noChangeAspect="1" noEditPoints="1"/>
              </p:cNvSpPr>
              <p:nvPr/>
            </p:nvSpPr>
            <p:spPr bwMode="auto">
              <a:xfrm>
                <a:off x="1257732" y="6575036"/>
                <a:ext cx="176343" cy="176818"/>
              </a:xfrm>
              <a:custGeom>
                <a:avLst/>
                <a:gdLst>
                  <a:gd name="T0" fmla="*/ 336 w 403"/>
                  <a:gd name="T1" fmla="*/ 0 h 404"/>
                  <a:gd name="T2" fmla="*/ 67 w 403"/>
                  <a:gd name="T3" fmla="*/ 0 h 404"/>
                  <a:gd name="T4" fmla="*/ 0 w 403"/>
                  <a:gd name="T5" fmla="*/ 67 h 404"/>
                  <a:gd name="T6" fmla="*/ 0 w 403"/>
                  <a:gd name="T7" fmla="*/ 336 h 404"/>
                  <a:gd name="T8" fmla="*/ 67 w 403"/>
                  <a:gd name="T9" fmla="*/ 404 h 404"/>
                  <a:gd name="T10" fmla="*/ 336 w 403"/>
                  <a:gd name="T11" fmla="*/ 404 h 404"/>
                  <a:gd name="T12" fmla="*/ 403 w 403"/>
                  <a:gd name="T13" fmla="*/ 336 h 404"/>
                  <a:gd name="T14" fmla="*/ 403 w 403"/>
                  <a:gd name="T15" fmla="*/ 67 h 404"/>
                  <a:gd name="T16" fmla="*/ 336 w 403"/>
                  <a:gd name="T17" fmla="*/ 0 h 404"/>
                  <a:gd name="T18" fmla="*/ 310 w 403"/>
                  <a:gd name="T19" fmla="*/ 112 h 404"/>
                  <a:gd name="T20" fmla="*/ 330 w 403"/>
                  <a:gd name="T21" fmla="*/ 118 h 404"/>
                  <a:gd name="T22" fmla="*/ 325 w 403"/>
                  <a:gd name="T23" fmla="*/ 138 h 404"/>
                  <a:gd name="T24" fmla="*/ 241 w 403"/>
                  <a:gd name="T25" fmla="*/ 169 h 404"/>
                  <a:gd name="T26" fmla="*/ 310 w 403"/>
                  <a:gd name="T27" fmla="*/ 112 h 404"/>
                  <a:gd name="T28" fmla="*/ 233 w 403"/>
                  <a:gd name="T29" fmla="*/ 102 h 404"/>
                  <a:gd name="T30" fmla="*/ 232 w 403"/>
                  <a:gd name="T31" fmla="*/ 102 h 404"/>
                  <a:gd name="T32" fmla="*/ 233 w 403"/>
                  <a:gd name="T33" fmla="*/ 102 h 404"/>
                  <a:gd name="T34" fmla="*/ 232 w 403"/>
                  <a:gd name="T35" fmla="*/ 105 h 404"/>
                  <a:gd name="T36" fmla="*/ 163 w 403"/>
                  <a:gd name="T37" fmla="*/ 277 h 404"/>
                  <a:gd name="T38" fmla="*/ 102 w 403"/>
                  <a:gd name="T39" fmla="*/ 329 h 404"/>
                  <a:gd name="T40" fmla="*/ 86 w 403"/>
                  <a:gd name="T41" fmla="*/ 328 h 404"/>
                  <a:gd name="T42" fmla="*/ 77 w 403"/>
                  <a:gd name="T43" fmla="*/ 311 h 404"/>
                  <a:gd name="T44" fmla="*/ 91 w 403"/>
                  <a:gd name="T45" fmla="*/ 301 h 404"/>
                  <a:gd name="T46" fmla="*/ 100 w 403"/>
                  <a:gd name="T47" fmla="*/ 301 h 404"/>
                  <a:gd name="T48" fmla="*/ 134 w 403"/>
                  <a:gd name="T49" fmla="*/ 271 h 404"/>
                  <a:gd name="T50" fmla="*/ 137 w 403"/>
                  <a:gd name="T51" fmla="*/ 263 h 404"/>
                  <a:gd name="T52" fmla="*/ 72 w 403"/>
                  <a:gd name="T53" fmla="*/ 101 h 404"/>
                  <a:gd name="T54" fmla="*/ 81 w 403"/>
                  <a:gd name="T55" fmla="*/ 81 h 404"/>
                  <a:gd name="T56" fmla="*/ 102 w 403"/>
                  <a:gd name="T57" fmla="*/ 89 h 404"/>
                  <a:gd name="T58" fmla="*/ 102 w 403"/>
                  <a:gd name="T59" fmla="*/ 91 h 404"/>
                  <a:gd name="T60" fmla="*/ 154 w 403"/>
                  <a:gd name="T61" fmla="*/ 222 h 404"/>
                  <a:gd name="T62" fmla="*/ 155 w 403"/>
                  <a:gd name="T63" fmla="*/ 222 h 404"/>
                  <a:gd name="T64" fmla="*/ 204 w 403"/>
                  <a:gd name="T65" fmla="*/ 93 h 404"/>
                  <a:gd name="T66" fmla="*/ 204 w 403"/>
                  <a:gd name="T67" fmla="*/ 92 h 404"/>
                  <a:gd name="T68" fmla="*/ 204 w 403"/>
                  <a:gd name="T69" fmla="*/ 92 h 404"/>
                  <a:gd name="T70" fmla="*/ 223 w 403"/>
                  <a:gd name="T71" fmla="*/ 82 h 404"/>
                  <a:gd name="T72" fmla="*/ 233 w 403"/>
                  <a:gd name="T73" fmla="*/ 102 h 404"/>
                  <a:gd name="T74" fmla="*/ 330 w 403"/>
                  <a:gd name="T75" fmla="*/ 299 h 404"/>
                  <a:gd name="T76" fmla="*/ 310 w 403"/>
                  <a:gd name="T77" fmla="*/ 305 h 404"/>
                  <a:gd name="T78" fmla="*/ 241 w 403"/>
                  <a:gd name="T79" fmla="*/ 247 h 404"/>
                  <a:gd name="T80" fmla="*/ 325 w 403"/>
                  <a:gd name="T81" fmla="*/ 279 h 404"/>
                  <a:gd name="T82" fmla="*/ 330 w 403"/>
                  <a:gd name="T83" fmla="*/ 299 h 404"/>
                  <a:gd name="T84" fmla="*/ 352 w 403"/>
                  <a:gd name="T85" fmla="*/ 222 h 404"/>
                  <a:gd name="T86" fmla="*/ 263 w 403"/>
                  <a:gd name="T87" fmla="*/ 208 h 404"/>
                  <a:gd name="T88" fmla="*/ 352 w 403"/>
                  <a:gd name="T89" fmla="*/ 192 h 404"/>
                  <a:gd name="T90" fmla="*/ 366 w 403"/>
                  <a:gd name="T91" fmla="*/ 207 h 404"/>
                  <a:gd name="T92" fmla="*/ 352 w 403"/>
                  <a:gd name="T93" fmla="*/ 22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3" h="404">
                    <a:moveTo>
                      <a:pt x="336" y="0"/>
                    </a:moveTo>
                    <a:cubicBezTo>
                      <a:pt x="67" y="0"/>
                      <a:pt x="67" y="0"/>
                      <a:pt x="67" y="0"/>
                    </a:cubicBezTo>
                    <a:cubicBezTo>
                      <a:pt x="30" y="0"/>
                      <a:pt x="0" y="30"/>
                      <a:pt x="0" y="67"/>
                    </a:cubicBezTo>
                    <a:cubicBezTo>
                      <a:pt x="0" y="336"/>
                      <a:pt x="0" y="336"/>
                      <a:pt x="0" y="336"/>
                    </a:cubicBezTo>
                    <a:cubicBezTo>
                      <a:pt x="0" y="374"/>
                      <a:pt x="30" y="404"/>
                      <a:pt x="67" y="404"/>
                    </a:cubicBezTo>
                    <a:cubicBezTo>
                      <a:pt x="336" y="404"/>
                      <a:pt x="336" y="404"/>
                      <a:pt x="336" y="404"/>
                    </a:cubicBezTo>
                    <a:cubicBezTo>
                      <a:pt x="373" y="404"/>
                      <a:pt x="403" y="374"/>
                      <a:pt x="403" y="336"/>
                    </a:cubicBezTo>
                    <a:cubicBezTo>
                      <a:pt x="403" y="67"/>
                      <a:pt x="403" y="67"/>
                      <a:pt x="403" y="67"/>
                    </a:cubicBezTo>
                    <a:cubicBezTo>
                      <a:pt x="403" y="30"/>
                      <a:pt x="373" y="0"/>
                      <a:pt x="336" y="0"/>
                    </a:cubicBezTo>
                    <a:close/>
                    <a:moveTo>
                      <a:pt x="310" y="112"/>
                    </a:moveTo>
                    <a:cubicBezTo>
                      <a:pt x="317" y="108"/>
                      <a:pt x="326" y="110"/>
                      <a:pt x="330" y="118"/>
                    </a:cubicBezTo>
                    <a:cubicBezTo>
                      <a:pt x="335" y="125"/>
                      <a:pt x="332" y="134"/>
                      <a:pt x="325" y="138"/>
                    </a:cubicBezTo>
                    <a:cubicBezTo>
                      <a:pt x="318" y="141"/>
                      <a:pt x="245" y="176"/>
                      <a:pt x="241" y="169"/>
                    </a:cubicBezTo>
                    <a:cubicBezTo>
                      <a:pt x="237" y="161"/>
                      <a:pt x="303" y="115"/>
                      <a:pt x="310" y="112"/>
                    </a:cubicBezTo>
                    <a:close/>
                    <a:moveTo>
                      <a:pt x="233" y="102"/>
                    </a:moveTo>
                    <a:cubicBezTo>
                      <a:pt x="233" y="102"/>
                      <a:pt x="233" y="102"/>
                      <a:pt x="232" y="102"/>
                    </a:cubicBezTo>
                    <a:cubicBezTo>
                      <a:pt x="232" y="102"/>
                      <a:pt x="232" y="102"/>
                      <a:pt x="233" y="102"/>
                    </a:cubicBezTo>
                    <a:cubicBezTo>
                      <a:pt x="232" y="103"/>
                      <a:pt x="232" y="104"/>
                      <a:pt x="232" y="105"/>
                    </a:cubicBezTo>
                    <a:cubicBezTo>
                      <a:pt x="229" y="112"/>
                      <a:pt x="163" y="277"/>
                      <a:pt x="163" y="277"/>
                    </a:cubicBezTo>
                    <a:cubicBezTo>
                      <a:pt x="150" y="308"/>
                      <a:pt x="138" y="329"/>
                      <a:pt x="102" y="329"/>
                    </a:cubicBezTo>
                    <a:cubicBezTo>
                      <a:pt x="97" y="329"/>
                      <a:pt x="92" y="329"/>
                      <a:pt x="86" y="328"/>
                    </a:cubicBezTo>
                    <a:cubicBezTo>
                      <a:pt x="79" y="325"/>
                      <a:pt x="75" y="319"/>
                      <a:pt x="77" y="311"/>
                    </a:cubicBezTo>
                    <a:cubicBezTo>
                      <a:pt x="79" y="305"/>
                      <a:pt x="85" y="300"/>
                      <a:pt x="91" y="301"/>
                    </a:cubicBezTo>
                    <a:cubicBezTo>
                      <a:pt x="92" y="301"/>
                      <a:pt x="98" y="301"/>
                      <a:pt x="100" y="301"/>
                    </a:cubicBezTo>
                    <a:cubicBezTo>
                      <a:pt x="120" y="301"/>
                      <a:pt x="128" y="289"/>
                      <a:pt x="134" y="271"/>
                    </a:cubicBezTo>
                    <a:cubicBezTo>
                      <a:pt x="134" y="271"/>
                      <a:pt x="134" y="271"/>
                      <a:pt x="137" y="263"/>
                    </a:cubicBezTo>
                    <a:cubicBezTo>
                      <a:pt x="137" y="263"/>
                      <a:pt x="78" y="117"/>
                      <a:pt x="72" y="101"/>
                    </a:cubicBezTo>
                    <a:cubicBezTo>
                      <a:pt x="69" y="92"/>
                      <a:pt x="73" y="84"/>
                      <a:pt x="81" y="81"/>
                    </a:cubicBezTo>
                    <a:cubicBezTo>
                      <a:pt x="89" y="78"/>
                      <a:pt x="98" y="82"/>
                      <a:pt x="102" y="89"/>
                    </a:cubicBezTo>
                    <a:cubicBezTo>
                      <a:pt x="102" y="89"/>
                      <a:pt x="102" y="89"/>
                      <a:pt x="102" y="91"/>
                    </a:cubicBezTo>
                    <a:cubicBezTo>
                      <a:pt x="102" y="91"/>
                      <a:pt x="102" y="91"/>
                      <a:pt x="154" y="222"/>
                    </a:cubicBezTo>
                    <a:cubicBezTo>
                      <a:pt x="154" y="222"/>
                      <a:pt x="154" y="222"/>
                      <a:pt x="155" y="222"/>
                    </a:cubicBezTo>
                    <a:cubicBezTo>
                      <a:pt x="155" y="222"/>
                      <a:pt x="199" y="107"/>
                      <a:pt x="204" y="93"/>
                    </a:cubicBezTo>
                    <a:cubicBezTo>
                      <a:pt x="204" y="93"/>
                      <a:pt x="204" y="93"/>
                      <a:pt x="204" y="92"/>
                    </a:cubicBezTo>
                    <a:cubicBezTo>
                      <a:pt x="204" y="92"/>
                      <a:pt x="204" y="92"/>
                      <a:pt x="204" y="92"/>
                    </a:cubicBezTo>
                    <a:cubicBezTo>
                      <a:pt x="207" y="84"/>
                      <a:pt x="216" y="80"/>
                      <a:pt x="223" y="82"/>
                    </a:cubicBezTo>
                    <a:cubicBezTo>
                      <a:pt x="231" y="85"/>
                      <a:pt x="235" y="93"/>
                      <a:pt x="233" y="102"/>
                    </a:cubicBezTo>
                    <a:close/>
                    <a:moveTo>
                      <a:pt x="330" y="299"/>
                    </a:moveTo>
                    <a:cubicBezTo>
                      <a:pt x="326" y="306"/>
                      <a:pt x="317" y="309"/>
                      <a:pt x="310" y="305"/>
                    </a:cubicBezTo>
                    <a:cubicBezTo>
                      <a:pt x="303" y="300"/>
                      <a:pt x="237" y="254"/>
                      <a:pt x="241" y="247"/>
                    </a:cubicBezTo>
                    <a:cubicBezTo>
                      <a:pt x="245" y="240"/>
                      <a:pt x="318" y="274"/>
                      <a:pt x="325" y="279"/>
                    </a:cubicBezTo>
                    <a:cubicBezTo>
                      <a:pt x="332" y="283"/>
                      <a:pt x="335" y="292"/>
                      <a:pt x="330" y="299"/>
                    </a:cubicBezTo>
                    <a:close/>
                    <a:moveTo>
                      <a:pt x="352" y="222"/>
                    </a:moveTo>
                    <a:cubicBezTo>
                      <a:pt x="343" y="222"/>
                      <a:pt x="263" y="217"/>
                      <a:pt x="263" y="208"/>
                    </a:cubicBezTo>
                    <a:cubicBezTo>
                      <a:pt x="263" y="200"/>
                      <a:pt x="343" y="192"/>
                      <a:pt x="352" y="192"/>
                    </a:cubicBezTo>
                    <a:cubicBezTo>
                      <a:pt x="360" y="192"/>
                      <a:pt x="366" y="199"/>
                      <a:pt x="366" y="207"/>
                    </a:cubicBezTo>
                    <a:cubicBezTo>
                      <a:pt x="366" y="215"/>
                      <a:pt x="360" y="222"/>
                      <a:pt x="352" y="222"/>
                    </a:cubicBez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ea typeface="Segoe UI" pitchFamily="34" charset="0"/>
                  <a:cs typeface="Segoe UI" pitchFamily="34" charset="0"/>
                </a:endParaRPr>
              </a:p>
            </p:txBody>
          </p:sp>
          <p:sp>
            <p:nvSpPr>
              <p:cNvPr id="258" name="Freeform 109"/>
              <p:cNvSpPr>
                <a:spLocks noEditPoints="1"/>
              </p:cNvSpPr>
              <p:nvPr/>
            </p:nvSpPr>
            <p:spPr bwMode="auto">
              <a:xfrm>
                <a:off x="1074979" y="4673486"/>
                <a:ext cx="219481" cy="396382"/>
              </a:xfrm>
              <a:custGeom>
                <a:avLst/>
                <a:gdLst>
                  <a:gd name="T0" fmla="*/ 134 w 134"/>
                  <a:gd name="T1" fmla="*/ 231 h 241"/>
                  <a:gd name="T2" fmla="*/ 134 w 134"/>
                  <a:gd name="T3" fmla="*/ 11 h 241"/>
                  <a:gd name="T4" fmla="*/ 124 w 134"/>
                  <a:gd name="T5" fmla="*/ 0 h 241"/>
                  <a:gd name="T6" fmla="*/ 11 w 134"/>
                  <a:gd name="T7" fmla="*/ 0 h 241"/>
                  <a:gd name="T8" fmla="*/ 0 w 134"/>
                  <a:gd name="T9" fmla="*/ 11 h 241"/>
                  <a:gd name="T10" fmla="*/ 0 w 134"/>
                  <a:gd name="T11" fmla="*/ 231 h 241"/>
                  <a:gd name="T12" fmla="*/ 11 w 134"/>
                  <a:gd name="T13" fmla="*/ 241 h 241"/>
                  <a:gd name="T14" fmla="*/ 124 w 134"/>
                  <a:gd name="T15" fmla="*/ 241 h 241"/>
                  <a:gd name="T16" fmla="*/ 134 w 134"/>
                  <a:gd name="T17" fmla="*/ 231 h 241"/>
                  <a:gd name="T18" fmla="*/ 32 w 134"/>
                  <a:gd name="T19" fmla="*/ 13 h 241"/>
                  <a:gd name="T20" fmla="*/ 102 w 134"/>
                  <a:gd name="T21" fmla="*/ 13 h 241"/>
                  <a:gd name="T22" fmla="*/ 105 w 134"/>
                  <a:gd name="T23" fmla="*/ 16 h 241"/>
                  <a:gd name="T24" fmla="*/ 102 w 134"/>
                  <a:gd name="T25" fmla="*/ 17 h 241"/>
                  <a:gd name="T26" fmla="*/ 32 w 134"/>
                  <a:gd name="T27" fmla="*/ 17 h 241"/>
                  <a:gd name="T28" fmla="*/ 30 w 134"/>
                  <a:gd name="T29" fmla="*/ 16 h 241"/>
                  <a:gd name="T30" fmla="*/ 32 w 134"/>
                  <a:gd name="T31" fmla="*/ 13 h 241"/>
                  <a:gd name="T32" fmla="*/ 7 w 134"/>
                  <a:gd name="T33" fmla="*/ 34 h 241"/>
                  <a:gd name="T34" fmla="*/ 127 w 134"/>
                  <a:gd name="T35" fmla="*/ 34 h 241"/>
                  <a:gd name="T36" fmla="*/ 127 w 134"/>
                  <a:gd name="T37" fmla="*/ 206 h 241"/>
                  <a:gd name="T38" fmla="*/ 7 w 134"/>
                  <a:gd name="T39" fmla="*/ 206 h 241"/>
                  <a:gd name="T40" fmla="*/ 7 w 134"/>
                  <a:gd name="T41" fmla="*/ 34 h 241"/>
                  <a:gd name="T42" fmla="*/ 18 w 134"/>
                  <a:gd name="T43" fmla="*/ 228 h 241"/>
                  <a:gd name="T44" fmla="*/ 11 w 134"/>
                  <a:gd name="T45" fmla="*/ 228 h 241"/>
                  <a:gd name="T46" fmla="*/ 7 w 134"/>
                  <a:gd name="T47" fmla="*/ 224 h 241"/>
                  <a:gd name="T48" fmla="*/ 11 w 134"/>
                  <a:gd name="T49" fmla="*/ 220 h 241"/>
                  <a:gd name="T50" fmla="*/ 18 w 134"/>
                  <a:gd name="T51" fmla="*/ 220 h 241"/>
                  <a:gd name="T52" fmla="*/ 21 w 134"/>
                  <a:gd name="T53" fmla="*/ 224 h 241"/>
                  <a:gd name="T54" fmla="*/ 18 w 134"/>
                  <a:gd name="T55" fmla="*/ 228 h 241"/>
                  <a:gd name="T56" fmla="*/ 75 w 134"/>
                  <a:gd name="T57" fmla="*/ 232 h 241"/>
                  <a:gd name="T58" fmla="*/ 61 w 134"/>
                  <a:gd name="T59" fmla="*/ 232 h 241"/>
                  <a:gd name="T60" fmla="*/ 54 w 134"/>
                  <a:gd name="T61" fmla="*/ 224 h 241"/>
                  <a:gd name="T62" fmla="*/ 61 w 134"/>
                  <a:gd name="T63" fmla="*/ 216 h 241"/>
                  <a:gd name="T64" fmla="*/ 75 w 134"/>
                  <a:gd name="T65" fmla="*/ 216 h 241"/>
                  <a:gd name="T66" fmla="*/ 82 w 134"/>
                  <a:gd name="T67" fmla="*/ 224 h 241"/>
                  <a:gd name="T68" fmla="*/ 75 w 134"/>
                  <a:gd name="T69" fmla="*/ 232 h 241"/>
                  <a:gd name="T70" fmla="*/ 117 w 134"/>
                  <a:gd name="T71" fmla="*/ 228 h 241"/>
                  <a:gd name="T72" fmla="*/ 113 w 134"/>
                  <a:gd name="T73" fmla="*/ 224 h 241"/>
                  <a:gd name="T74" fmla="*/ 117 w 134"/>
                  <a:gd name="T75" fmla="*/ 220 h 241"/>
                  <a:gd name="T76" fmla="*/ 123 w 134"/>
                  <a:gd name="T77" fmla="*/ 220 h 241"/>
                  <a:gd name="T78" fmla="*/ 127 w 134"/>
                  <a:gd name="T79" fmla="*/ 224 h 241"/>
                  <a:gd name="T80" fmla="*/ 123 w 134"/>
                  <a:gd name="T81" fmla="*/ 228 h 241"/>
                  <a:gd name="T82" fmla="*/ 117 w 134"/>
                  <a:gd name="T83" fmla="*/ 22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4" h="241">
                    <a:moveTo>
                      <a:pt x="134" y="231"/>
                    </a:moveTo>
                    <a:cubicBezTo>
                      <a:pt x="134" y="11"/>
                      <a:pt x="134" y="11"/>
                      <a:pt x="134" y="11"/>
                    </a:cubicBezTo>
                    <a:cubicBezTo>
                      <a:pt x="134" y="5"/>
                      <a:pt x="129" y="0"/>
                      <a:pt x="124" y="0"/>
                    </a:cubicBezTo>
                    <a:cubicBezTo>
                      <a:pt x="124" y="0"/>
                      <a:pt x="124" y="0"/>
                      <a:pt x="11" y="0"/>
                    </a:cubicBezTo>
                    <a:cubicBezTo>
                      <a:pt x="5" y="0"/>
                      <a:pt x="0" y="5"/>
                      <a:pt x="0" y="11"/>
                    </a:cubicBezTo>
                    <a:cubicBezTo>
                      <a:pt x="0" y="11"/>
                      <a:pt x="0" y="11"/>
                      <a:pt x="0" y="231"/>
                    </a:cubicBezTo>
                    <a:cubicBezTo>
                      <a:pt x="0" y="237"/>
                      <a:pt x="5" y="241"/>
                      <a:pt x="11" y="241"/>
                    </a:cubicBezTo>
                    <a:cubicBezTo>
                      <a:pt x="11" y="241"/>
                      <a:pt x="11" y="241"/>
                      <a:pt x="124" y="241"/>
                    </a:cubicBezTo>
                    <a:cubicBezTo>
                      <a:pt x="129" y="241"/>
                      <a:pt x="134" y="237"/>
                      <a:pt x="134" y="231"/>
                    </a:cubicBezTo>
                    <a:close/>
                    <a:moveTo>
                      <a:pt x="32" y="13"/>
                    </a:moveTo>
                    <a:cubicBezTo>
                      <a:pt x="102" y="13"/>
                      <a:pt x="102" y="13"/>
                      <a:pt x="102" y="13"/>
                    </a:cubicBezTo>
                    <a:cubicBezTo>
                      <a:pt x="103" y="13"/>
                      <a:pt x="105" y="14"/>
                      <a:pt x="105" y="16"/>
                    </a:cubicBezTo>
                    <a:cubicBezTo>
                      <a:pt x="105" y="17"/>
                      <a:pt x="103" y="17"/>
                      <a:pt x="102" y="17"/>
                    </a:cubicBezTo>
                    <a:cubicBezTo>
                      <a:pt x="32" y="17"/>
                      <a:pt x="32" y="17"/>
                      <a:pt x="32" y="17"/>
                    </a:cubicBezTo>
                    <a:cubicBezTo>
                      <a:pt x="31" y="17"/>
                      <a:pt x="30" y="17"/>
                      <a:pt x="30" y="16"/>
                    </a:cubicBezTo>
                    <a:cubicBezTo>
                      <a:pt x="30" y="14"/>
                      <a:pt x="31" y="13"/>
                      <a:pt x="32" y="13"/>
                    </a:cubicBezTo>
                    <a:close/>
                    <a:moveTo>
                      <a:pt x="7" y="34"/>
                    </a:moveTo>
                    <a:cubicBezTo>
                      <a:pt x="127" y="34"/>
                      <a:pt x="127" y="34"/>
                      <a:pt x="127" y="34"/>
                    </a:cubicBezTo>
                    <a:cubicBezTo>
                      <a:pt x="127" y="206"/>
                      <a:pt x="127" y="206"/>
                      <a:pt x="127" y="206"/>
                    </a:cubicBezTo>
                    <a:cubicBezTo>
                      <a:pt x="7" y="206"/>
                      <a:pt x="7" y="206"/>
                      <a:pt x="7" y="206"/>
                    </a:cubicBezTo>
                    <a:lnTo>
                      <a:pt x="7" y="34"/>
                    </a:lnTo>
                    <a:close/>
                    <a:moveTo>
                      <a:pt x="18" y="228"/>
                    </a:moveTo>
                    <a:cubicBezTo>
                      <a:pt x="11" y="228"/>
                      <a:pt x="11" y="228"/>
                      <a:pt x="11" y="228"/>
                    </a:cubicBezTo>
                    <a:cubicBezTo>
                      <a:pt x="9" y="228"/>
                      <a:pt x="7" y="226"/>
                      <a:pt x="7" y="224"/>
                    </a:cubicBezTo>
                    <a:cubicBezTo>
                      <a:pt x="7" y="223"/>
                      <a:pt x="9" y="220"/>
                      <a:pt x="11" y="220"/>
                    </a:cubicBezTo>
                    <a:cubicBezTo>
                      <a:pt x="18" y="220"/>
                      <a:pt x="18" y="220"/>
                      <a:pt x="18" y="220"/>
                    </a:cubicBezTo>
                    <a:cubicBezTo>
                      <a:pt x="19" y="220"/>
                      <a:pt x="21" y="223"/>
                      <a:pt x="21" y="224"/>
                    </a:cubicBezTo>
                    <a:cubicBezTo>
                      <a:pt x="21" y="226"/>
                      <a:pt x="19" y="228"/>
                      <a:pt x="18" y="228"/>
                    </a:cubicBezTo>
                    <a:close/>
                    <a:moveTo>
                      <a:pt x="75" y="232"/>
                    </a:moveTo>
                    <a:cubicBezTo>
                      <a:pt x="61" y="232"/>
                      <a:pt x="61" y="232"/>
                      <a:pt x="61" y="232"/>
                    </a:cubicBezTo>
                    <a:cubicBezTo>
                      <a:pt x="56" y="232"/>
                      <a:pt x="54" y="229"/>
                      <a:pt x="54" y="224"/>
                    </a:cubicBezTo>
                    <a:cubicBezTo>
                      <a:pt x="54" y="220"/>
                      <a:pt x="56" y="216"/>
                      <a:pt x="61" y="216"/>
                    </a:cubicBezTo>
                    <a:cubicBezTo>
                      <a:pt x="75" y="216"/>
                      <a:pt x="75" y="216"/>
                      <a:pt x="75" y="216"/>
                    </a:cubicBezTo>
                    <a:cubicBezTo>
                      <a:pt x="78" y="216"/>
                      <a:pt x="82" y="220"/>
                      <a:pt x="82" y="224"/>
                    </a:cubicBezTo>
                    <a:cubicBezTo>
                      <a:pt x="82" y="229"/>
                      <a:pt x="78" y="232"/>
                      <a:pt x="75" y="232"/>
                    </a:cubicBezTo>
                    <a:close/>
                    <a:moveTo>
                      <a:pt x="117" y="228"/>
                    </a:moveTo>
                    <a:cubicBezTo>
                      <a:pt x="116" y="228"/>
                      <a:pt x="113" y="226"/>
                      <a:pt x="113" y="224"/>
                    </a:cubicBezTo>
                    <a:cubicBezTo>
                      <a:pt x="113" y="223"/>
                      <a:pt x="116" y="220"/>
                      <a:pt x="117" y="220"/>
                    </a:cubicBezTo>
                    <a:cubicBezTo>
                      <a:pt x="123" y="220"/>
                      <a:pt x="123" y="220"/>
                      <a:pt x="123" y="220"/>
                    </a:cubicBezTo>
                    <a:cubicBezTo>
                      <a:pt x="126" y="220"/>
                      <a:pt x="127" y="223"/>
                      <a:pt x="127" y="224"/>
                    </a:cubicBezTo>
                    <a:cubicBezTo>
                      <a:pt x="127" y="226"/>
                      <a:pt x="126" y="228"/>
                      <a:pt x="123" y="228"/>
                    </a:cubicBezTo>
                    <a:cubicBezTo>
                      <a:pt x="117" y="228"/>
                      <a:pt x="117" y="228"/>
                      <a:pt x="117" y="228"/>
                    </a:cubicBezTo>
                    <a:close/>
                  </a:path>
                </a:pathLst>
              </a:custGeom>
              <a:solidFill>
                <a:srgbClr val="505050"/>
              </a:solidFill>
              <a:ln>
                <a:noFill/>
              </a:ln>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59" name="Freeform 114"/>
              <p:cNvSpPr>
                <a:spLocks noEditPoints="1"/>
              </p:cNvSpPr>
              <p:nvPr/>
            </p:nvSpPr>
            <p:spPr bwMode="auto">
              <a:xfrm>
                <a:off x="1460588" y="4542605"/>
                <a:ext cx="247509" cy="224064"/>
              </a:xfrm>
              <a:custGeom>
                <a:avLst/>
                <a:gdLst>
                  <a:gd name="T0" fmla="*/ 42 w 145"/>
                  <a:gd name="T1" fmla="*/ 6 h 131"/>
                  <a:gd name="T2" fmla="*/ 42 w 145"/>
                  <a:gd name="T3" fmla="*/ 19 h 131"/>
                  <a:gd name="T4" fmla="*/ 31 w 145"/>
                  <a:gd name="T5" fmla="*/ 19 h 131"/>
                  <a:gd name="T6" fmla="*/ 31 w 145"/>
                  <a:gd name="T7" fmla="*/ 6 h 131"/>
                  <a:gd name="T8" fmla="*/ 25 w 145"/>
                  <a:gd name="T9" fmla="*/ 0 h 131"/>
                  <a:gd name="T10" fmla="*/ 19 w 145"/>
                  <a:gd name="T11" fmla="*/ 6 h 131"/>
                  <a:gd name="T12" fmla="*/ 19 w 145"/>
                  <a:gd name="T13" fmla="*/ 19 h 131"/>
                  <a:gd name="T14" fmla="*/ 13 w 145"/>
                  <a:gd name="T15" fmla="*/ 19 h 131"/>
                  <a:gd name="T16" fmla="*/ 0 w 145"/>
                  <a:gd name="T17" fmla="*/ 32 h 131"/>
                  <a:gd name="T18" fmla="*/ 0 w 145"/>
                  <a:gd name="T19" fmla="*/ 118 h 131"/>
                  <a:gd name="T20" fmla="*/ 13 w 145"/>
                  <a:gd name="T21" fmla="*/ 131 h 131"/>
                  <a:gd name="T22" fmla="*/ 132 w 145"/>
                  <a:gd name="T23" fmla="*/ 131 h 131"/>
                  <a:gd name="T24" fmla="*/ 145 w 145"/>
                  <a:gd name="T25" fmla="*/ 118 h 131"/>
                  <a:gd name="T26" fmla="*/ 145 w 145"/>
                  <a:gd name="T27" fmla="*/ 32 h 131"/>
                  <a:gd name="T28" fmla="*/ 132 w 145"/>
                  <a:gd name="T29" fmla="*/ 19 h 131"/>
                  <a:gd name="T30" fmla="*/ 126 w 145"/>
                  <a:gd name="T31" fmla="*/ 19 h 131"/>
                  <a:gd name="T32" fmla="*/ 126 w 145"/>
                  <a:gd name="T33" fmla="*/ 6 h 131"/>
                  <a:gd name="T34" fmla="*/ 120 w 145"/>
                  <a:gd name="T35" fmla="*/ 0 h 131"/>
                  <a:gd name="T36" fmla="*/ 115 w 145"/>
                  <a:gd name="T37" fmla="*/ 6 h 131"/>
                  <a:gd name="T38" fmla="*/ 115 w 145"/>
                  <a:gd name="T39" fmla="*/ 19 h 131"/>
                  <a:gd name="T40" fmla="*/ 103 w 145"/>
                  <a:gd name="T41" fmla="*/ 19 h 131"/>
                  <a:gd name="T42" fmla="*/ 103 w 145"/>
                  <a:gd name="T43" fmla="*/ 6 h 131"/>
                  <a:gd name="T44" fmla="*/ 97 w 145"/>
                  <a:gd name="T45" fmla="*/ 0 h 131"/>
                  <a:gd name="T46" fmla="*/ 91 w 145"/>
                  <a:gd name="T47" fmla="*/ 6 h 131"/>
                  <a:gd name="T48" fmla="*/ 91 w 145"/>
                  <a:gd name="T49" fmla="*/ 19 h 131"/>
                  <a:gd name="T50" fmla="*/ 54 w 145"/>
                  <a:gd name="T51" fmla="*/ 19 h 131"/>
                  <a:gd name="T52" fmla="*/ 54 w 145"/>
                  <a:gd name="T53" fmla="*/ 6 h 131"/>
                  <a:gd name="T54" fmla="*/ 48 w 145"/>
                  <a:gd name="T55" fmla="*/ 0 h 131"/>
                  <a:gd name="T56" fmla="*/ 42 w 145"/>
                  <a:gd name="T57" fmla="*/ 6 h 131"/>
                  <a:gd name="T58" fmla="*/ 129 w 145"/>
                  <a:gd name="T59" fmla="*/ 47 h 131"/>
                  <a:gd name="T60" fmla="*/ 129 w 145"/>
                  <a:gd name="T61" fmla="*/ 112 h 131"/>
                  <a:gd name="T62" fmla="*/ 17 w 145"/>
                  <a:gd name="T63" fmla="*/ 112 h 131"/>
                  <a:gd name="T64" fmla="*/ 17 w 145"/>
                  <a:gd name="T65" fmla="*/ 47 h 131"/>
                  <a:gd name="T66" fmla="*/ 129 w 145"/>
                  <a:gd name="T67" fmla="*/ 4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5" h="131">
                    <a:moveTo>
                      <a:pt x="42" y="6"/>
                    </a:moveTo>
                    <a:cubicBezTo>
                      <a:pt x="42" y="19"/>
                      <a:pt x="42" y="19"/>
                      <a:pt x="42" y="19"/>
                    </a:cubicBezTo>
                    <a:cubicBezTo>
                      <a:pt x="31" y="19"/>
                      <a:pt x="31" y="19"/>
                      <a:pt x="31" y="19"/>
                    </a:cubicBezTo>
                    <a:cubicBezTo>
                      <a:pt x="31" y="6"/>
                      <a:pt x="31" y="6"/>
                      <a:pt x="31" y="6"/>
                    </a:cubicBezTo>
                    <a:cubicBezTo>
                      <a:pt x="31" y="3"/>
                      <a:pt x="28" y="0"/>
                      <a:pt x="25" y="0"/>
                    </a:cubicBezTo>
                    <a:cubicBezTo>
                      <a:pt x="22" y="0"/>
                      <a:pt x="19" y="3"/>
                      <a:pt x="19" y="6"/>
                    </a:cubicBezTo>
                    <a:cubicBezTo>
                      <a:pt x="19" y="19"/>
                      <a:pt x="19" y="19"/>
                      <a:pt x="19" y="19"/>
                    </a:cubicBezTo>
                    <a:cubicBezTo>
                      <a:pt x="13" y="19"/>
                      <a:pt x="13" y="19"/>
                      <a:pt x="13" y="19"/>
                    </a:cubicBezTo>
                    <a:cubicBezTo>
                      <a:pt x="6" y="19"/>
                      <a:pt x="0" y="25"/>
                      <a:pt x="0" y="32"/>
                    </a:cubicBezTo>
                    <a:cubicBezTo>
                      <a:pt x="0" y="118"/>
                      <a:pt x="0" y="118"/>
                      <a:pt x="0" y="118"/>
                    </a:cubicBezTo>
                    <a:cubicBezTo>
                      <a:pt x="0" y="125"/>
                      <a:pt x="6" y="131"/>
                      <a:pt x="13" y="131"/>
                    </a:cubicBezTo>
                    <a:cubicBezTo>
                      <a:pt x="132" y="131"/>
                      <a:pt x="132" y="131"/>
                      <a:pt x="132" y="131"/>
                    </a:cubicBezTo>
                    <a:cubicBezTo>
                      <a:pt x="139" y="131"/>
                      <a:pt x="145" y="125"/>
                      <a:pt x="145" y="118"/>
                    </a:cubicBezTo>
                    <a:cubicBezTo>
                      <a:pt x="145" y="32"/>
                      <a:pt x="145" y="32"/>
                      <a:pt x="145" y="32"/>
                    </a:cubicBezTo>
                    <a:cubicBezTo>
                      <a:pt x="145" y="25"/>
                      <a:pt x="139" y="19"/>
                      <a:pt x="132" y="19"/>
                    </a:cubicBezTo>
                    <a:cubicBezTo>
                      <a:pt x="126" y="19"/>
                      <a:pt x="126" y="19"/>
                      <a:pt x="126" y="19"/>
                    </a:cubicBezTo>
                    <a:cubicBezTo>
                      <a:pt x="126" y="6"/>
                      <a:pt x="126" y="6"/>
                      <a:pt x="126" y="6"/>
                    </a:cubicBezTo>
                    <a:cubicBezTo>
                      <a:pt x="126" y="3"/>
                      <a:pt x="124" y="0"/>
                      <a:pt x="120" y="0"/>
                    </a:cubicBezTo>
                    <a:cubicBezTo>
                      <a:pt x="117" y="0"/>
                      <a:pt x="115" y="3"/>
                      <a:pt x="115" y="6"/>
                    </a:cubicBezTo>
                    <a:cubicBezTo>
                      <a:pt x="115" y="19"/>
                      <a:pt x="115" y="19"/>
                      <a:pt x="115" y="19"/>
                    </a:cubicBezTo>
                    <a:cubicBezTo>
                      <a:pt x="103" y="19"/>
                      <a:pt x="103" y="19"/>
                      <a:pt x="103" y="19"/>
                    </a:cubicBezTo>
                    <a:cubicBezTo>
                      <a:pt x="103" y="6"/>
                      <a:pt x="103" y="6"/>
                      <a:pt x="103" y="6"/>
                    </a:cubicBezTo>
                    <a:cubicBezTo>
                      <a:pt x="103" y="3"/>
                      <a:pt x="100" y="0"/>
                      <a:pt x="97" y="0"/>
                    </a:cubicBezTo>
                    <a:cubicBezTo>
                      <a:pt x="94" y="0"/>
                      <a:pt x="91" y="3"/>
                      <a:pt x="91" y="6"/>
                    </a:cubicBezTo>
                    <a:cubicBezTo>
                      <a:pt x="91" y="19"/>
                      <a:pt x="91" y="19"/>
                      <a:pt x="91" y="19"/>
                    </a:cubicBezTo>
                    <a:cubicBezTo>
                      <a:pt x="54" y="19"/>
                      <a:pt x="54" y="19"/>
                      <a:pt x="54" y="19"/>
                    </a:cubicBezTo>
                    <a:cubicBezTo>
                      <a:pt x="54" y="6"/>
                      <a:pt x="54" y="6"/>
                      <a:pt x="54" y="6"/>
                    </a:cubicBezTo>
                    <a:cubicBezTo>
                      <a:pt x="54" y="3"/>
                      <a:pt x="51" y="0"/>
                      <a:pt x="48" y="0"/>
                    </a:cubicBezTo>
                    <a:cubicBezTo>
                      <a:pt x="45" y="0"/>
                      <a:pt x="42" y="3"/>
                      <a:pt x="42" y="6"/>
                    </a:cubicBezTo>
                    <a:close/>
                    <a:moveTo>
                      <a:pt x="129" y="47"/>
                    </a:moveTo>
                    <a:cubicBezTo>
                      <a:pt x="129" y="112"/>
                      <a:pt x="129" y="112"/>
                      <a:pt x="129" y="112"/>
                    </a:cubicBezTo>
                    <a:cubicBezTo>
                      <a:pt x="17" y="112"/>
                      <a:pt x="17" y="112"/>
                      <a:pt x="17" y="112"/>
                    </a:cubicBezTo>
                    <a:cubicBezTo>
                      <a:pt x="17" y="47"/>
                      <a:pt x="17" y="47"/>
                      <a:pt x="17" y="47"/>
                    </a:cubicBezTo>
                    <a:lnTo>
                      <a:pt x="129" y="47"/>
                    </a:lnTo>
                    <a:close/>
                  </a:path>
                </a:pathLst>
              </a:custGeom>
              <a:solidFill>
                <a:srgbClr val="505050"/>
              </a:solidFill>
              <a:ln>
                <a:noFill/>
              </a:ln>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60" name="Freeform 425"/>
              <p:cNvSpPr>
                <a:spLocks noEditPoints="1"/>
              </p:cNvSpPr>
              <p:nvPr/>
            </p:nvSpPr>
            <p:spPr bwMode="auto">
              <a:xfrm>
                <a:off x="1166273" y="4299876"/>
                <a:ext cx="194801" cy="169296"/>
              </a:xfrm>
              <a:custGeom>
                <a:avLst/>
                <a:gdLst>
                  <a:gd name="T0" fmla="*/ 701 w 704"/>
                  <a:gd name="T1" fmla="*/ 585 h 610"/>
                  <a:gd name="T2" fmla="*/ 366 w 704"/>
                  <a:gd name="T3" fmla="*/ 8 h 610"/>
                  <a:gd name="T4" fmla="*/ 352 w 704"/>
                  <a:gd name="T5" fmla="*/ 0 h 610"/>
                  <a:gd name="T6" fmla="*/ 338 w 704"/>
                  <a:gd name="T7" fmla="*/ 8 h 610"/>
                  <a:gd name="T8" fmla="*/ 3 w 704"/>
                  <a:gd name="T9" fmla="*/ 586 h 610"/>
                  <a:gd name="T10" fmla="*/ 3 w 704"/>
                  <a:gd name="T11" fmla="*/ 602 h 610"/>
                  <a:gd name="T12" fmla="*/ 17 w 704"/>
                  <a:gd name="T13" fmla="*/ 610 h 610"/>
                  <a:gd name="T14" fmla="*/ 688 w 704"/>
                  <a:gd name="T15" fmla="*/ 610 h 610"/>
                  <a:gd name="T16" fmla="*/ 688 w 704"/>
                  <a:gd name="T17" fmla="*/ 610 h 610"/>
                  <a:gd name="T18" fmla="*/ 704 w 704"/>
                  <a:gd name="T19" fmla="*/ 594 h 610"/>
                  <a:gd name="T20" fmla="*/ 701 w 704"/>
                  <a:gd name="T21" fmla="*/ 585 h 610"/>
                  <a:gd name="T22" fmla="*/ 352 w 704"/>
                  <a:gd name="T23" fmla="*/ 220 h 610"/>
                  <a:gd name="T24" fmla="*/ 514 w 704"/>
                  <a:gd name="T25" fmla="*/ 500 h 610"/>
                  <a:gd name="T26" fmla="*/ 190 w 704"/>
                  <a:gd name="T27" fmla="*/ 500 h 610"/>
                  <a:gd name="T28" fmla="*/ 352 w 704"/>
                  <a:gd name="T29" fmla="*/ 22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4" h="610">
                    <a:moveTo>
                      <a:pt x="701" y="585"/>
                    </a:moveTo>
                    <a:cubicBezTo>
                      <a:pt x="366" y="8"/>
                      <a:pt x="366" y="8"/>
                      <a:pt x="366" y="8"/>
                    </a:cubicBezTo>
                    <a:cubicBezTo>
                      <a:pt x="363" y="3"/>
                      <a:pt x="358" y="0"/>
                      <a:pt x="352" y="0"/>
                    </a:cubicBezTo>
                    <a:cubicBezTo>
                      <a:pt x="346" y="0"/>
                      <a:pt x="341" y="3"/>
                      <a:pt x="338" y="8"/>
                    </a:cubicBezTo>
                    <a:cubicBezTo>
                      <a:pt x="3" y="586"/>
                      <a:pt x="3" y="586"/>
                      <a:pt x="3" y="586"/>
                    </a:cubicBezTo>
                    <a:cubicBezTo>
                      <a:pt x="0" y="591"/>
                      <a:pt x="0" y="597"/>
                      <a:pt x="3" y="602"/>
                    </a:cubicBezTo>
                    <a:cubicBezTo>
                      <a:pt x="5" y="607"/>
                      <a:pt x="11" y="610"/>
                      <a:pt x="17" y="610"/>
                    </a:cubicBezTo>
                    <a:cubicBezTo>
                      <a:pt x="688" y="610"/>
                      <a:pt x="688" y="610"/>
                      <a:pt x="688" y="610"/>
                    </a:cubicBezTo>
                    <a:cubicBezTo>
                      <a:pt x="688" y="610"/>
                      <a:pt x="688" y="610"/>
                      <a:pt x="688" y="610"/>
                    </a:cubicBezTo>
                    <a:cubicBezTo>
                      <a:pt x="697" y="610"/>
                      <a:pt x="704" y="603"/>
                      <a:pt x="704" y="594"/>
                    </a:cubicBezTo>
                    <a:cubicBezTo>
                      <a:pt x="704" y="591"/>
                      <a:pt x="703" y="587"/>
                      <a:pt x="701" y="585"/>
                    </a:cubicBezTo>
                    <a:close/>
                    <a:moveTo>
                      <a:pt x="352" y="220"/>
                    </a:moveTo>
                    <a:cubicBezTo>
                      <a:pt x="514" y="500"/>
                      <a:pt x="514" y="500"/>
                      <a:pt x="514" y="500"/>
                    </a:cubicBezTo>
                    <a:cubicBezTo>
                      <a:pt x="190" y="500"/>
                      <a:pt x="190" y="500"/>
                      <a:pt x="190" y="500"/>
                    </a:cubicBezTo>
                    <a:lnTo>
                      <a:pt x="352" y="220"/>
                    </a:lnTo>
                    <a:close/>
                  </a:path>
                </a:pathLst>
              </a:custGeom>
              <a:solidFill>
                <a:srgbClr val="505050"/>
              </a:solidFill>
              <a:ln>
                <a:noFill/>
              </a:ln>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grpSp>
            <p:nvGrpSpPr>
              <p:cNvPr id="261" name="Group 263"/>
              <p:cNvGrpSpPr/>
              <p:nvPr/>
            </p:nvGrpSpPr>
            <p:grpSpPr>
              <a:xfrm>
                <a:off x="43801" y="4820788"/>
                <a:ext cx="438953" cy="396103"/>
                <a:chOff x="641764" y="763822"/>
                <a:chExt cx="456279" cy="411062"/>
              </a:xfrm>
              <a:solidFill>
                <a:srgbClr val="FFFFFF">
                  <a:lumMod val="75000"/>
                </a:srgbClr>
              </a:solidFill>
            </p:grpSpPr>
            <p:sp>
              <p:nvSpPr>
                <p:cNvPr id="294" name="Freeform 104"/>
                <p:cNvSpPr>
                  <a:spLocks/>
                </p:cNvSpPr>
                <p:nvPr/>
              </p:nvSpPr>
              <p:spPr bwMode="auto">
                <a:xfrm>
                  <a:off x="894890" y="1009754"/>
                  <a:ext cx="203153" cy="165130"/>
                </a:xfrm>
                <a:custGeom>
                  <a:avLst/>
                  <a:gdLst>
                    <a:gd name="T0" fmla="*/ 79 w 79"/>
                    <a:gd name="T1" fmla="*/ 44 h 64"/>
                    <a:gd name="T2" fmla="*/ 79 w 79"/>
                    <a:gd name="T3" fmla="*/ 0 h 64"/>
                    <a:gd name="T4" fmla="*/ 78 w 79"/>
                    <a:gd name="T5" fmla="*/ 1 h 64"/>
                    <a:gd name="T6" fmla="*/ 40 w 79"/>
                    <a:gd name="T7" fmla="*/ 12 h 64"/>
                    <a:gd name="T8" fmla="*/ 1 w 79"/>
                    <a:gd name="T9" fmla="*/ 1 h 64"/>
                    <a:gd name="T10" fmla="*/ 0 w 79"/>
                    <a:gd name="T11" fmla="*/ 0 h 64"/>
                    <a:gd name="T12" fmla="*/ 0 w 79"/>
                    <a:gd name="T13" fmla="*/ 44 h 64"/>
                    <a:gd name="T14" fmla="*/ 40 w 79"/>
                    <a:gd name="T15" fmla="*/ 64 h 64"/>
                    <a:gd name="T16" fmla="*/ 79 w 79"/>
                    <a:gd name="T17"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64">
                      <a:moveTo>
                        <a:pt x="79" y="44"/>
                      </a:moveTo>
                      <a:cubicBezTo>
                        <a:pt x="79" y="0"/>
                        <a:pt x="79" y="0"/>
                        <a:pt x="79" y="0"/>
                      </a:cubicBezTo>
                      <a:cubicBezTo>
                        <a:pt x="78" y="1"/>
                        <a:pt x="78" y="1"/>
                        <a:pt x="78" y="1"/>
                      </a:cubicBezTo>
                      <a:cubicBezTo>
                        <a:pt x="71" y="8"/>
                        <a:pt x="56" y="12"/>
                        <a:pt x="40" y="12"/>
                      </a:cubicBezTo>
                      <a:cubicBezTo>
                        <a:pt x="23" y="12"/>
                        <a:pt x="8" y="8"/>
                        <a:pt x="1" y="1"/>
                      </a:cubicBezTo>
                      <a:cubicBezTo>
                        <a:pt x="0" y="0"/>
                        <a:pt x="0" y="0"/>
                        <a:pt x="0" y="0"/>
                      </a:cubicBezTo>
                      <a:cubicBezTo>
                        <a:pt x="0" y="44"/>
                        <a:pt x="0" y="44"/>
                        <a:pt x="0" y="44"/>
                      </a:cubicBezTo>
                      <a:cubicBezTo>
                        <a:pt x="0" y="55"/>
                        <a:pt x="18" y="64"/>
                        <a:pt x="40" y="64"/>
                      </a:cubicBezTo>
                      <a:cubicBezTo>
                        <a:pt x="61" y="64"/>
                        <a:pt x="79" y="55"/>
                        <a:pt x="79" y="44"/>
                      </a:cubicBezTo>
                      <a:close/>
                    </a:path>
                  </a:pathLst>
                </a:custGeom>
                <a:solidFill>
                  <a:srgbClr val="505050"/>
                </a:solidFill>
                <a:ln>
                  <a:noFill/>
                </a:ln>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95" name="Oval 105"/>
                <p:cNvSpPr>
                  <a:spLocks noChangeArrowheads="1"/>
                </p:cNvSpPr>
                <p:nvPr/>
              </p:nvSpPr>
              <p:spPr bwMode="auto">
                <a:xfrm>
                  <a:off x="641764" y="763822"/>
                  <a:ext cx="204239" cy="112983"/>
                </a:xfrm>
                <a:prstGeom prst="ellipse">
                  <a:avLst/>
                </a:prstGeom>
                <a:solidFill>
                  <a:srgbClr val="505050"/>
                </a:solidFill>
                <a:ln>
                  <a:noFill/>
                </a:ln>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96" name="Freeform 106"/>
                <p:cNvSpPr>
                  <a:spLocks/>
                </p:cNvSpPr>
                <p:nvPr/>
              </p:nvSpPr>
              <p:spPr bwMode="auto">
                <a:xfrm>
                  <a:off x="641764" y="860920"/>
                  <a:ext cx="204239" cy="164043"/>
                </a:xfrm>
                <a:custGeom>
                  <a:avLst/>
                  <a:gdLst>
                    <a:gd name="T0" fmla="*/ 40 w 79"/>
                    <a:gd name="T1" fmla="*/ 64 h 64"/>
                    <a:gd name="T2" fmla="*/ 79 w 79"/>
                    <a:gd name="T3" fmla="*/ 44 h 64"/>
                    <a:gd name="T4" fmla="*/ 79 w 79"/>
                    <a:gd name="T5" fmla="*/ 0 h 64"/>
                    <a:gd name="T6" fmla="*/ 78 w 79"/>
                    <a:gd name="T7" fmla="*/ 1 h 64"/>
                    <a:gd name="T8" fmla="*/ 40 w 79"/>
                    <a:gd name="T9" fmla="*/ 12 h 64"/>
                    <a:gd name="T10" fmla="*/ 1 w 79"/>
                    <a:gd name="T11" fmla="*/ 1 h 64"/>
                    <a:gd name="T12" fmla="*/ 0 w 79"/>
                    <a:gd name="T13" fmla="*/ 0 h 64"/>
                    <a:gd name="T14" fmla="*/ 0 w 79"/>
                    <a:gd name="T15" fmla="*/ 44 h 64"/>
                    <a:gd name="T16" fmla="*/ 40 w 79"/>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64">
                      <a:moveTo>
                        <a:pt x="40" y="64"/>
                      </a:moveTo>
                      <a:cubicBezTo>
                        <a:pt x="62" y="64"/>
                        <a:pt x="79" y="55"/>
                        <a:pt x="79" y="44"/>
                      </a:cubicBezTo>
                      <a:cubicBezTo>
                        <a:pt x="79" y="0"/>
                        <a:pt x="79" y="0"/>
                        <a:pt x="79" y="0"/>
                      </a:cubicBezTo>
                      <a:cubicBezTo>
                        <a:pt x="78" y="1"/>
                        <a:pt x="78" y="1"/>
                        <a:pt x="78" y="1"/>
                      </a:cubicBezTo>
                      <a:cubicBezTo>
                        <a:pt x="71" y="8"/>
                        <a:pt x="56" y="12"/>
                        <a:pt x="40" y="12"/>
                      </a:cubicBezTo>
                      <a:cubicBezTo>
                        <a:pt x="23" y="12"/>
                        <a:pt x="9" y="8"/>
                        <a:pt x="1" y="1"/>
                      </a:cubicBezTo>
                      <a:cubicBezTo>
                        <a:pt x="0" y="0"/>
                        <a:pt x="0" y="0"/>
                        <a:pt x="0" y="0"/>
                      </a:cubicBezTo>
                      <a:cubicBezTo>
                        <a:pt x="0" y="44"/>
                        <a:pt x="0" y="44"/>
                        <a:pt x="0" y="44"/>
                      </a:cubicBezTo>
                      <a:cubicBezTo>
                        <a:pt x="0" y="55"/>
                        <a:pt x="18" y="64"/>
                        <a:pt x="40" y="64"/>
                      </a:cubicBezTo>
                      <a:close/>
                    </a:path>
                  </a:pathLst>
                </a:custGeom>
                <a:solidFill>
                  <a:srgbClr val="505050"/>
                </a:solidFill>
                <a:ln>
                  <a:noFill/>
                </a:ln>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97" name="Oval 107"/>
                <p:cNvSpPr>
                  <a:spLocks noChangeArrowheads="1"/>
                </p:cNvSpPr>
                <p:nvPr/>
              </p:nvSpPr>
              <p:spPr bwMode="auto">
                <a:xfrm>
                  <a:off x="894890" y="911980"/>
                  <a:ext cx="203153" cy="112983"/>
                </a:xfrm>
                <a:prstGeom prst="ellipse">
                  <a:avLst/>
                </a:prstGeom>
                <a:solidFill>
                  <a:srgbClr val="505050"/>
                </a:solidFill>
                <a:ln>
                  <a:noFill/>
                </a:ln>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98" name="Freeform 108"/>
                <p:cNvSpPr>
                  <a:spLocks/>
                </p:cNvSpPr>
                <p:nvPr/>
              </p:nvSpPr>
              <p:spPr bwMode="auto">
                <a:xfrm>
                  <a:off x="641764" y="1009754"/>
                  <a:ext cx="204239" cy="165130"/>
                </a:xfrm>
                <a:custGeom>
                  <a:avLst/>
                  <a:gdLst>
                    <a:gd name="T0" fmla="*/ 40 w 79"/>
                    <a:gd name="T1" fmla="*/ 64 h 64"/>
                    <a:gd name="T2" fmla="*/ 79 w 79"/>
                    <a:gd name="T3" fmla="*/ 44 h 64"/>
                    <a:gd name="T4" fmla="*/ 79 w 79"/>
                    <a:gd name="T5" fmla="*/ 0 h 64"/>
                    <a:gd name="T6" fmla="*/ 78 w 79"/>
                    <a:gd name="T7" fmla="*/ 1 h 64"/>
                    <a:gd name="T8" fmla="*/ 40 w 79"/>
                    <a:gd name="T9" fmla="*/ 12 h 64"/>
                    <a:gd name="T10" fmla="*/ 1 w 79"/>
                    <a:gd name="T11" fmla="*/ 1 h 64"/>
                    <a:gd name="T12" fmla="*/ 0 w 79"/>
                    <a:gd name="T13" fmla="*/ 0 h 64"/>
                    <a:gd name="T14" fmla="*/ 0 w 79"/>
                    <a:gd name="T15" fmla="*/ 44 h 64"/>
                    <a:gd name="T16" fmla="*/ 40 w 79"/>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64">
                      <a:moveTo>
                        <a:pt x="40" y="64"/>
                      </a:moveTo>
                      <a:cubicBezTo>
                        <a:pt x="62" y="64"/>
                        <a:pt x="79" y="55"/>
                        <a:pt x="79" y="44"/>
                      </a:cubicBezTo>
                      <a:cubicBezTo>
                        <a:pt x="79" y="0"/>
                        <a:pt x="79" y="0"/>
                        <a:pt x="79" y="0"/>
                      </a:cubicBezTo>
                      <a:cubicBezTo>
                        <a:pt x="78" y="1"/>
                        <a:pt x="78" y="1"/>
                        <a:pt x="78" y="1"/>
                      </a:cubicBezTo>
                      <a:cubicBezTo>
                        <a:pt x="71" y="8"/>
                        <a:pt x="56" y="12"/>
                        <a:pt x="40" y="12"/>
                      </a:cubicBezTo>
                      <a:cubicBezTo>
                        <a:pt x="23" y="12"/>
                        <a:pt x="9" y="8"/>
                        <a:pt x="1" y="1"/>
                      </a:cubicBezTo>
                      <a:cubicBezTo>
                        <a:pt x="0" y="0"/>
                        <a:pt x="0" y="0"/>
                        <a:pt x="0" y="0"/>
                      </a:cubicBezTo>
                      <a:cubicBezTo>
                        <a:pt x="0" y="44"/>
                        <a:pt x="0" y="44"/>
                        <a:pt x="0" y="44"/>
                      </a:cubicBezTo>
                      <a:cubicBezTo>
                        <a:pt x="0" y="55"/>
                        <a:pt x="18" y="64"/>
                        <a:pt x="40" y="64"/>
                      </a:cubicBezTo>
                      <a:close/>
                    </a:path>
                  </a:pathLst>
                </a:custGeom>
                <a:solidFill>
                  <a:srgbClr val="505050"/>
                </a:solidFill>
                <a:ln>
                  <a:noFill/>
                </a:ln>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grpSp>
          <p:sp>
            <p:nvSpPr>
              <p:cNvPr id="262" name="Freeform 264"/>
              <p:cNvSpPr/>
              <p:nvPr/>
            </p:nvSpPr>
            <p:spPr bwMode="auto">
              <a:xfrm rot="10800000">
                <a:off x="663821" y="5252036"/>
                <a:ext cx="196893" cy="239640"/>
              </a:xfrm>
              <a:custGeom>
                <a:avLst/>
                <a:gdLst>
                  <a:gd name="connsiteX0" fmla="*/ 487791 w 975584"/>
                  <a:gd name="connsiteY0" fmla="*/ 929204 h 1185453"/>
                  <a:gd name="connsiteX1" fmla="*/ 734193 w 975584"/>
                  <a:gd name="connsiteY1" fmla="*/ 682802 h 1185453"/>
                  <a:gd name="connsiteX2" fmla="*/ 487791 w 975584"/>
                  <a:gd name="connsiteY2" fmla="*/ 436400 h 1185453"/>
                  <a:gd name="connsiteX3" fmla="*/ 241389 w 975584"/>
                  <a:gd name="connsiteY3" fmla="*/ 682802 h 1185453"/>
                  <a:gd name="connsiteX4" fmla="*/ 487791 w 975584"/>
                  <a:gd name="connsiteY4" fmla="*/ 929204 h 1185453"/>
                  <a:gd name="connsiteX5" fmla="*/ 487792 w 975584"/>
                  <a:gd name="connsiteY5" fmla="*/ 1185453 h 1185453"/>
                  <a:gd name="connsiteX6" fmla="*/ 0 w 975584"/>
                  <a:gd name="connsiteY6" fmla="*/ 697661 h 1185453"/>
                  <a:gd name="connsiteX7" fmla="*/ 83307 w 975584"/>
                  <a:gd name="connsiteY7" fmla="*/ 424932 h 1185453"/>
                  <a:gd name="connsiteX8" fmla="*/ 116543 w 975584"/>
                  <a:gd name="connsiteY8" fmla="*/ 384650 h 1185453"/>
                  <a:gd name="connsiteX9" fmla="*/ 113120 w 975584"/>
                  <a:gd name="connsiteY9" fmla="*/ 384650 h 1185453"/>
                  <a:gd name="connsiteX10" fmla="*/ 135499 w 975584"/>
                  <a:gd name="connsiteY10" fmla="*/ 361676 h 1185453"/>
                  <a:gd name="connsiteX11" fmla="*/ 142871 w 975584"/>
                  <a:gd name="connsiteY11" fmla="*/ 352740 h 1185453"/>
                  <a:gd name="connsiteX12" fmla="*/ 149652 w 975584"/>
                  <a:gd name="connsiteY12" fmla="*/ 347146 h 1185453"/>
                  <a:gd name="connsiteX13" fmla="*/ 487792 w 975584"/>
                  <a:gd name="connsiteY13" fmla="*/ 0 h 1185453"/>
                  <a:gd name="connsiteX14" fmla="*/ 825932 w 975584"/>
                  <a:gd name="connsiteY14" fmla="*/ 347146 h 1185453"/>
                  <a:gd name="connsiteX15" fmla="*/ 832713 w 975584"/>
                  <a:gd name="connsiteY15" fmla="*/ 352740 h 1185453"/>
                  <a:gd name="connsiteX16" fmla="*/ 840085 w 975584"/>
                  <a:gd name="connsiteY16" fmla="*/ 361676 h 1185453"/>
                  <a:gd name="connsiteX17" fmla="*/ 862464 w 975584"/>
                  <a:gd name="connsiteY17" fmla="*/ 384650 h 1185453"/>
                  <a:gd name="connsiteX18" fmla="*/ 859041 w 975584"/>
                  <a:gd name="connsiteY18" fmla="*/ 384650 h 1185453"/>
                  <a:gd name="connsiteX19" fmla="*/ 892277 w 975584"/>
                  <a:gd name="connsiteY19" fmla="*/ 424932 h 1185453"/>
                  <a:gd name="connsiteX20" fmla="*/ 975584 w 975584"/>
                  <a:gd name="connsiteY20" fmla="*/ 697661 h 1185453"/>
                  <a:gd name="connsiteX21" fmla="*/ 487792 w 975584"/>
                  <a:gd name="connsiteY21" fmla="*/ 1185453 h 118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5584" h="1185453">
                    <a:moveTo>
                      <a:pt x="487791" y="929204"/>
                    </a:moveTo>
                    <a:cubicBezTo>
                      <a:pt x="623875" y="929204"/>
                      <a:pt x="734193" y="818886"/>
                      <a:pt x="734193" y="682802"/>
                    </a:cubicBezTo>
                    <a:cubicBezTo>
                      <a:pt x="734193" y="546718"/>
                      <a:pt x="623875" y="436400"/>
                      <a:pt x="487791" y="436400"/>
                    </a:cubicBezTo>
                    <a:cubicBezTo>
                      <a:pt x="351707" y="436400"/>
                      <a:pt x="241389" y="546718"/>
                      <a:pt x="241389" y="682802"/>
                    </a:cubicBezTo>
                    <a:cubicBezTo>
                      <a:pt x="241389" y="818886"/>
                      <a:pt x="351707" y="929204"/>
                      <a:pt x="487791" y="929204"/>
                    </a:cubicBezTo>
                    <a:close/>
                    <a:moveTo>
                      <a:pt x="487792" y="1185453"/>
                    </a:moveTo>
                    <a:cubicBezTo>
                      <a:pt x="218392" y="1185453"/>
                      <a:pt x="0" y="967061"/>
                      <a:pt x="0" y="697661"/>
                    </a:cubicBezTo>
                    <a:cubicBezTo>
                      <a:pt x="0" y="596636"/>
                      <a:pt x="30711" y="502784"/>
                      <a:pt x="83307" y="424932"/>
                    </a:cubicBezTo>
                    <a:lnTo>
                      <a:pt x="116543" y="384650"/>
                    </a:lnTo>
                    <a:lnTo>
                      <a:pt x="113120" y="384650"/>
                    </a:lnTo>
                    <a:lnTo>
                      <a:pt x="135499" y="361676"/>
                    </a:lnTo>
                    <a:lnTo>
                      <a:pt x="142871" y="352740"/>
                    </a:lnTo>
                    <a:lnTo>
                      <a:pt x="149652" y="347146"/>
                    </a:lnTo>
                    <a:lnTo>
                      <a:pt x="487792" y="0"/>
                    </a:lnTo>
                    <a:lnTo>
                      <a:pt x="825932" y="347146"/>
                    </a:lnTo>
                    <a:lnTo>
                      <a:pt x="832713" y="352740"/>
                    </a:lnTo>
                    <a:lnTo>
                      <a:pt x="840085" y="361676"/>
                    </a:lnTo>
                    <a:lnTo>
                      <a:pt x="862464" y="384650"/>
                    </a:lnTo>
                    <a:lnTo>
                      <a:pt x="859041" y="384650"/>
                    </a:lnTo>
                    <a:lnTo>
                      <a:pt x="892277" y="424932"/>
                    </a:lnTo>
                    <a:cubicBezTo>
                      <a:pt x="944873" y="502784"/>
                      <a:pt x="975584" y="596636"/>
                      <a:pt x="975584" y="697661"/>
                    </a:cubicBezTo>
                    <a:cubicBezTo>
                      <a:pt x="975584" y="967061"/>
                      <a:pt x="757192" y="1185453"/>
                      <a:pt x="487792" y="1185453"/>
                    </a:cubicBez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91216" tIns="72973" rIns="91216" bIns="72973" numCol="1" spcCol="0" rtlCol="0" fromWordArt="0" anchor="t" anchorCtr="0" forceAA="0" compatLnSpc="1">
                <a:prstTxWarp prst="textNoShape">
                  <a:avLst/>
                </a:prstTxWarp>
                <a:noAutofit/>
              </a:bodyPr>
              <a:lstStyle/>
              <a:p>
                <a:pPr algn="ctr" defTabSz="465045" fontAlgn="base">
                  <a:lnSpc>
                    <a:spcPct val="90000"/>
                  </a:lnSpc>
                  <a:spcBef>
                    <a:spcPct val="0"/>
                  </a:spcBef>
                  <a:spcAft>
                    <a:spcPct val="0"/>
                  </a:spcAft>
                  <a:defRPr/>
                </a:pPr>
                <a:endParaRPr lang="en-US" sz="119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Freeform 103"/>
              <p:cNvSpPr>
                <a:spLocks noEditPoints="1"/>
              </p:cNvSpPr>
              <p:nvPr/>
            </p:nvSpPr>
            <p:spPr bwMode="auto">
              <a:xfrm>
                <a:off x="1136359" y="5551386"/>
                <a:ext cx="682845" cy="405743"/>
              </a:xfrm>
              <a:custGeom>
                <a:avLst/>
                <a:gdLst>
                  <a:gd name="T0" fmla="*/ 250 w 299"/>
                  <a:gd name="T1" fmla="*/ 70 h 177"/>
                  <a:gd name="T2" fmla="*/ 251 w 299"/>
                  <a:gd name="T3" fmla="*/ 54 h 177"/>
                  <a:gd name="T4" fmla="*/ 200 w 299"/>
                  <a:gd name="T5" fmla="*/ 0 h 177"/>
                  <a:gd name="T6" fmla="*/ 149 w 299"/>
                  <a:gd name="T7" fmla="*/ 39 h 177"/>
                  <a:gd name="T8" fmla="*/ 117 w 299"/>
                  <a:gd name="T9" fmla="*/ 28 h 177"/>
                  <a:gd name="T10" fmla="*/ 66 w 299"/>
                  <a:gd name="T11" fmla="*/ 72 h 177"/>
                  <a:gd name="T12" fmla="*/ 53 w 299"/>
                  <a:gd name="T13" fmla="*/ 70 h 177"/>
                  <a:gd name="T14" fmla="*/ 0 w 299"/>
                  <a:gd name="T15" fmla="*/ 124 h 177"/>
                  <a:gd name="T16" fmla="*/ 53 w 299"/>
                  <a:gd name="T17" fmla="*/ 177 h 177"/>
                  <a:gd name="T18" fmla="*/ 246 w 299"/>
                  <a:gd name="T19" fmla="*/ 177 h 177"/>
                  <a:gd name="T20" fmla="*/ 299 w 299"/>
                  <a:gd name="T21" fmla="*/ 124 h 177"/>
                  <a:gd name="T22" fmla="*/ 250 w 299"/>
                  <a:gd name="T23" fmla="*/ 70 h 177"/>
                  <a:gd name="T24" fmla="*/ 246 w 299"/>
                  <a:gd name="T25" fmla="*/ 167 h 177"/>
                  <a:gd name="T26" fmla="*/ 53 w 299"/>
                  <a:gd name="T27" fmla="*/ 167 h 177"/>
                  <a:gd name="T28" fmla="*/ 11 w 299"/>
                  <a:gd name="T29" fmla="*/ 124 h 177"/>
                  <a:gd name="T30" fmla="*/ 53 w 299"/>
                  <a:gd name="T31" fmla="*/ 80 h 177"/>
                  <a:gd name="T32" fmla="*/ 67 w 299"/>
                  <a:gd name="T33" fmla="*/ 84 h 177"/>
                  <a:gd name="T34" fmla="*/ 72 w 299"/>
                  <a:gd name="T35" fmla="*/ 84 h 177"/>
                  <a:gd name="T36" fmla="*/ 75 w 299"/>
                  <a:gd name="T37" fmla="*/ 79 h 177"/>
                  <a:gd name="T38" fmla="*/ 117 w 299"/>
                  <a:gd name="T39" fmla="*/ 38 h 177"/>
                  <a:gd name="T40" fmla="*/ 148 w 299"/>
                  <a:gd name="T41" fmla="*/ 52 h 177"/>
                  <a:gd name="T42" fmla="*/ 154 w 299"/>
                  <a:gd name="T43" fmla="*/ 54 h 177"/>
                  <a:gd name="T44" fmla="*/ 157 w 299"/>
                  <a:gd name="T45" fmla="*/ 50 h 177"/>
                  <a:gd name="T46" fmla="*/ 200 w 299"/>
                  <a:gd name="T47" fmla="*/ 11 h 177"/>
                  <a:gd name="T48" fmla="*/ 241 w 299"/>
                  <a:gd name="T49" fmla="*/ 54 h 177"/>
                  <a:gd name="T50" fmla="*/ 238 w 299"/>
                  <a:gd name="T51" fmla="*/ 75 h 177"/>
                  <a:gd name="T52" fmla="*/ 240 w 299"/>
                  <a:gd name="T53" fmla="*/ 80 h 177"/>
                  <a:gd name="T54" fmla="*/ 246 w 299"/>
                  <a:gd name="T55" fmla="*/ 80 h 177"/>
                  <a:gd name="T56" fmla="*/ 289 w 299"/>
                  <a:gd name="T57" fmla="*/ 124 h 177"/>
                  <a:gd name="T58" fmla="*/ 246 w 299"/>
                  <a:gd name="T59"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9" h="177">
                    <a:moveTo>
                      <a:pt x="250" y="70"/>
                    </a:moveTo>
                    <a:cubicBezTo>
                      <a:pt x="251" y="65"/>
                      <a:pt x="251" y="60"/>
                      <a:pt x="251" y="54"/>
                    </a:cubicBezTo>
                    <a:cubicBezTo>
                      <a:pt x="251" y="24"/>
                      <a:pt x="228" y="0"/>
                      <a:pt x="200" y="0"/>
                    </a:cubicBezTo>
                    <a:cubicBezTo>
                      <a:pt x="177" y="0"/>
                      <a:pt x="156" y="17"/>
                      <a:pt x="149" y="39"/>
                    </a:cubicBezTo>
                    <a:cubicBezTo>
                      <a:pt x="140" y="32"/>
                      <a:pt x="130" y="28"/>
                      <a:pt x="117" y="28"/>
                    </a:cubicBezTo>
                    <a:cubicBezTo>
                      <a:pt x="91" y="28"/>
                      <a:pt x="70" y="46"/>
                      <a:pt x="66" y="72"/>
                    </a:cubicBezTo>
                    <a:cubicBezTo>
                      <a:pt x="62" y="71"/>
                      <a:pt x="57" y="70"/>
                      <a:pt x="53" y="70"/>
                    </a:cubicBezTo>
                    <a:cubicBezTo>
                      <a:pt x="24" y="70"/>
                      <a:pt x="0" y="94"/>
                      <a:pt x="0" y="124"/>
                    </a:cubicBezTo>
                    <a:cubicBezTo>
                      <a:pt x="0" y="153"/>
                      <a:pt x="24" y="177"/>
                      <a:pt x="53" y="177"/>
                    </a:cubicBezTo>
                    <a:cubicBezTo>
                      <a:pt x="53" y="177"/>
                      <a:pt x="53" y="177"/>
                      <a:pt x="246" y="177"/>
                    </a:cubicBezTo>
                    <a:cubicBezTo>
                      <a:pt x="275" y="177"/>
                      <a:pt x="299" y="153"/>
                      <a:pt x="299" y="124"/>
                    </a:cubicBezTo>
                    <a:cubicBezTo>
                      <a:pt x="299" y="96"/>
                      <a:pt x="277" y="72"/>
                      <a:pt x="250" y="70"/>
                    </a:cubicBezTo>
                    <a:close/>
                    <a:moveTo>
                      <a:pt x="246" y="167"/>
                    </a:moveTo>
                    <a:cubicBezTo>
                      <a:pt x="246" y="167"/>
                      <a:pt x="246" y="167"/>
                      <a:pt x="53" y="167"/>
                    </a:cubicBezTo>
                    <a:cubicBezTo>
                      <a:pt x="30" y="167"/>
                      <a:pt x="11" y="147"/>
                      <a:pt x="11" y="124"/>
                    </a:cubicBezTo>
                    <a:cubicBezTo>
                      <a:pt x="11" y="100"/>
                      <a:pt x="30" y="80"/>
                      <a:pt x="53" y="80"/>
                    </a:cubicBezTo>
                    <a:cubicBezTo>
                      <a:pt x="58" y="80"/>
                      <a:pt x="63" y="82"/>
                      <a:pt x="67" y="84"/>
                    </a:cubicBezTo>
                    <a:cubicBezTo>
                      <a:pt x="69" y="84"/>
                      <a:pt x="71" y="84"/>
                      <a:pt x="72" y="84"/>
                    </a:cubicBezTo>
                    <a:cubicBezTo>
                      <a:pt x="74" y="83"/>
                      <a:pt x="75" y="81"/>
                      <a:pt x="75" y="79"/>
                    </a:cubicBezTo>
                    <a:cubicBezTo>
                      <a:pt x="76" y="56"/>
                      <a:pt x="95" y="38"/>
                      <a:pt x="117" y="38"/>
                    </a:cubicBezTo>
                    <a:cubicBezTo>
                      <a:pt x="130" y="38"/>
                      <a:pt x="140" y="43"/>
                      <a:pt x="148" y="52"/>
                    </a:cubicBezTo>
                    <a:cubicBezTo>
                      <a:pt x="150" y="54"/>
                      <a:pt x="152" y="55"/>
                      <a:pt x="154" y="54"/>
                    </a:cubicBezTo>
                    <a:cubicBezTo>
                      <a:pt x="156" y="53"/>
                      <a:pt x="157" y="51"/>
                      <a:pt x="157" y="50"/>
                    </a:cubicBezTo>
                    <a:cubicBezTo>
                      <a:pt x="160" y="28"/>
                      <a:pt x="178" y="11"/>
                      <a:pt x="200" y="11"/>
                    </a:cubicBezTo>
                    <a:cubicBezTo>
                      <a:pt x="223" y="11"/>
                      <a:pt x="241" y="30"/>
                      <a:pt x="241" y="54"/>
                    </a:cubicBezTo>
                    <a:cubicBezTo>
                      <a:pt x="241" y="61"/>
                      <a:pt x="240" y="69"/>
                      <a:pt x="238" y="75"/>
                    </a:cubicBezTo>
                    <a:cubicBezTo>
                      <a:pt x="237" y="77"/>
                      <a:pt x="238" y="79"/>
                      <a:pt x="240" y="80"/>
                    </a:cubicBezTo>
                    <a:cubicBezTo>
                      <a:pt x="242" y="82"/>
                      <a:pt x="244" y="82"/>
                      <a:pt x="246" y="80"/>
                    </a:cubicBezTo>
                    <a:cubicBezTo>
                      <a:pt x="270" y="80"/>
                      <a:pt x="289" y="99"/>
                      <a:pt x="289" y="124"/>
                    </a:cubicBezTo>
                    <a:cubicBezTo>
                      <a:pt x="289" y="148"/>
                      <a:pt x="270" y="167"/>
                      <a:pt x="246" y="167"/>
                    </a:cubicBezTo>
                    <a:close/>
                  </a:path>
                </a:pathLst>
              </a:custGeom>
              <a:solidFill>
                <a:srgbClr val="505050"/>
              </a:solidFill>
              <a:ln>
                <a:noFill/>
              </a:ln>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64" name="Freeform 99"/>
              <p:cNvSpPr>
                <a:spLocks noEditPoints="1"/>
              </p:cNvSpPr>
              <p:nvPr/>
            </p:nvSpPr>
            <p:spPr bwMode="auto">
              <a:xfrm>
                <a:off x="37737" y="5401302"/>
                <a:ext cx="386115" cy="269077"/>
              </a:xfrm>
              <a:custGeom>
                <a:avLst/>
                <a:gdLst>
                  <a:gd name="T0" fmla="*/ 208 w 208"/>
                  <a:gd name="T1" fmla="*/ 135 h 145"/>
                  <a:gd name="T2" fmla="*/ 208 w 208"/>
                  <a:gd name="T3" fmla="*/ 10 h 145"/>
                  <a:gd name="T4" fmla="*/ 198 w 208"/>
                  <a:gd name="T5" fmla="*/ 0 h 145"/>
                  <a:gd name="T6" fmla="*/ 10 w 208"/>
                  <a:gd name="T7" fmla="*/ 0 h 145"/>
                  <a:gd name="T8" fmla="*/ 0 w 208"/>
                  <a:gd name="T9" fmla="*/ 10 h 145"/>
                  <a:gd name="T10" fmla="*/ 0 w 208"/>
                  <a:gd name="T11" fmla="*/ 135 h 145"/>
                  <a:gd name="T12" fmla="*/ 10 w 208"/>
                  <a:gd name="T13" fmla="*/ 145 h 145"/>
                  <a:gd name="T14" fmla="*/ 198 w 208"/>
                  <a:gd name="T15" fmla="*/ 145 h 145"/>
                  <a:gd name="T16" fmla="*/ 208 w 208"/>
                  <a:gd name="T17" fmla="*/ 135 h 145"/>
                  <a:gd name="T18" fmla="*/ 104 w 208"/>
                  <a:gd name="T19" fmla="*/ 3 h 145"/>
                  <a:gd name="T20" fmla="*/ 106 w 208"/>
                  <a:gd name="T21" fmla="*/ 5 h 145"/>
                  <a:gd name="T22" fmla="*/ 104 w 208"/>
                  <a:gd name="T23" fmla="*/ 8 h 145"/>
                  <a:gd name="T24" fmla="*/ 102 w 208"/>
                  <a:gd name="T25" fmla="*/ 5 h 145"/>
                  <a:gd name="T26" fmla="*/ 104 w 208"/>
                  <a:gd name="T27" fmla="*/ 3 h 145"/>
                  <a:gd name="T28" fmla="*/ 104 w 208"/>
                  <a:gd name="T29" fmla="*/ 141 h 145"/>
                  <a:gd name="T30" fmla="*/ 100 w 208"/>
                  <a:gd name="T31" fmla="*/ 136 h 145"/>
                  <a:gd name="T32" fmla="*/ 104 w 208"/>
                  <a:gd name="T33" fmla="*/ 132 h 145"/>
                  <a:gd name="T34" fmla="*/ 109 w 208"/>
                  <a:gd name="T35" fmla="*/ 136 h 145"/>
                  <a:gd name="T36" fmla="*/ 104 w 208"/>
                  <a:gd name="T37" fmla="*/ 141 h 145"/>
                  <a:gd name="T38" fmla="*/ 197 w 208"/>
                  <a:gd name="T39" fmla="*/ 129 h 145"/>
                  <a:gd name="T40" fmla="*/ 12 w 208"/>
                  <a:gd name="T41" fmla="*/ 129 h 145"/>
                  <a:gd name="T42" fmla="*/ 12 w 208"/>
                  <a:gd name="T43" fmla="*/ 11 h 145"/>
                  <a:gd name="T44" fmla="*/ 197 w 208"/>
                  <a:gd name="T45" fmla="*/ 11 h 145"/>
                  <a:gd name="T46" fmla="*/ 197 w 208"/>
                  <a:gd name="T47" fmla="*/ 12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8" h="145">
                    <a:moveTo>
                      <a:pt x="208" y="135"/>
                    </a:moveTo>
                    <a:cubicBezTo>
                      <a:pt x="208" y="10"/>
                      <a:pt x="208" y="10"/>
                      <a:pt x="208" y="10"/>
                    </a:cubicBezTo>
                    <a:cubicBezTo>
                      <a:pt x="208" y="4"/>
                      <a:pt x="203" y="0"/>
                      <a:pt x="198" y="0"/>
                    </a:cubicBezTo>
                    <a:cubicBezTo>
                      <a:pt x="10" y="0"/>
                      <a:pt x="10" y="0"/>
                      <a:pt x="10" y="0"/>
                    </a:cubicBezTo>
                    <a:cubicBezTo>
                      <a:pt x="5" y="0"/>
                      <a:pt x="0" y="4"/>
                      <a:pt x="0" y="10"/>
                    </a:cubicBezTo>
                    <a:cubicBezTo>
                      <a:pt x="0" y="135"/>
                      <a:pt x="0" y="135"/>
                      <a:pt x="0" y="135"/>
                    </a:cubicBezTo>
                    <a:cubicBezTo>
                      <a:pt x="0" y="140"/>
                      <a:pt x="5" y="145"/>
                      <a:pt x="10" y="145"/>
                    </a:cubicBezTo>
                    <a:cubicBezTo>
                      <a:pt x="198" y="145"/>
                      <a:pt x="198" y="145"/>
                      <a:pt x="198" y="145"/>
                    </a:cubicBezTo>
                    <a:cubicBezTo>
                      <a:pt x="203" y="145"/>
                      <a:pt x="208" y="140"/>
                      <a:pt x="208" y="135"/>
                    </a:cubicBezTo>
                    <a:close/>
                    <a:moveTo>
                      <a:pt x="104" y="3"/>
                    </a:moveTo>
                    <a:cubicBezTo>
                      <a:pt x="105" y="3"/>
                      <a:pt x="106" y="4"/>
                      <a:pt x="106" y="5"/>
                    </a:cubicBezTo>
                    <a:cubicBezTo>
                      <a:pt x="106" y="7"/>
                      <a:pt x="105" y="8"/>
                      <a:pt x="104" y="8"/>
                    </a:cubicBezTo>
                    <a:cubicBezTo>
                      <a:pt x="103" y="8"/>
                      <a:pt x="102" y="7"/>
                      <a:pt x="102" y="5"/>
                    </a:cubicBezTo>
                    <a:cubicBezTo>
                      <a:pt x="102" y="4"/>
                      <a:pt x="103" y="3"/>
                      <a:pt x="104" y="3"/>
                    </a:cubicBezTo>
                    <a:close/>
                    <a:moveTo>
                      <a:pt x="104" y="141"/>
                    </a:moveTo>
                    <a:cubicBezTo>
                      <a:pt x="101" y="141"/>
                      <a:pt x="100" y="139"/>
                      <a:pt x="100" y="136"/>
                    </a:cubicBezTo>
                    <a:cubicBezTo>
                      <a:pt x="100" y="134"/>
                      <a:pt x="101" y="132"/>
                      <a:pt x="104" y="132"/>
                    </a:cubicBezTo>
                    <a:cubicBezTo>
                      <a:pt x="107" y="132"/>
                      <a:pt x="109" y="134"/>
                      <a:pt x="109" y="136"/>
                    </a:cubicBezTo>
                    <a:cubicBezTo>
                      <a:pt x="109" y="139"/>
                      <a:pt x="107" y="141"/>
                      <a:pt x="104" y="141"/>
                    </a:cubicBezTo>
                    <a:close/>
                    <a:moveTo>
                      <a:pt x="197" y="129"/>
                    </a:moveTo>
                    <a:cubicBezTo>
                      <a:pt x="12" y="129"/>
                      <a:pt x="12" y="129"/>
                      <a:pt x="12" y="129"/>
                    </a:cubicBezTo>
                    <a:cubicBezTo>
                      <a:pt x="12" y="11"/>
                      <a:pt x="12" y="11"/>
                      <a:pt x="12" y="11"/>
                    </a:cubicBezTo>
                    <a:cubicBezTo>
                      <a:pt x="197" y="11"/>
                      <a:pt x="197" y="11"/>
                      <a:pt x="197" y="11"/>
                    </a:cubicBezTo>
                    <a:lnTo>
                      <a:pt x="197" y="129"/>
                    </a:lnTo>
                    <a:close/>
                  </a:path>
                </a:pathLst>
              </a:custGeom>
              <a:solidFill>
                <a:srgbClr val="505050"/>
              </a:solidFill>
              <a:ln>
                <a:noFill/>
              </a:ln>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65" name="Freeform 267"/>
              <p:cNvSpPr>
                <a:spLocks noChangeAspect="1"/>
              </p:cNvSpPr>
              <p:nvPr/>
            </p:nvSpPr>
            <p:spPr bwMode="auto">
              <a:xfrm>
                <a:off x="-375056" y="5550393"/>
                <a:ext cx="266509" cy="266911"/>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91216" tIns="72973" rIns="91216" bIns="72973" numCol="1" spcCol="0" rtlCol="0" fromWordArt="0" anchor="t" anchorCtr="0" forceAA="0" compatLnSpc="1">
                <a:prstTxWarp prst="textNoShape">
                  <a:avLst/>
                </a:prstTxWarp>
                <a:noAutofit/>
              </a:bodyPr>
              <a:lstStyle/>
              <a:p>
                <a:pPr algn="ctr" defTabSz="465045" fontAlgn="base">
                  <a:lnSpc>
                    <a:spcPct val="90000"/>
                  </a:lnSpc>
                  <a:spcBef>
                    <a:spcPct val="0"/>
                  </a:spcBef>
                  <a:spcAft>
                    <a:spcPct val="0"/>
                  </a:spcAft>
                  <a:defRPr/>
                </a:pPr>
                <a:endParaRPr lang="en-US" sz="119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Freeform 135"/>
              <p:cNvSpPr>
                <a:spLocks noChangeAspect="1" noEditPoints="1"/>
              </p:cNvSpPr>
              <p:nvPr/>
            </p:nvSpPr>
            <p:spPr bwMode="auto">
              <a:xfrm>
                <a:off x="-68314" y="6275466"/>
                <a:ext cx="154017" cy="154271"/>
              </a:xfrm>
              <a:custGeom>
                <a:avLst/>
                <a:gdLst>
                  <a:gd name="T0" fmla="*/ 680 w 779"/>
                  <a:gd name="T1" fmla="*/ 0 h 779"/>
                  <a:gd name="T2" fmla="*/ 99 w 779"/>
                  <a:gd name="T3" fmla="*/ 0 h 779"/>
                  <a:gd name="T4" fmla="*/ 0 w 779"/>
                  <a:gd name="T5" fmla="*/ 99 h 779"/>
                  <a:gd name="T6" fmla="*/ 0 w 779"/>
                  <a:gd name="T7" fmla="*/ 680 h 779"/>
                  <a:gd name="T8" fmla="*/ 99 w 779"/>
                  <a:gd name="T9" fmla="*/ 779 h 779"/>
                  <a:gd name="T10" fmla="*/ 680 w 779"/>
                  <a:gd name="T11" fmla="*/ 779 h 779"/>
                  <a:gd name="T12" fmla="*/ 779 w 779"/>
                  <a:gd name="T13" fmla="*/ 680 h 779"/>
                  <a:gd name="T14" fmla="*/ 779 w 779"/>
                  <a:gd name="T15" fmla="*/ 99 h 779"/>
                  <a:gd name="T16" fmla="*/ 680 w 779"/>
                  <a:gd name="T17" fmla="*/ 0 h 779"/>
                  <a:gd name="T18" fmla="*/ 523 w 779"/>
                  <a:gd name="T19" fmla="*/ 410 h 779"/>
                  <a:gd name="T20" fmla="*/ 501 w 779"/>
                  <a:gd name="T21" fmla="*/ 388 h 779"/>
                  <a:gd name="T22" fmla="*/ 456 w 779"/>
                  <a:gd name="T23" fmla="*/ 384 h 779"/>
                  <a:gd name="T24" fmla="*/ 422 w 779"/>
                  <a:gd name="T25" fmla="*/ 422 h 779"/>
                  <a:gd name="T26" fmla="*/ 422 w 779"/>
                  <a:gd name="T27" fmla="*/ 628 h 779"/>
                  <a:gd name="T28" fmla="*/ 313 w 779"/>
                  <a:gd name="T29" fmla="*/ 628 h 779"/>
                  <a:gd name="T30" fmla="*/ 313 w 779"/>
                  <a:gd name="T31" fmla="*/ 305 h 779"/>
                  <a:gd name="T32" fmla="*/ 422 w 779"/>
                  <a:gd name="T33" fmla="*/ 305 h 779"/>
                  <a:gd name="T34" fmla="*/ 422 w 779"/>
                  <a:gd name="T35" fmla="*/ 343 h 779"/>
                  <a:gd name="T36" fmla="*/ 475 w 779"/>
                  <a:gd name="T37" fmla="*/ 302 h 779"/>
                  <a:gd name="T38" fmla="*/ 561 w 779"/>
                  <a:gd name="T39" fmla="*/ 305 h 779"/>
                  <a:gd name="T40" fmla="*/ 640 w 779"/>
                  <a:gd name="T41" fmla="*/ 628 h 779"/>
                  <a:gd name="T42" fmla="*/ 531 w 779"/>
                  <a:gd name="T43" fmla="*/ 628 h 779"/>
                  <a:gd name="T44" fmla="*/ 523 w 779"/>
                  <a:gd name="T45" fmla="*/ 410 h 779"/>
                  <a:gd name="T46" fmla="*/ 250 w 779"/>
                  <a:gd name="T47" fmla="*/ 234 h 779"/>
                  <a:gd name="T48" fmla="*/ 171 w 779"/>
                  <a:gd name="T49" fmla="*/ 253 h 779"/>
                  <a:gd name="T50" fmla="*/ 148 w 779"/>
                  <a:gd name="T51" fmla="*/ 171 h 779"/>
                  <a:gd name="T52" fmla="*/ 182 w 779"/>
                  <a:gd name="T53" fmla="*/ 148 h 779"/>
                  <a:gd name="T54" fmla="*/ 235 w 779"/>
                  <a:gd name="T55" fmla="*/ 159 h 779"/>
                  <a:gd name="T56" fmla="*/ 261 w 779"/>
                  <a:gd name="T57" fmla="*/ 189 h 779"/>
                  <a:gd name="T58" fmla="*/ 250 w 779"/>
                  <a:gd name="T59" fmla="*/ 234 h 779"/>
                  <a:gd name="T60" fmla="*/ 253 w 779"/>
                  <a:gd name="T61" fmla="*/ 305 h 779"/>
                  <a:gd name="T62" fmla="*/ 253 w 779"/>
                  <a:gd name="T63" fmla="*/ 628 h 779"/>
                  <a:gd name="T64" fmla="*/ 145 w 779"/>
                  <a:gd name="T65" fmla="*/ 628 h 779"/>
                  <a:gd name="T66" fmla="*/ 145 w 779"/>
                  <a:gd name="T67" fmla="*/ 305 h 779"/>
                  <a:gd name="T68" fmla="*/ 253 w 779"/>
                  <a:gd name="T69" fmla="*/ 305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9" h="779">
                    <a:moveTo>
                      <a:pt x="680" y="0"/>
                    </a:moveTo>
                    <a:cubicBezTo>
                      <a:pt x="99" y="0"/>
                      <a:pt x="99" y="0"/>
                      <a:pt x="99" y="0"/>
                    </a:cubicBezTo>
                    <a:cubicBezTo>
                      <a:pt x="44" y="0"/>
                      <a:pt x="0" y="44"/>
                      <a:pt x="0" y="99"/>
                    </a:cubicBezTo>
                    <a:cubicBezTo>
                      <a:pt x="0" y="680"/>
                      <a:pt x="0" y="680"/>
                      <a:pt x="0" y="680"/>
                    </a:cubicBezTo>
                    <a:cubicBezTo>
                      <a:pt x="0" y="735"/>
                      <a:pt x="44" y="779"/>
                      <a:pt x="99" y="779"/>
                    </a:cubicBezTo>
                    <a:cubicBezTo>
                      <a:pt x="680" y="779"/>
                      <a:pt x="680" y="779"/>
                      <a:pt x="680" y="779"/>
                    </a:cubicBezTo>
                    <a:cubicBezTo>
                      <a:pt x="735" y="779"/>
                      <a:pt x="779" y="735"/>
                      <a:pt x="779" y="680"/>
                    </a:cubicBezTo>
                    <a:cubicBezTo>
                      <a:pt x="779" y="99"/>
                      <a:pt x="779" y="99"/>
                      <a:pt x="779" y="99"/>
                    </a:cubicBezTo>
                    <a:cubicBezTo>
                      <a:pt x="779" y="44"/>
                      <a:pt x="735" y="0"/>
                      <a:pt x="680" y="0"/>
                    </a:cubicBezTo>
                    <a:close/>
                    <a:moveTo>
                      <a:pt x="523" y="410"/>
                    </a:moveTo>
                    <a:cubicBezTo>
                      <a:pt x="520" y="397"/>
                      <a:pt x="514" y="392"/>
                      <a:pt x="501" y="388"/>
                    </a:cubicBezTo>
                    <a:cubicBezTo>
                      <a:pt x="488" y="378"/>
                      <a:pt x="474" y="382"/>
                      <a:pt x="456" y="384"/>
                    </a:cubicBezTo>
                    <a:cubicBezTo>
                      <a:pt x="445" y="395"/>
                      <a:pt x="428" y="405"/>
                      <a:pt x="422" y="422"/>
                    </a:cubicBezTo>
                    <a:cubicBezTo>
                      <a:pt x="422" y="490"/>
                      <a:pt x="422" y="559"/>
                      <a:pt x="422" y="628"/>
                    </a:cubicBezTo>
                    <a:cubicBezTo>
                      <a:pt x="386" y="628"/>
                      <a:pt x="350" y="628"/>
                      <a:pt x="313" y="628"/>
                    </a:cubicBezTo>
                    <a:cubicBezTo>
                      <a:pt x="313" y="520"/>
                      <a:pt x="313" y="413"/>
                      <a:pt x="313" y="305"/>
                    </a:cubicBezTo>
                    <a:cubicBezTo>
                      <a:pt x="350" y="305"/>
                      <a:pt x="386" y="305"/>
                      <a:pt x="422" y="305"/>
                    </a:cubicBezTo>
                    <a:cubicBezTo>
                      <a:pt x="422" y="318"/>
                      <a:pt x="422" y="331"/>
                      <a:pt x="422" y="343"/>
                    </a:cubicBezTo>
                    <a:cubicBezTo>
                      <a:pt x="441" y="330"/>
                      <a:pt x="450" y="310"/>
                      <a:pt x="475" y="302"/>
                    </a:cubicBezTo>
                    <a:cubicBezTo>
                      <a:pt x="499" y="292"/>
                      <a:pt x="542" y="298"/>
                      <a:pt x="561" y="305"/>
                    </a:cubicBezTo>
                    <a:cubicBezTo>
                      <a:pt x="661" y="343"/>
                      <a:pt x="643" y="491"/>
                      <a:pt x="640" y="628"/>
                    </a:cubicBezTo>
                    <a:cubicBezTo>
                      <a:pt x="603" y="628"/>
                      <a:pt x="568" y="628"/>
                      <a:pt x="531" y="628"/>
                    </a:cubicBezTo>
                    <a:cubicBezTo>
                      <a:pt x="531" y="581"/>
                      <a:pt x="542" y="437"/>
                      <a:pt x="523" y="410"/>
                    </a:cubicBezTo>
                    <a:close/>
                    <a:moveTo>
                      <a:pt x="250" y="234"/>
                    </a:moveTo>
                    <a:cubicBezTo>
                      <a:pt x="242" y="255"/>
                      <a:pt x="194" y="273"/>
                      <a:pt x="171" y="253"/>
                    </a:cubicBezTo>
                    <a:cubicBezTo>
                      <a:pt x="145" y="245"/>
                      <a:pt x="129" y="201"/>
                      <a:pt x="148" y="171"/>
                    </a:cubicBezTo>
                    <a:cubicBezTo>
                      <a:pt x="156" y="159"/>
                      <a:pt x="172" y="156"/>
                      <a:pt x="182" y="148"/>
                    </a:cubicBezTo>
                    <a:cubicBezTo>
                      <a:pt x="206" y="147"/>
                      <a:pt x="223" y="148"/>
                      <a:pt x="235" y="159"/>
                    </a:cubicBezTo>
                    <a:cubicBezTo>
                      <a:pt x="252" y="166"/>
                      <a:pt x="251" y="178"/>
                      <a:pt x="261" y="189"/>
                    </a:cubicBezTo>
                    <a:cubicBezTo>
                      <a:pt x="261" y="211"/>
                      <a:pt x="260" y="224"/>
                      <a:pt x="250" y="234"/>
                    </a:cubicBezTo>
                    <a:close/>
                    <a:moveTo>
                      <a:pt x="253" y="305"/>
                    </a:moveTo>
                    <a:cubicBezTo>
                      <a:pt x="253" y="413"/>
                      <a:pt x="253" y="520"/>
                      <a:pt x="253" y="628"/>
                    </a:cubicBezTo>
                    <a:cubicBezTo>
                      <a:pt x="217" y="628"/>
                      <a:pt x="181" y="628"/>
                      <a:pt x="145" y="628"/>
                    </a:cubicBezTo>
                    <a:cubicBezTo>
                      <a:pt x="145" y="520"/>
                      <a:pt x="145" y="413"/>
                      <a:pt x="145" y="305"/>
                    </a:cubicBezTo>
                    <a:cubicBezTo>
                      <a:pt x="181" y="305"/>
                      <a:pt x="217" y="305"/>
                      <a:pt x="253" y="305"/>
                    </a:cubicBez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ea typeface="Segoe UI" pitchFamily="34" charset="0"/>
                  <a:cs typeface="Segoe UI" pitchFamily="34" charset="0"/>
                </a:endParaRPr>
              </a:p>
            </p:txBody>
          </p:sp>
          <p:sp>
            <p:nvSpPr>
              <p:cNvPr id="267" name="Freeform 113"/>
              <p:cNvSpPr>
                <a:spLocks noEditPoints="1"/>
              </p:cNvSpPr>
              <p:nvPr/>
            </p:nvSpPr>
            <p:spPr bwMode="auto">
              <a:xfrm>
                <a:off x="1665623" y="5029102"/>
                <a:ext cx="260584" cy="315323"/>
              </a:xfrm>
              <a:custGeom>
                <a:avLst/>
                <a:gdLst>
                  <a:gd name="T0" fmla="*/ 107 w 136"/>
                  <a:gd name="T1" fmla="*/ 140 h 164"/>
                  <a:gd name="T2" fmla="*/ 105 w 136"/>
                  <a:gd name="T3" fmla="*/ 138 h 164"/>
                  <a:gd name="T4" fmla="*/ 133 w 136"/>
                  <a:gd name="T5" fmla="*/ 119 h 164"/>
                  <a:gd name="T6" fmla="*/ 114 w 136"/>
                  <a:gd name="T7" fmla="*/ 0 h 164"/>
                  <a:gd name="T8" fmla="*/ 3 w 136"/>
                  <a:gd name="T9" fmla="*/ 19 h 164"/>
                  <a:gd name="T10" fmla="*/ 23 w 136"/>
                  <a:gd name="T11" fmla="*/ 138 h 164"/>
                  <a:gd name="T12" fmla="*/ 0 w 136"/>
                  <a:gd name="T13" fmla="*/ 164 h 164"/>
                  <a:gd name="T14" fmla="*/ 22 w 136"/>
                  <a:gd name="T15" fmla="*/ 156 h 164"/>
                  <a:gd name="T16" fmla="*/ 122 w 136"/>
                  <a:gd name="T17" fmla="*/ 164 h 164"/>
                  <a:gd name="T18" fmla="*/ 107 w 136"/>
                  <a:gd name="T19" fmla="*/ 140 h 164"/>
                  <a:gd name="T20" fmla="*/ 99 w 136"/>
                  <a:gd name="T21" fmla="*/ 114 h 164"/>
                  <a:gd name="T22" fmla="*/ 118 w 136"/>
                  <a:gd name="T23" fmla="*/ 114 h 164"/>
                  <a:gd name="T24" fmla="*/ 40 w 136"/>
                  <a:gd name="T25" fmla="*/ 17 h 164"/>
                  <a:gd name="T26" fmla="*/ 61 w 136"/>
                  <a:gd name="T27" fmla="*/ 15 h 164"/>
                  <a:gd name="T28" fmla="*/ 95 w 136"/>
                  <a:gd name="T29" fmla="*/ 15 h 164"/>
                  <a:gd name="T30" fmla="*/ 97 w 136"/>
                  <a:gd name="T31" fmla="*/ 22 h 164"/>
                  <a:gd name="T32" fmla="*/ 76 w 136"/>
                  <a:gd name="T33" fmla="*/ 24 h 164"/>
                  <a:gd name="T34" fmla="*/ 42 w 136"/>
                  <a:gd name="T35" fmla="*/ 24 h 164"/>
                  <a:gd name="T36" fmla="*/ 40 w 136"/>
                  <a:gd name="T37" fmla="*/ 17 h 164"/>
                  <a:gd name="T38" fmla="*/ 24 w 136"/>
                  <a:gd name="T39" fmla="*/ 33 h 164"/>
                  <a:gd name="T40" fmla="*/ 118 w 136"/>
                  <a:gd name="T41" fmla="*/ 37 h 164"/>
                  <a:gd name="T42" fmla="*/ 113 w 136"/>
                  <a:gd name="T43" fmla="*/ 96 h 164"/>
                  <a:gd name="T44" fmla="*/ 19 w 136"/>
                  <a:gd name="T45" fmla="*/ 92 h 164"/>
                  <a:gd name="T46" fmla="*/ 96 w 136"/>
                  <a:gd name="T47" fmla="*/ 138 h 164"/>
                  <a:gd name="T48" fmla="*/ 39 w 136"/>
                  <a:gd name="T49" fmla="*/ 140 h 164"/>
                  <a:gd name="T50" fmla="*/ 96 w 136"/>
                  <a:gd name="T51" fmla="*/ 138 h 164"/>
                  <a:gd name="T52" fmla="*/ 53 w 136"/>
                  <a:gd name="T53" fmla="*/ 122 h 164"/>
                  <a:gd name="T54" fmla="*/ 81 w 136"/>
                  <a:gd name="T55" fmla="*/ 119 h 164"/>
                  <a:gd name="T56" fmla="*/ 84 w 136"/>
                  <a:gd name="T57" fmla="*/ 129 h 164"/>
                  <a:gd name="T58" fmla="*/ 55 w 136"/>
                  <a:gd name="T59" fmla="*/ 132 h 164"/>
                  <a:gd name="T60" fmla="*/ 28 w 136"/>
                  <a:gd name="T61" fmla="*/ 123 h 164"/>
                  <a:gd name="T62" fmla="*/ 28 w 136"/>
                  <a:gd name="T63" fmla="*/ 104 h 164"/>
                  <a:gd name="T64" fmla="*/ 28 w 136"/>
                  <a:gd name="T65" fmla="*/ 123 h 164"/>
                  <a:gd name="T66" fmla="*/ 35 w 136"/>
                  <a:gd name="T67" fmla="*/ 143 h 164"/>
                  <a:gd name="T68" fmla="*/ 109 w 136"/>
                  <a:gd name="T6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6" h="164">
                    <a:moveTo>
                      <a:pt x="107" y="140"/>
                    </a:moveTo>
                    <a:cubicBezTo>
                      <a:pt x="107" y="140"/>
                      <a:pt x="107" y="140"/>
                      <a:pt x="107" y="140"/>
                    </a:cubicBezTo>
                    <a:cubicBezTo>
                      <a:pt x="107" y="140"/>
                      <a:pt x="107" y="140"/>
                      <a:pt x="107" y="140"/>
                    </a:cubicBezTo>
                    <a:cubicBezTo>
                      <a:pt x="105" y="138"/>
                      <a:pt x="105" y="138"/>
                      <a:pt x="105" y="138"/>
                    </a:cubicBezTo>
                    <a:cubicBezTo>
                      <a:pt x="114" y="138"/>
                      <a:pt x="114" y="138"/>
                      <a:pt x="114" y="138"/>
                    </a:cubicBezTo>
                    <a:cubicBezTo>
                      <a:pt x="125" y="138"/>
                      <a:pt x="133" y="129"/>
                      <a:pt x="133" y="119"/>
                    </a:cubicBezTo>
                    <a:cubicBezTo>
                      <a:pt x="133" y="19"/>
                      <a:pt x="133" y="19"/>
                      <a:pt x="133" y="19"/>
                    </a:cubicBezTo>
                    <a:cubicBezTo>
                      <a:pt x="133" y="9"/>
                      <a:pt x="125" y="0"/>
                      <a:pt x="114" y="0"/>
                    </a:cubicBezTo>
                    <a:cubicBezTo>
                      <a:pt x="23" y="0"/>
                      <a:pt x="23" y="0"/>
                      <a:pt x="23" y="0"/>
                    </a:cubicBezTo>
                    <a:cubicBezTo>
                      <a:pt x="12" y="0"/>
                      <a:pt x="3" y="9"/>
                      <a:pt x="3" y="19"/>
                    </a:cubicBezTo>
                    <a:cubicBezTo>
                      <a:pt x="3" y="119"/>
                      <a:pt x="3" y="119"/>
                      <a:pt x="3" y="119"/>
                    </a:cubicBezTo>
                    <a:cubicBezTo>
                      <a:pt x="3" y="129"/>
                      <a:pt x="12" y="138"/>
                      <a:pt x="23" y="138"/>
                    </a:cubicBezTo>
                    <a:cubicBezTo>
                      <a:pt x="32" y="138"/>
                      <a:pt x="32" y="138"/>
                      <a:pt x="32" y="138"/>
                    </a:cubicBezTo>
                    <a:cubicBezTo>
                      <a:pt x="0" y="164"/>
                      <a:pt x="0" y="164"/>
                      <a:pt x="0" y="164"/>
                    </a:cubicBezTo>
                    <a:cubicBezTo>
                      <a:pt x="14" y="164"/>
                      <a:pt x="14" y="164"/>
                      <a:pt x="14" y="164"/>
                    </a:cubicBezTo>
                    <a:cubicBezTo>
                      <a:pt x="22" y="156"/>
                      <a:pt x="22" y="156"/>
                      <a:pt x="22" y="156"/>
                    </a:cubicBezTo>
                    <a:cubicBezTo>
                      <a:pt x="114" y="156"/>
                      <a:pt x="114" y="156"/>
                      <a:pt x="114" y="156"/>
                    </a:cubicBezTo>
                    <a:cubicBezTo>
                      <a:pt x="122" y="164"/>
                      <a:pt x="122" y="164"/>
                      <a:pt x="122" y="164"/>
                    </a:cubicBezTo>
                    <a:cubicBezTo>
                      <a:pt x="136" y="164"/>
                      <a:pt x="136" y="164"/>
                      <a:pt x="136" y="164"/>
                    </a:cubicBezTo>
                    <a:cubicBezTo>
                      <a:pt x="107" y="140"/>
                      <a:pt x="107" y="140"/>
                      <a:pt x="107" y="140"/>
                    </a:cubicBezTo>
                    <a:close/>
                    <a:moveTo>
                      <a:pt x="109" y="123"/>
                    </a:moveTo>
                    <a:cubicBezTo>
                      <a:pt x="104" y="123"/>
                      <a:pt x="99" y="119"/>
                      <a:pt x="99" y="114"/>
                    </a:cubicBezTo>
                    <a:cubicBezTo>
                      <a:pt x="99" y="109"/>
                      <a:pt x="104" y="104"/>
                      <a:pt x="109" y="104"/>
                    </a:cubicBezTo>
                    <a:cubicBezTo>
                      <a:pt x="114" y="104"/>
                      <a:pt x="118" y="109"/>
                      <a:pt x="118" y="114"/>
                    </a:cubicBezTo>
                    <a:cubicBezTo>
                      <a:pt x="118" y="119"/>
                      <a:pt x="114" y="123"/>
                      <a:pt x="109" y="123"/>
                    </a:cubicBezTo>
                    <a:close/>
                    <a:moveTo>
                      <a:pt x="40" y="17"/>
                    </a:moveTo>
                    <a:cubicBezTo>
                      <a:pt x="40" y="16"/>
                      <a:pt x="41" y="15"/>
                      <a:pt x="42" y="15"/>
                    </a:cubicBezTo>
                    <a:cubicBezTo>
                      <a:pt x="61" y="15"/>
                      <a:pt x="61" y="15"/>
                      <a:pt x="61" y="15"/>
                    </a:cubicBezTo>
                    <a:cubicBezTo>
                      <a:pt x="76" y="15"/>
                      <a:pt x="76" y="15"/>
                      <a:pt x="76" y="15"/>
                    </a:cubicBezTo>
                    <a:cubicBezTo>
                      <a:pt x="95" y="15"/>
                      <a:pt x="95" y="15"/>
                      <a:pt x="95" y="15"/>
                    </a:cubicBezTo>
                    <a:cubicBezTo>
                      <a:pt x="96" y="15"/>
                      <a:pt x="97" y="16"/>
                      <a:pt x="97" y="17"/>
                    </a:cubicBezTo>
                    <a:cubicBezTo>
                      <a:pt x="97" y="22"/>
                      <a:pt x="97" y="22"/>
                      <a:pt x="97" y="22"/>
                    </a:cubicBezTo>
                    <a:cubicBezTo>
                      <a:pt x="97" y="23"/>
                      <a:pt x="96" y="24"/>
                      <a:pt x="95" y="24"/>
                    </a:cubicBezTo>
                    <a:cubicBezTo>
                      <a:pt x="76" y="24"/>
                      <a:pt x="76" y="24"/>
                      <a:pt x="76" y="24"/>
                    </a:cubicBezTo>
                    <a:cubicBezTo>
                      <a:pt x="61" y="24"/>
                      <a:pt x="61" y="24"/>
                      <a:pt x="61" y="24"/>
                    </a:cubicBezTo>
                    <a:cubicBezTo>
                      <a:pt x="42" y="24"/>
                      <a:pt x="42" y="24"/>
                      <a:pt x="42" y="24"/>
                    </a:cubicBezTo>
                    <a:cubicBezTo>
                      <a:pt x="41" y="24"/>
                      <a:pt x="40" y="23"/>
                      <a:pt x="40" y="22"/>
                    </a:cubicBezTo>
                    <a:cubicBezTo>
                      <a:pt x="40" y="17"/>
                      <a:pt x="40" y="17"/>
                      <a:pt x="40" y="17"/>
                    </a:cubicBezTo>
                    <a:close/>
                    <a:moveTo>
                      <a:pt x="19" y="37"/>
                    </a:moveTo>
                    <a:cubicBezTo>
                      <a:pt x="19" y="34"/>
                      <a:pt x="21" y="33"/>
                      <a:pt x="24" y="33"/>
                    </a:cubicBezTo>
                    <a:cubicBezTo>
                      <a:pt x="113" y="33"/>
                      <a:pt x="113" y="33"/>
                      <a:pt x="113" y="33"/>
                    </a:cubicBezTo>
                    <a:cubicBezTo>
                      <a:pt x="116" y="33"/>
                      <a:pt x="118" y="34"/>
                      <a:pt x="118" y="37"/>
                    </a:cubicBezTo>
                    <a:cubicBezTo>
                      <a:pt x="118" y="92"/>
                      <a:pt x="118" y="92"/>
                      <a:pt x="118" y="92"/>
                    </a:cubicBezTo>
                    <a:cubicBezTo>
                      <a:pt x="118" y="94"/>
                      <a:pt x="116" y="96"/>
                      <a:pt x="113" y="96"/>
                    </a:cubicBezTo>
                    <a:cubicBezTo>
                      <a:pt x="24" y="96"/>
                      <a:pt x="24" y="96"/>
                      <a:pt x="24" y="96"/>
                    </a:cubicBezTo>
                    <a:cubicBezTo>
                      <a:pt x="21" y="96"/>
                      <a:pt x="19" y="94"/>
                      <a:pt x="19" y="92"/>
                    </a:cubicBezTo>
                    <a:cubicBezTo>
                      <a:pt x="19" y="37"/>
                      <a:pt x="19" y="37"/>
                      <a:pt x="19" y="37"/>
                    </a:cubicBezTo>
                    <a:close/>
                    <a:moveTo>
                      <a:pt x="96" y="138"/>
                    </a:moveTo>
                    <a:cubicBezTo>
                      <a:pt x="98" y="140"/>
                      <a:pt x="98" y="140"/>
                      <a:pt x="98" y="140"/>
                    </a:cubicBezTo>
                    <a:cubicBezTo>
                      <a:pt x="39" y="140"/>
                      <a:pt x="39" y="140"/>
                      <a:pt x="39" y="140"/>
                    </a:cubicBezTo>
                    <a:cubicBezTo>
                      <a:pt x="41" y="138"/>
                      <a:pt x="41" y="138"/>
                      <a:pt x="41" y="138"/>
                    </a:cubicBezTo>
                    <a:lnTo>
                      <a:pt x="96" y="138"/>
                    </a:lnTo>
                    <a:close/>
                    <a:moveTo>
                      <a:pt x="53" y="129"/>
                    </a:moveTo>
                    <a:cubicBezTo>
                      <a:pt x="53" y="122"/>
                      <a:pt x="53" y="122"/>
                      <a:pt x="53" y="122"/>
                    </a:cubicBezTo>
                    <a:cubicBezTo>
                      <a:pt x="53" y="120"/>
                      <a:pt x="54" y="119"/>
                      <a:pt x="55" y="119"/>
                    </a:cubicBezTo>
                    <a:cubicBezTo>
                      <a:pt x="81" y="119"/>
                      <a:pt x="81" y="119"/>
                      <a:pt x="81" y="119"/>
                    </a:cubicBezTo>
                    <a:cubicBezTo>
                      <a:pt x="83" y="119"/>
                      <a:pt x="84" y="120"/>
                      <a:pt x="84" y="122"/>
                    </a:cubicBezTo>
                    <a:cubicBezTo>
                      <a:pt x="84" y="129"/>
                      <a:pt x="84" y="129"/>
                      <a:pt x="84" y="129"/>
                    </a:cubicBezTo>
                    <a:cubicBezTo>
                      <a:pt x="84" y="130"/>
                      <a:pt x="83" y="132"/>
                      <a:pt x="81" y="132"/>
                    </a:cubicBezTo>
                    <a:cubicBezTo>
                      <a:pt x="55" y="132"/>
                      <a:pt x="55" y="132"/>
                      <a:pt x="55" y="132"/>
                    </a:cubicBezTo>
                    <a:cubicBezTo>
                      <a:pt x="54" y="132"/>
                      <a:pt x="53" y="130"/>
                      <a:pt x="53" y="129"/>
                    </a:cubicBezTo>
                    <a:close/>
                    <a:moveTo>
                      <a:pt x="28" y="123"/>
                    </a:moveTo>
                    <a:cubicBezTo>
                      <a:pt x="23" y="123"/>
                      <a:pt x="19" y="119"/>
                      <a:pt x="19" y="114"/>
                    </a:cubicBezTo>
                    <a:cubicBezTo>
                      <a:pt x="19" y="109"/>
                      <a:pt x="23" y="104"/>
                      <a:pt x="28" y="104"/>
                    </a:cubicBezTo>
                    <a:cubicBezTo>
                      <a:pt x="33" y="104"/>
                      <a:pt x="37" y="109"/>
                      <a:pt x="37" y="114"/>
                    </a:cubicBezTo>
                    <a:cubicBezTo>
                      <a:pt x="37" y="119"/>
                      <a:pt x="33" y="123"/>
                      <a:pt x="28" y="123"/>
                    </a:cubicBezTo>
                    <a:close/>
                    <a:moveTo>
                      <a:pt x="27" y="151"/>
                    </a:moveTo>
                    <a:cubicBezTo>
                      <a:pt x="35" y="143"/>
                      <a:pt x="35" y="143"/>
                      <a:pt x="35" y="143"/>
                    </a:cubicBezTo>
                    <a:cubicBezTo>
                      <a:pt x="101" y="143"/>
                      <a:pt x="101" y="143"/>
                      <a:pt x="101" y="143"/>
                    </a:cubicBezTo>
                    <a:cubicBezTo>
                      <a:pt x="109" y="151"/>
                      <a:pt x="109" y="151"/>
                      <a:pt x="109" y="151"/>
                    </a:cubicBezTo>
                    <a:lnTo>
                      <a:pt x="27" y="151"/>
                    </a:lnTo>
                    <a:close/>
                  </a:path>
                </a:pathLst>
              </a:custGeom>
              <a:solidFill>
                <a:srgbClr val="505050"/>
              </a:solidFill>
              <a:ln>
                <a:noFill/>
              </a:ln>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grpSp>
            <p:nvGrpSpPr>
              <p:cNvPr id="268" name="Group 270"/>
              <p:cNvGrpSpPr/>
              <p:nvPr/>
            </p:nvGrpSpPr>
            <p:grpSpPr>
              <a:xfrm>
                <a:off x="1989024" y="5846675"/>
                <a:ext cx="151154" cy="237374"/>
                <a:chOff x="8290546" y="4109532"/>
                <a:chExt cx="294458" cy="461663"/>
              </a:xfrm>
              <a:solidFill>
                <a:srgbClr val="FFFFFF">
                  <a:lumMod val="75000"/>
                </a:srgbClr>
              </a:solidFill>
            </p:grpSpPr>
            <p:sp>
              <p:nvSpPr>
                <p:cNvPr id="292" name="Freeform 117"/>
                <p:cNvSpPr>
                  <a:spLocks/>
                </p:cNvSpPr>
                <p:nvPr/>
              </p:nvSpPr>
              <p:spPr bwMode="auto">
                <a:xfrm>
                  <a:off x="8347515" y="4211630"/>
                  <a:ext cx="180523" cy="301856"/>
                </a:xfrm>
                <a:custGeom>
                  <a:avLst/>
                  <a:gdLst>
                    <a:gd name="T0" fmla="*/ 27 w 46"/>
                    <a:gd name="T1" fmla="*/ 34 h 77"/>
                    <a:gd name="T2" fmla="*/ 27 w 46"/>
                    <a:gd name="T3" fmla="*/ 0 h 77"/>
                    <a:gd name="T4" fmla="*/ 18 w 46"/>
                    <a:gd name="T5" fmla="*/ 0 h 77"/>
                    <a:gd name="T6" fmla="*/ 18 w 46"/>
                    <a:gd name="T7" fmla="*/ 34 h 77"/>
                    <a:gd name="T8" fmla="*/ 0 w 46"/>
                    <a:gd name="T9" fmla="*/ 56 h 77"/>
                    <a:gd name="T10" fmla="*/ 23 w 46"/>
                    <a:gd name="T11" fmla="*/ 77 h 77"/>
                    <a:gd name="T12" fmla="*/ 46 w 46"/>
                    <a:gd name="T13" fmla="*/ 56 h 77"/>
                    <a:gd name="T14" fmla="*/ 27 w 46"/>
                    <a:gd name="T15" fmla="*/ 34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77">
                      <a:moveTo>
                        <a:pt x="27" y="34"/>
                      </a:moveTo>
                      <a:cubicBezTo>
                        <a:pt x="27" y="0"/>
                        <a:pt x="27" y="0"/>
                        <a:pt x="27" y="0"/>
                      </a:cubicBezTo>
                      <a:cubicBezTo>
                        <a:pt x="18" y="0"/>
                        <a:pt x="18" y="0"/>
                        <a:pt x="18" y="0"/>
                      </a:cubicBezTo>
                      <a:cubicBezTo>
                        <a:pt x="18" y="34"/>
                        <a:pt x="18" y="34"/>
                        <a:pt x="18" y="34"/>
                      </a:cubicBezTo>
                      <a:cubicBezTo>
                        <a:pt x="8" y="36"/>
                        <a:pt x="0" y="45"/>
                        <a:pt x="0" y="56"/>
                      </a:cubicBezTo>
                      <a:cubicBezTo>
                        <a:pt x="0" y="68"/>
                        <a:pt x="10" y="77"/>
                        <a:pt x="23" y="77"/>
                      </a:cubicBezTo>
                      <a:cubicBezTo>
                        <a:pt x="35" y="77"/>
                        <a:pt x="46" y="68"/>
                        <a:pt x="46" y="56"/>
                      </a:cubicBezTo>
                      <a:cubicBezTo>
                        <a:pt x="46" y="45"/>
                        <a:pt x="38" y="36"/>
                        <a:pt x="27" y="34"/>
                      </a:cubicBezTo>
                      <a:close/>
                    </a:path>
                  </a:pathLst>
                </a:custGeom>
                <a:solidFill>
                  <a:srgbClr val="505050"/>
                </a:solidFill>
                <a:ln>
                  <a:noFill/>
                </a:ln>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93" name="Freeform 118"/>
                <p:cNvSpPr>
                  <a:spLocks noEditPoints="1"/>
                </p:cNvSpPr>
                <p:nvPr/>
              </p:nvSpPr>
              <p:spPr bwMode="auto">
                <a:xfrm>
                  <a:off x="8290546" y="4109532"/>
                  <a:ext cx="294458" cy="461663"/>
                </a:xfrm>
                <a:custGeom>
                  <a:avLst/>
                  <a:gdLst>
                    <a:gd name="T0" fmla="*/ 56 w 75"/>
                    <a:gd name="T1" fmla="*/ 51 h 118"/>
                    <a:gd name="T2" fmla="*/ 56 w 75"/>
                    <a:gd name="T3" fmla="*/ 44 h 118"/>
                    <a:gd name="T4" fmla="*/ 62 w 75"/>
                    <a:gd name="T5" fmla="*/ 44 h 118"/>
                    <a:gd name="T6" fmla="*/ 62 w 75"/>
                    <a:gd name="T7" fmla="*/ 38 h 118"/>
                    <a:gd name="T8" fmla="*/ 56 w 75"/>
                    <a:gd name="T9" fmla="*/ 38 h 118"/>
                    <a:gd name="T10" fmla="*/ 56 w 75"/>
                    <a:gd name="T11" fmla="*/ 29 h 118"/>
                    <a:gd name="T12" fmla="*/ 62 w 75"/>
                    <a:gd name="T13" fmla="*/ 29 h 118"/>
                    <a:gd name="T14" fmla="*/ 62 w 75"/>
                    <a:gd name="T15" fmla="*/ 23 h 118"/>
                    <a:gd name="T16" fmla="*/ 56 w 75"/>
                    <a:gd name="T17" fmla="*/ 23 h 118"/>
                    <a:gd name="T18" fmla="*/ 56 w 75"/>
                    <a:gd name="T19" fmla="*/ 17 h 118"/>
                    <a:gd name="T20" fmla="*/ 38 w 75"/>
                    <a:gd name="T21" fmla="*/ 0 h 118"/>
                    <a:gd name="T22" fmla="*/ 20 w 75"/>
                    <a:gd name="T23" fmla="*/ 17 h 118"/>
                    <a:gd name="T24" fmla="*/ 20 w 75"/>
                    <a:gd name="T25" fmla="*/ 51 h 118"/>
                    <a:gd name="T26" fmla="*/ 0 w 75"/>
                    <a:gd name="T27" fmla="*/ 83 h 118"/>
                    <a:gd name="T28" fmla="*/ 38 w 75"/>
                    <a:gd name="T29" fmla="*/ 118 h 118"/>
                    <a:gd name="T30" fmla="*/ 75 w 75"/>
                    <a:gd name="T31" fmla="*/ 83 h 118"/>
                    <a:gd name="T32" fmla="*/ 56 w 75"/>
                    <a:gd name="T33" fmla="*/ 51 h 118"/>
                    <a:gd name="T34" fmla="*/ 38 w 75"/>
                    <a:gd name="T35" fmla="*/ 109 h 118"/>
                    <a:gd name="T36" fmla="*/ 9 w 75"/>
                    <a:gd name="T37" fmla="*/ 83 h 118"/>
                    <a:gd name="T38" fmla="*/ 26 w 75"/>
                    <a:gd name="T39" fmla="*/ 58 h 118"/>
                    <a:gd name="T40" fmla="*/ 29 w 75"/>
                    <a:gd name="T41" fmla="*/ 57 h 118"/>
                    <a:gd name="T42" fmla="*/ 29 w 75"/>
                    <a:gd name="T43" fmla="*/ 17 h 118"/>
                    <a:gd name="T44" fmla="*/ 38 w 75"/>
                    <a:gd name="T45" fmla="*/ 9 h 118"/>
                    <a:gd name="T46" fmla="*/ 46 w 75"/>
                    <a:gd name="T47" fmla="*/ 17 h 118"/>
                    <a:gd name="T48" fmla="*/ 46 w 75"/>
                    <a:gd name="T49" fmla="*/ 57 h 118"/>
                    <a:gd name="T50" fmla="*/ 50 w 75"/>
                    <a:gd name="T51" fmla="*/ 58 h 118"/>
                    <a:gd name="T52" fmla="*/ 66 w 75"/>
                    <a:gd name="T53" fmla="*/ 83 h 118"/>
                    <a:gd name="T54" fmla="*/ 38 w 75"/>
                    <a:gd name="T55" fmla="*/ 10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5" h="118">
                      <a:moveTo>
                        <a:pt x="56" y="51"/>
                      </a:moveTo>
                      <a:cubicBezTo>
                        <a:pt x="56" y="44"/>
                        <a:pt x="56" y="44"/>
                        <a:pt x="56" y="44"/>
                      </a:cubicBezTo>
                      <a:cubicBezTo>
                        <a:pt x="62" y="44"/>
                        <a:pt x="62" y="44"/>
                        <a:pt x="62" y="44"/>
                      </a:cubicBezTo>
                      <a:cubicBezTo>
                        <a:pt x="62" y="38"/>
                        <a:pt x="62" y="38"/>
                        <a:pt x="62" y="38"/>
                      </a:cubicBezTo>
                      <a:cubicBezTo>
                        <a:pt x="56" y="38"/>
                        <a:pt x="56" y="38"/>
                        <a:pt x="56" y="38"/>
                      </a:cubicBezTo>
                      <a:cubicBezTo>
                        <a:pt x="56" y="29"/>
                        <a:pt x="56" y="29"/>
                        <a:pt x="56" y="29"/>
                      </a:cubicBezTo>
                      <a:cubicBezTo>
                        <a:pt x="62" y="29"/>
                        <a:pt x="62" y="29"/>
                        <a:pt x="62" y="29"/>
                      </a:cubicBezTo>
                      <a:cubicBezTo>
                        <a:pt x="62" y="23"/>
                        <a:pt x="62" y="23"/>
                        <a:pt x="62" y="23"/>
                      </a:cubicBezTo>
                      <a:cubicBezTo>
                        <a:pt x="56" y="23"/>
                        <a:pt x="56" y="23"/>
                        <a:pt x="56" y="23"/>
                      </a:cubicBezTo>
                      <a:cubicBezTo>
                        <a:pt x="56" y="17"/>
                        <a:pt x="56" y="17"/>
                        <a:pt x="56" y="17"/>
                      </a:cubicBezTo>
                      <a:cubicBezTo>
                        <a:pt x="56" y="8"/>
                        <a:pt x="48" y="0"/>
                        <a:pt x="38" y="0"/>
                      </a:cubicBezTo>
                      <a:cubicBezTo>
                        <a:pt x="28" y="0"/>
                        <a:pt x="20" y="8"/>
                        <a:pt x="20" y="17"/>
                      </a:cubicBezTo>
                      <a:cubicBezTo>
                        <a:pt x="20" y="51"/>
                        <a:pt x="20" y="51"/>
                        <a:pt x="20" y="51"/>
                      </a:cubicBezTo>
                      <a:cubicBezTo>
                        <a:pt x="7" y="57"/>
                        <a:pt x="0" y="69"/>
                        <a:pt x="0" y="83"/>
                      </a:cubicBezTo>
                      <a:cubicBezTo>
                        <a:pt x="0" y="102"/>
                        <a:pt x="17" y="118"/>
                        <a:pt x="38" y="118"/>
                      </a:cubicBezTo>
                      <a:cubicBezTo>
                        <a:pt x="58" y="118"/>
                        <a:pt x="75" y="102"/>
                        <a:pt x="75" y="83"/>
                      </a:cubicBezTo>
                      <a:cubicBezTo>
                        <a:pt x="75" y="69"/>
                        <a:pt x="68" y="57"/>
                        <a:pt x="56" y="51"/>
                      </a:cubicBezTo>
                      <a:close/>
                      <a:moveTo>
                        <a:pt x="38" y="109"/>
                      </a:moveTo>
                      <a:cubicBezTo>
                        <a:pt x="22" y="109"/>
                        <a:pt x="9" y="97"/>
                        <a:pt x="9" y="83"/>
                      </a:cubicBezTo>
                      <a:cubicBezTo>
                        <a:pt x="9" y="72"/>
                        <a:pt x="16" y="62"/>
                        <a:pt x="26" y="58"/>
                      </a:cubicBezTo>
                      <a:cubicBezTo>
                        <a:pt x="29" y="57"/>
                        <a:pt x="29" y="57"/>
                        <a:pt x="29" y="57"/>
                      </a:cubicBezTo>
                      <a:cubicBezTo>
                        <a:pt x="29" y="17"/>
                        <a:pt x="29" y="17"/>
                        <a:pt x="29" y="17"/>
                      </a:cubicBezTo>
                      <a:cubicBezTo>
                        <a:pt x="29" y="12"/>
                        <a:pt x="33" y="9"/>
                        <a:pt x="38" y="9"/>
                      </a:cubicBezTo>
                      <a:cubicBezTo>
                        <a:pt x="42" y="9"/>
                        <a:pt x="46" y="12"/>
                        <a:pt x="46" y="17"/>
                      </a:cubicBezTo>
                      <a:cubicBezTo>
                        <a:pt x="46" y="57"/>
                        <a:pt x="46" y="57"/>
                        <a:pt x="46" y="57"/>
                      </a:cubicBezTo>
                      <a:cubicBezTo>
                        <a:pt x="50" y="58"/>
                        <a:pt x="50" y="58"/>
                        <a:pt x="50" y="58"/>
                      </a:cubicBezTo>
                      <a:cubicBezTo>
                        <a:pt x="60" y="62"/>
                        <a:pt x="66" y="72"/>
                        <a:pt x="66" y="83"/>
                      </a:cubicBezTo>
                      <a:cubicBezTo>
                        <a:pt x="66" y="97"/>
                        <a:pt x="53" y="109"/>
                        <a:pt x="38" y="109"/>
                      </a:cubicBezTo>
                      <a:close/>
                    </a:path>
                  </a:pathLst>
                </a:custGeom>
                <a:solidFill>
                  <a:srgbClr val="505050"/>
                </a:solidFill>
                <a:ln>
                  <a:noFill/>
                </a:ln>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grpSp>
          <p:sp>
            <p:nvSpPr>
              <p:cNvPr id="269" name="Freeform 271"/>
              <p:cNvSpPr/>
              <p:nvPr/>
            </p:nvSpPr>
            <p:spPr bwMode="auto">
              <a:xfrm rot="2700000">
                <a:off x="531958" y="5671635"/>
                <a:ext cx="282091" cy="395844"/>
              </a:xfrm>
              <a:custGeom>
                <a:avLst/>
                <a:gdLst>
                  <a:gd name="connsiteX0" fmla="*/ 219849 w 2329245"/>
                  <a:gd name="connsiteY0" fmla="*/ 3078205 h 3273880"/>
                  <a:gd name="connsiteX1" fmla="*/ 2133570 w 2329245"/>
                  <a:gd name="connsiteY1" fmla="*/ 1164484 h 3273880"/>
                  <a:gd name="connsiteX2" fmla="*/ 2329245 w 2329245"/>
                  <a:gd name="connsiteY2" fmla="*/ 1360159 h 3273880"/>
                  <a:gd name="connsiteX3" fmla="*/ 415524 w 2329245"/>
                  <a:gd name="connsiteY3" fmla="*/ 3273880 h 3273880"/>
                  <a:gd name="connsiteX4" fmla="*/ 967445 w 2329245"/>
                  <a:gd name="connsiteY4" fmla="*/ 0 h 3273880"/>
                  <a:gd name="connsiteX5" fmla="*/ 1243892 w 2329245"/>
                  <a:gd name="connsiteY5" fmla="*/ 361507 h 3273880"/>
                  <a:gd name="connsiteX6" fmla="*/ 1115363 w 2329245"/>
                  <a:gd name="connsiteY6" fmla="*/ 361507 h 3273880"/>
                  <a:gd name="connsiteX7" fmla="*/ 1115363 w 2329245"/>
                  <a:gd name="connsiteY7" fmla="*/ 1687691 h 3273880"/>
                  <a:gd name="connsiteX8" fmla="*/ 1109292 w 2329245"/>
                  <a:gd name="connsiteY8" fmla="*/ 1687691 h 3273880"/>
                  <a:gd name="connsiteX9" fmla="*/ 1109292 w 2329245"/>
                  <a:gd name="connsiteY9" fmla="*/ 1693762 h 3273880"/>
                  <a:gd name="connsiteX10" fmla="*/ 780721 w 2329245"/>
                  <a:gd name="connsiteY10" fmla="*/ 1693761 h 3273880"/>
                  <a:gd name="connsiteX11" fmla="*/ 780721 w 2329245"/>
                  <a:gd name="connsiteY11" fmla="*/ 1694580 h 3273880"/>
                  <a:gd name="connsiteX12" fmla="*/ 288759 w 2329245"/>
                  <a:gd name="connsiteY12" fmla="*/ 1694580 h 3273880"/>
                  <a:gd name="connsiteX13" fmla="*/ 288758 w 2329245"/>
                  <a:gd name="connsiteY13" fmla="*/ 2789748 h 3273880"/>
                  <a:gd name="connsiteX14" fmla="*/ 290625 w 2329245"/>
                  <a:gd name="connsiteY14" fmla="*/ 2799340 h 3273880"/>
                  <a:gd name="connsiteX15" fmla="*/ 288758 w 2329245"/>
                  <a:gd name="connsiteY15" fmla="*/ 2808933 h 3273880"/>
                  <a:gd name="connsiteX16" fmla="*/ 288758 w 2329245"/>
                  <a:gd name="connsiteY16" fmla="*/ 2819588 h 3273880"/>
                  <a:gd name="connsiteX17" fmla="*/ 286685 w 2329245"/>
                  <a:gd name="connsiteY17" fmla="*/ 2819588 h 3273880"/>
                  <a:gd name="connsiteX18" fmla="*/ 280074 w 2329245"/>
                  <a:gd name="connsiteY18" fmla="*/ 2853563 h 3273880"/>
                  <a:gd name="connsiteX19" fmla="*/ 248420 w 2329245"/>
                  <a:gd name="connsiteY19" fmla="*/ 2901230 h 3273880"/>
                  <a:gd name="connsiteX20" fmla="*/ 44641 w 2329245"/>
                  <a:gd name="connsiteY20" fmla="*/ 2901230 h 3273880"/>
                  <a:gd name="connsiteX21" fmla="*/ 12987 w 2329245"/>
                  <a:gd name="connsiteY21" fmla="*/ 2853563 h 3273880"/>
                  <a:gd name="connsiteX22" fmla="*/ 6376 w 2329245"/>
                  <a:gd name="connsiteY22" fmla="*/ 2819588 h 3273880"/>
                  <a:gd name="connsiteX23" fmla="*/ 1 w 2329245"/>
                  <a:gd name="connsiteY23" fmla="*/ 2819588 h 3273880"/>
                  <a:gd name="connsiteX24" fmla="*/ 0 w 2329245"/>
                  <a:gd name="connsiteY24" fmla="*/ 1411893 h 3273880"/>
                  <a:gd name="connsiteX25" fmla="*/ 6072 w 2329245"/>
                  <a:gd name="connsiteY25" fmla="*/ 1411892 h 3273880"/>
                  <a:gd name="connsiteX26" fmla="*/ 6071 w 2329245"/>
                  <a:gd name="connsiteY26" fmla="*/ 1405822 h 3273880"/>
                  <a:gd name="connsiteX27" fmla="*/ 334645 w 2329245"/>
                  <a:gd name="connsiteY27" fmla="*/ 1405822 h 3273880"/>
                  <a:gd name="connsiteX28" fmla="*/ 334644 w 2329245"/>
                  <a:gd name="connsiteY28" fmla="*/ 1405003 h 3273880"/>
                  <a:gd name="connsiteX29" fmla="*/ 826605 w 2329245"/>
                  <a:gd name="connsiteY29" fmla="*/ 1405005 h 3273880"/>
                  <a:gd name="connsiteX30" fmla="*/ 826605 w 2329245"/>
                  <a:gd name="connsiteY30" fmla="*/ 361507 h 3273880"/>
                  <a:gd name="connsiteX31" fmla="*/ 690998 w 2329245"/>
                  <a:gd name="connsiteY31" fmla="*/ 361507 h 327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29245" h="3273880">
                    <a:moveTo>
                      <a:pt x="219849" y="3078205"/>
                    </a:moveTo>
                    <a:lnTo>
                      <a:pt x="2133570" y="1164484"/>
                    </a:lnTo>
                    <a:lnTo>
                      <a:pt x="2329245" y="1360159"/>
                    </a:lnTo>
                    <a:lnTo>
                      <a:pt x="415524" y="3273880"/>
                    </a:lnTo>
                    <a:close/>
                    <a:moveTo>
                      <a:pt x="967445" y="0"/>
                    </a:moveTo>
                    <a:lnTo>
                      <a:pt x="1243892" y="361507"/>
                    </a:lnTo>
                    <a:lnTo>
                      <a:pt x="1115363" y="361507"/>
                    </a:lnTo>
                    <a:lnTo>
                      <a:pt x="1115363" y="1687691"/>
                    </a:lnTo>
                    <a:lnTo>
                      <a:pt x="1109292" y="1687691"/>
                    </a:lnTo>
                    <a:lnTo>
                      <a:pt x="1109292" y="1693762"/>
                    </a:lnTo>
                    <a:lnTo>
                      <a:pt x="780721" y="1693761"/>
                    </a:lnTo>
                    <a:lnTo>
                      <a:pt x="780721" y="1694580"/>
                    </a:lnTo>
                    <a:lnTo>
                      <a:pt x="288759" y="1694580"/>
                    </a:lnTo>
                    <a:lnTo>
                      <a:pt x="288758" y="2789748"/>
                    </a:lnTo>
                    <a:lnTo>
                      <a:pt x="290625" y="2799340"/>
                    </a:lnTo>
                    <a:lnTo>
                      <a:pt x="288758" y="2808933"/>
                    </a:lnTo>
                    <a:lnTo>
                      <a:pt x="288758" y="2819588"/>
                    </a:lnTo>
                    <a:lnTo>
                      <a:pt x="286685" y="2819588"/>
                    </a:lnTo>
                    <a:lnTo>
                      <a:pt x="280074" y="2853563"/>
                    </a:lnTo>
                    <a:cubicBezTo>
                      <a:pt x="273040" y="2870909"/>
                      <a:pt x="262489" y="2887162"/>
                      <a:pt x="248420" y="2901230"/>
                    </a:cubicBezTo>
                    <a:cubicBezTo>
                      <a:pt x="192148" y="2957502"/>
                      <a:pt x="100913" y="2957502"/>
                      <a:pt x="44641" y="2901230"/>
                    </a:cubicBezTo>
                    <a:cubicBezTo>
                      <a:pt x="30572" y="2887162"/>
                      <a:pt x="20021" y="2870909"/>
                      <a:pt x="12987" y="2853563"/>
                    </a:cubicBezTo>
                    <a:lnTo>
                      <a:pt x="6376" y="2819588"/>
                    </a:lnTo>
                    <a:lnTo>
                      <a:pt x="1" y="2819588"/>
                    </a:lnTo>
                    <a:lnTo>
                      <a:pt x="0" y="1411893"/>
                    </a:lnTo>
                    <a:lnTo>
                      <a:pt x="6072" y="1411892"/>
                    </a:lnTo>
                    <a:lnTo>
                      <a:pt x="6071" y="1405822"/>
                    </a:lnTo>
                    <a:lnTo>
                      <a:pt x="334645" y="1405822"/>
                    </a:lnTo>
                    <a:lnTo>
                      <a:pt x="334644" y="1405003"/>
                    </a:lnTo>
                    <a:lnTo>
                      <a:pt x="826605" y="1405005"/>
                    </a:lnTo>
                    <a:lnTo>
                      <a:pt x="826605" y="361507"/>
                    </a:lnTo>
                    <a:lnTo>
                      <a:pt x="690998" y="361507"/>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91216" tIns="72973" rIns="91216" bIns="72973" numCol="1" spcCol="0" rtlCol="0" fromWordArt="0" anchor="t" anchorCtr="0" forceAA="0" compatLnSpc="1">
                <a:prstTxWarp prst="textNoShape">
                  <a:avLst/>
                </a:prstTxWarp>
                <a:noAutofit/>
              </a:bodyPr>
              <a:lstStyle/>
              <a:p>
                <a:pPr algn="ctr" defTabSz="465045" fontAlgn="base">
                  <a:lnSpc>
                    <a:spcPct val="90000"/>
                  </a:lnSpc>
                  <a:spcBef>
                    <a:spcPct val="0"/>
                  </a:spcBef>
                  <a:spcAft>
                    <a:spcPct val="0"/>
                  </a:spcAft>
                  <a:defRPr/>
                </a:pPr>
                <a:endParaRPr lang="en-US" sz="119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Freeform 17"/>
              <p:cNvSpPr>
                <a:spLocks noChangeAspect="1" noEditPoints="1"/>
              </p:cNvSpPr>
              <p:nvPr/>
            </p:nvSpPr>
            <p:spPr bwMode="black">
              <a:xfrm>
                <a:off x="-336506" y="4996987"/>
                <a:ext cx="217325" cy="217933"/>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91216" tIns="72973" rIns="91216" bIns="72973" numCol="1" spcCol="0" rtlCol="0" fromWordArt="0" anchor="t" anchorCtr="0" forceAA="0" compatLnSpc="1">
                <a:prstTxWarp prst="textNoShape">
                  <a:avLst/>
                </a:prstTxWarp>
                <a:noAutofit/>
              </a:bodyPr>
              <a:lstStyle/>
              <a:p>
                <a:pPr algn="ctr" defTabSz="465045" fontAlgn="base">
                  <a:lnSpc>
                    <a:spcPct val="90000"/>
                  </a:lnSpc>
                  <a:spcBef>
                    <a:spcPct val="0"/>
                  </a:spcBef>
                  <a:spcAft>
                    <a:spcPct val="0"/>
                  </a:spcAft>
                  <a:defRPr/>
                </a:pPr>
                <a:endParaRPr lang="en-US" sz="1197" kern="0">
                  <a:gradFill>
                    <a:gsLst>
                      <a:gs pos="0">
                        <a:srgbClr val="FFFFFF"/>
                      </a:gs>
                      <a:gs pos="100000">
                        <a:srgbClr val="FFFFFF"/>
                      </a:gs>
                    </a:gsLst>
                    <a:lin ang="5400000" scaled="0"/>
                  </a:gradFill>
                  <a:ea typeface="Segoe UI" pitchFamily="34" charset="0"/>
                  <a:cs typeface="Segoe UI" pitchFamily="34" charset="0"/>
                </a:endParaRPr>
              </a:p>
            </p:txBody>
          </p:sp>
          <p:sp>
            <p:nvSpPr>
              <p:cNvPr id="271" name="Freeform 273"/>
              <p:cNvSpPr>
                <a:spLocks noChangeAspect="1"/>
              </p:cNvSpPr>
              <p:nvPr/>
            </p:nvSpPr>
            <p:spPr bwMode="auto">
              <a:xfrm>
                <a:off x="1078859" y="5286602"/>
                <a:ext cx="204542" cy="221740"/>
              </a:xfrm>
              <a:custGeom>
                <a:avLst/>
                <a:gdLst>
                  <a:gd name="connsiteX0" fmla="*/ 301040 w 2755232"/>
                  <a:gd name="connsiteY0" fmla="*/ 1098648 h 2982001"/>
                  <a:gd name="connsiteX1" fmla="*/ 301040 w 2755232"/>
                  <a:gd name="connsiteY1" fmla="*/ 2313272 h 2982001"/>
                  <a:gd name="connsiteX2" fmla="*/ 657942 w 2755232"/>
                  <a:gd name="connsiteY2" fmla="*/ 2670174 h 2982001"/>
                  <a:gd name="connsiteX3" fmla="*/ 2085508 w 2755232"/>
                  <a:gd name="connsiteY3" fmla="*/ 2670174 h 2982001"/>
                  <a:gd name="connsiteX4" fmla="*/ 2442410 w 2755232"/>
                  <a:gd name="connsiteY4" fmla="*/ 2313272 h 2982001"/>
                  <a:gd name="connsiteX5" fmla="*/ 2442410 w 2755232"/>
                  <a:gd name="connsiteY5" fmla="*/ 1098648 h 2982001"/>
                  <a:gd name="connsiteX6" fmla="*/ 657942 w 2755232"/>
                  <a:gd name="connsiteY6" fmla="*/ 312869 h 2982001"/>
                  <a:gd name="connsiteX7" fmla="*/ 301040 w 2755232"/>
                  <a:gd name="connsiteY7" fmla="*/ 669771 h 2982001"/>
                  <a:gd name="connsiteX8" fmla="*/ 301040 w 2755232"/>
                  <a:gd name="connsiteY8" fmla="*/ 735012 h 2982001"/>
                  <a:gd name="connsiteX9" fmla="*/ 2442410 w 2755232"/>
                  <a:gd name="connsiteY9" fmla="*/ 735012 h 2982001"/>
                  <a:gd name="connsiteX10" fmla="*/ 2442410 w 2755232"/>
                  <a:gd name="connsiteY10" fmla="*/ 669771 h 2982001"/>
                  <a:gd name="connsiteX11" fmla="*/ 2085508 w 2755232"/>
                  <a:gd name="connsiteY11" fmla="*/ 312869 h 2982001"/>
                  <a:gd name="connsiteX12" fmla="*/ 459215 w 2755232"/>
                  <a:gd name="connsiteY12" fmla="*/ 0 h 2982001"/>
                  <a:gd name="connsiteX13" fmla="*/ 2296017 w 2755232"/>
                  <a:gd name="connsiteY13" fmla="*/ 0 h 2982001"/>
                  <a:gd name="connsiteX14" fmla="*/ 2755232 w 2755232"/>
                  <a:gd name="connsiteY14" fmla="*/ 459215 h 2982001"/>
                  <a:gd name="connsiteX15" fmla="*/ 2755232 w 2755232"/>
                  <a:gd name="connsiteY15" fmla="*/ 2522786 h 2982001"/>
                  <a:gd name="connsiteX16" fmla="*/ 2296017 w 2755232"/>
                  <a:gd name="connsiteY16" fmla="*/ 2982001 h 2982001"/>
                  <a:gd name="connsiteX17" fmla="*/ 459215 w 2755232"/>
                  <a:gd name="connsiteY17" fmla="*/ 2982001 h 2982001"/>
                  <a:gd name="connsiteX18" fmla="*/ 0 w 2755232"/>
                  <a:gd name="connsiteY18" fmla="*/ 2522786 h 2982001"/>
                  <a:gd name="connsiteX19" fmla="*/ 0 w 2755232"/>
                  <a:gd name="connsiteY19" fmla="*/ 459215 h 2982001"/>
                  <a:gd name="connsiteX20" fmla="*/ 459215 w 2755232"/>
                  <a:gd name="connsiteY20" fmla="*/ 0 h 298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5232" h="2982001">
                    <a:moveTo>
                      <a:pt x="301040" y="1098648"/>
                    </a:moveTo>
                    <a:lnTo>
                      <a:pt x="301040" y="2313272"/>
                    </a:lnTo>
                    <a:cubicBezTo>
                      <a:pt x="301040" y="2510384"/>
                      <a:pt x="460830" y="2670174"/>
                      <a:pt x="657942" y="2670174"/>
                    </a:cubicBezTo>
                    <a:lnTo>
                      <a:pt x="2085508" y="2670174"/>
                    </a:lnTo>
                    <a:cubicBezTo>
                      <a:pt x="2282620" y="2670174"/>
                      <a:pt x="2442410" y="2510384"/>
                      <a:pt x="2442410" y="2313272"/>
                    </a:cubicBezTo>
                    <a:lnTo>
                      <a:pt x="2442410" y="1098648"/>
                    </a:lnTo>
                    <a:close/>
                    <a:moveTo>
                      <a:pt x="657942" y="312869"/>
                    </a:moveTo>
                    <a:cubicBezTo>
                      <a:pt x="460830" y="312869"/>
                      <a:pt x="301040" y="472659"/>
                      <a:pt x="301040" y="669771"/>
                    </a:cubicBezTo>
                    <a:lnTo>
                      <a:pt x="301040" y="735012"/>
                    </a:lnTo>
                    <a:lnTo>
                      <a:pt x="2442410" y="735012"/>
                    </a:lnTo>
                    <a:lnTo>
                      <a:pt x="2442410" y="669771"/>
                    </a:lnTo>
                    <a:cubicBezTo>
                      <a:pt x="2442410" y="472659"/>
                      <a:pt x="2282620" y="312869"/>
                      <a:pt x="2085508" y="312869"/>
                    </a:cubicBezTo>
                    <a:close/>
                    <a:moveTo>
                      <a:pt x="459215" y="0"/>
                    </a:moveTo>
                    <a:lnTo>
                      <a:pt x="2296017" y="0"/>
                    </a:lnTo>
                    <a:cubicBezTo>
                      <a:pt x="2549634" y="0"/>
                      <a:pt x="2755232" y="205598"/>
                      <a:pt x="2755232" y="459215"/>
                    </a:cubicBezTo>
                    <a:lnTo>
                      <a:pt x="2755232" y="2522786"/>
                    </a:lnTo>
                    <a:cubicBezTo>
                      <a:pt x="2755232" y="2776403"/>
                      <a:pt x="2549634" y="2982001"/>
                      <a:pt x="2296017" y="2982001"/>
                    </a:cubicBezTo>
                    <a:lnTo>
                      <a:pt x="459215" y="2982001"/>
                    </a:lnTo>
                    <a:cubicBezTo>
                      <a:pt x="205598" y="2982001"/>
                      <a:pt x="0" y="2776403"/>
                      <a:pt x="0" y="2522786"/>
                    </a:cubicBezTo>
                    <a:lnTo>
                      <a:pt x="0" y="459215"/>
                    </a:lnTo>
                    <a:cubicBezTo>
                      <a:pt x="0" y="205598"/>
                      <a:pt x="205598" y="0"/>
                      <a:pt x="459215" y="0"/>
                    </a:cubicBez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91216" tIns="72973" rIns="91216" bIns="72973" numCol="1" spcCol="0" rtlCol="0" fromWordArt="0" anchor="t" anchorCtr="0" forceAA="0" compatLnSpc="1">
                <a:prstTxWarp prst="textNoShape">
                  <a:avLst/>
                </a:prstTxWarp>
                <a:noAutofit/>
              </a:bodyPr>
              <a:lstStyle/>
              <a:p>
                <a:pPr algn="ctr" defTabSz="465045" fontAlgn="base">
                  <a:lnSpc>
                    <a:spcPct val="90000"/>
                  </a:lnSpc>
                  <a:spcBef>
                    <a:spcPct val="0"/>
                  </a:spcBef>
                  <a:spcAft>
                    <a:spcPct val="0"/>
                  </a:spcAft>
                  <a:defRPr/>
                </a:pPr>
                <a:endParaRPr lang="en-US" sz="119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Freeform 27"/>
              <p:cNvSpPr>
                <a:spLocks noChangeAspect="1" noEditPoints="1"/>
              </p:cNvSpPr>
              <p:nvPr/>
            </p:nvSpPr>
            <p:spPr bwMode="auto">
              <a:xfrm>
                <a:off x="960440" y="6156261"/>
                <a:ext cx="221356" cy="221720"/>
              </a:xfrm>
              <a:custGeom>
                <a:avLst/>
                <a:gdLst>
                  <a:gd name="T0" fmla="*/ 624 w 749"/>
                  <a:gd name="T1" fmla="*/ 0 h 749"/>
                  <a:gd name="T2" fmla="*/ 125 w 749"/>
                  <a:gd name="T3" fmla="*/ 0 h 749"/>
                  <a:gd name="T4" fmla="*/ 0 w 749"/>
                  <a:gd name="T5" fmla="*/ 124 h 749"/>
                  <a:gd name="T6" fmla="*/ 0 w 749"/>
                  <a:gd name="T7" fmla="*/ 624 h 749"/>
                  <a:gd name="T8" fmla="*/ 125 w 749"/>
                  <a:gd name="T9" fmla="*/ 749 h 749"/>
                  <a:gd name="T10" fmla="*/ 624 w 749"/>
                  <a:gd name="T11" fmla="*/ 749 h 749"/>
                  <a:gd name="T12" fmla="*/ 749 w 749"/>
                  <a:gd name="T13" fmla="*/ 624 h 749"/>
                  <a:gd name="T14" fmla="*/ 749 w 749"/>
                  <a:gd name="T15" fmla="*/ 124 h 749"/>
                  <a:gd name="T16" fmla="*/ 624 w 749"/>
                  <a:gd name="T17" fmla="*/ 0 h 749"/>
                  <a:gd name="T18" fmla="*/ 597 w 749"/>
                  <a:gd name="T19" fmla="*/ 260 h 749"/>
                  <a:gd name="T20" fmla="*/ 597 w 749"/>
                  <a:gd name="T21" fmla="*/ 275 h 749"/>
                  <a:gd name="T22" fmla="*/ 270 w 749"/>
                  <a:gd name="T23" fmla="*/ 601 h 749"/>
                  <a:gd name="T24" fmla="*/ 94 w 749"/>
                  <a:gd name="T25" fmla="*/ 550 h 749"/>
                  <a:gd name="T26" fmla="*/ 122 w 749"/>
                  <a:gd name="T27" fmla="*/ 552 h 749"/>
                  <a:gd name="T28" fmla="*/ 264 w 749"/>
                  <a:gd name="T29" fmla="*/ 503 h 749"/>
                  <a:gd name="T30" fmla="*/ 157 w 749"/>
                  <a:gd name="T31" fmla="*/ 423 h 749"/>
                  <a:gd name="T32" fmla="*/ 179 w 749"/>
                  <a:gd name="T33" fmla="*/ 425 h 749"/>
                  <a:gd name="T34" fmla="*/ 209 w 749"/>
                  <a:gd name="T35" fmla="*/ 421 h 749"/>
                  <a:gd name="T36" fmla="*/ 117 w 749"/>
                  <a:gd name="T37" fmla="*/ 308 h 749"/>
                  <a:gd name="T38" fmla="*/ 117 w 749"/>
                  <a:gd name="T39" fmla="*/ 307 h 749"/>
                  <a:gd name="T40" fmla="*/ 169 w 749"/>
                  <a:gd name="T41" fmla="*/ 321 h 749"/>
                  <a:gd name="T42" fmla="*/ 118 w 749"/>
                  <a:gd name="T43" fmla="*/ 226 h 749"/>
                  <a:gd name="T44" fmla="*/ 133 w 749"/>
                  <a:gd name="T45" fmla="*/ 168 h 749"/>
                  <a:gd name="T46" fmla="*/ 370 w 749"/>
                  <a:gd name="T47" fmla="*/ 288 h 749"/>
                  <a:gd name="T48" fmla="*/ 367 w 749"/>
                  <a:gd name="T49" fmla="*/ 262 h 749"/>
                  <a:gd name="T50" fmla="*/ 482 w 749"/>
                  <a:gd name="T51" fmla="*/ 147 h 749"/>
                  <a:gd name="T52" fmla="*/ 566 w 749"/>
                  <a:gd name="T53" fmla="*/ 183 h 749"/>
                  <a:gd name="T54" fmla="*/ 639 w 749"/>
                  <a:gd name="T55" fmla="*/ 155 h 749"/>
                  <a:gd name="T56" fmla="*/ 588 w 749"/>
                  <a:gd name="T57" fmla="*/ 219 h 749"/>
                  <a:gd name="T58" fmla="*/ 654 w 749"/>
                  <a:gd name="T59" fmla="*/ 201 h 749"/>
                  <a:gd name="T60" fmla="*/ 597 w 749"/>
                  <a:gd name="T61" fmla="*/ 260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49" h="749">
                    <a:moveTo>
                      <a:pt x="624" y="0"/>
                    </a:moveTo>
                    <a:cubicBezTo>
                      <a:pt x="125" y="0"/>
                      <a:pt x="125" y="0"/>
                      <a:pt x="125" y="0"/>
                    </a:cubicBezTo>
                    <a:cubicBezTo>
                      <a:pt x="56" y="0"/>
                      <a:pt x="0" y="55"/>
                      <a:pt x="0" y="124"/>
                    </a:cubicBezTo>
                    <a:cubicBezTo>
                      <a:pt x="0" y="624"/>
                      <a:pt x="0" y="624"/>
                      <a:pt x="0" y="624"/>
                    </a:cubicBezTo>
                    <a:cubicBezTo>
                      <a:pt x="0" y="693"/>
                      <a:pt x="56" y="749"/>
                      <a:pt x="125" y="749"/>
                    </a:cubicBezTo>
                    <a:cubicBezTo>
                      <a:pt x="624" y="749"/>
                      <a:pt x="624" y="749"/>
                      <a:pt x="624" y="749"/>
                    </a:cubicBezTo>
                    <a:cubicBezTo>
                      <a:pt x="693" y="749"/>
                      <a:pt x="749" y="693"/>
                      <a:pt x="749" y="624"/>
                    </a:cubicBezTo>
                    <a:cubicBezTo>
                      <a:pt x="749" y="124"/>
                      <a:pt x="749" y="124"/>
                      <a:pt x="749" y="124"/>
                    </a:cubicBezTo>
                    <a:cubicBezTo>
                      <a:pt x="749" y="55"/>
                      <a:pt x="693" y="0"/>
                      <a:pt x="624" y="0"/>
                    </a:cubicBezTo>
                    <a:close/>
                    <a:moveTo>
                      <a:pt x="597" y="260"/>
                    </a:moveTo>
                    <a:cubicBezTo>
                      <a:pt x="597" y="265"/>
                      <a:pt x="597" y="270"/>
                      <a:pt x="597" y="275"/>
                    </a:cubicBezTo>
                    <a:cubicBezTo>
                      <a:pt x="597" y="426"/>
                      <a:pt x="482" y="601"/>
                      <a:pt x="270" y="601"/>
                    </a:cubicBezTo>
                    <a:cubicBezTo>
                      <a:pt x="205" y="601"/>
                      <a:pt x="146" y="583"/>
                      <a:pt x="94" y="550"/>
                    </a:cubicBezTo>
                    <a:cubicBezTo>
                      <a:pt x="104" y="551"/>
                      <a:pt x="113" y="552"/>
                      <a:pt x="122" y="552"/>
                    </a:cubicBezTo>
                    <a:cubicBezTo>
                      <a:pt x="176" y="552"/>
                      <a:pt x="225" y="533"/>
                      <a:pt x="264" y="503"/>
                    </a:cubicBezTo>
                    <a:cubicBezTo>
                      <a:pt x="214" y="502"/>
                      <a:pt x="172" y="468"/>
                      <a:pt x="157" y="423"/>
                    </a:cubicBezTo>
                    <a:cubicBezTo>
                      <a:pt x="164" y="424"/>
                      <a:pt x="172" y="425"/>
                      <a:pt x="179" y="425"/>
                    </a:cubicBezTo>
                    <a:cubicBezTo>
                      <a:pt x="189" y="425"/>
                      <a:pt x="199" y="423"/>
                      <a:pt x="209" y="421"/>
                    </a:cubicBezTo>
                    <a:cubicBezTo>
                      <a:pt x="156" y="410"/>
                      <a:pt x="117" y="364"/>
                      <a:pt x="117" y="308"/>
                    </a:cubicBezTo>
                    <a:cubicBezTo>
                      <a:pt x="117" y="308"/>
                      <a:pt x="117" y="307"/>
                      <a:pt x="117" y="307"/>
                    </a:cubicBezTo>
                    <a:cubicBezTo>
                      <a:pt x="132" y="315"/>
                      <a:pt x="150" y="320"/>
                      <a:pt x="169" y="321"/>
                    </a:cubicBezTo>
                    <a:cubicBezTo>
                      <a:pt x="138" y="301"/>
                      <a:pt x="118" y="265"/>
                      <a:pt x="118" y="226"/>
                    </a:cubicBezTo>
                    <a:cubicBezTo>
                      <a:pt x="118" y="204"/>
                      <a:pt x="124" y="185"/>
                      <a:pt x="133" y="168"/>
                    </a:cubicBezTo>
                    <a:cubicBezTo>
                      <a:pt x="190" y="237"/>
                      <a:pt x="274" y="283"/>
                      <a:pt x="370" y="288"/>
                    </a:cubicBezTo>
                    <a:cubicBezTo>
                      <a:pt x="368" y="280"/>
                      <a:pt x="367" y="271"/>
                      <a:pt x="367" y="262"/>
                    </a:cubicBezTo>
                    <a:cubicBezTo>
                      <a:pt x="367" y="198"/>
                      <a:pt x="418" y="147"/>
                      <a:pt x="482" y="147"/>
                    </a:cubicBezTo>
                    <a:cubicBezTo>
                      <a:pt x="515" y="147"/>
                      <a:pt x="545" y="161"/>
                      <a:pt x="566" y="183"/>
                    </a:cubicBezTo>
                    <a:cubicBezTo>
                      <a:pt x="592" y="178"/>
                      <a:pt x="616" y="168"/>
                      <a:pt x="639" y="155"/>
                    </a:cubicBezTo>
                    <a:cubicBezTo>
                      <a:pt x="630" y="182"/>
                      <a:pt x="612" y="204"/>
                      <a:pt x="588" y="219"/>
                    </a:cubicBezTo>
                    <a:cubicBezTo>
                      <a:pt x="611" y="216"/>
                      <a:pt x="634" y="210"/>
                      <a:pt x="654" y="201"/>
                    </a:cubicBezTo>
                    <a:cubicBezTo>
                      <a:pt x="639" y="224"/>
                      <a:pt x="619" y="244"/>
                      <a:pt x="597" y="260"/>
                    </a:cubicBez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ea typeface="Segoe UI" pitchFamily="34" charset="0"/>
                  <a:cs typeface="Segoe UI" pitchFamily="34" charset="0"/>
                </a:endParaRPr>
              </a:p>
            </p:txBody>
          </p:sp>
          <p:sp>
            <p:nvSpPr>
              <p:cNvPr id="273" name="Freeform 275"/>
              <p:cNvSpPr>
                <a:spLocks noChangeAspect="1"/>
              </p:cNvSpPr>
              <p:nvPr/>
            </p:nvSpPr>
            <p:spPr bwMode="auto">
              <a:xfrm rot="5400000">
                <a:off x="1316739" y="6176890"/>
                <a:ext cx="185759" cy="256015"/>
              </a:xfrm>
              <a:custGeom>
                <a:avLst/>
                <a:gdLst>
                  <a:gd name="connsiteX0" fmla="*/ 1275310 w 2528757"/>
                  <a:gd name="connsiteY0" fmla="*/ 2768125 h 3490893"/>
                  <a:gd name="connsiteX1" fmla="*/ 997712 w 2528757"/>
                  <a:gd name="connsiteY1" fmla="*/ 3045723 h 3490893"/>
                  <a:gd name="connsiteX2" fmla="*/ 1275310 w 2528757"/>
                  <a:gd name="connsiteY2" fmla="*/ 3323321 h 3490893"/>
                  <a:gd name="connsiteX3" fmla="*/ 1552908 w 2528757"/>
                  <a:gd name="connsiteY3" fmla="*/ 3045723 h 3490893"/>
                  <a:gd name="connsiteX4" fmla="*/ 1275310 w 2528757"/>
                  <a:gd name="connsiteY4" fmla="*/ 2768125 h 3490893"/>
                  <a:gd name="connsiteX5" fmla="*/ 2083587 w 2528757"/>
                  <a:gd name="connsiteY5" fmla="*/ 167570 h 3490893"/>
                  <a:gd name="connsiteX6" fmla="*/ 1805989 w 2528757"/>
                  <a:gd name="connsiteY6" fmla="*/ 445168 h 3490893"/>
                  <a:gd name="connsiteX7" fmla="*/ 2083587 w 2528757"/>
                  <a:gd name="connsiteY7" fmla="*/ 722766 h 3490893"/>
                  <a:gd name="connsiteX8" fmla="*/ 2361185 w 2528757"/>
                  <a:gd name="connsiteY8" fmla="*/ 445168 h 3490893"/>
                  <a:gd name="connsiteX9" fmla="*/ 2083587 w 2528757"/>
                  <a:gd name="connsiteY9" fmla="*/ 167570 h 3490893"/>
                  <a:gd name="connsiteX10" fmla="*/ 445168 w 2528757"/>
                  <a:gd name="connsiteY10" fmla="*/ 167570 h 3490893"/>
                  <a:gd name="connsiteX11" fmla="*/ 167570 w 2528757"/>
                  <a:gd name="connsiteY11" fmla="*/ 445168 h 3490893"/>
                  <a:gd name="connsiteX12" fmla="*/ 445168 w 2528757"/>
                  <a:gd name="connsiteY12" fmla="*/ 722766 h 3490893"/>
                  <a:gd name="connsiteX13" fmla="*/ 722766 w 2528757"/>
                  <a:gd name="connsiteY13" fmla="*/ 445168 h 3490893"/>
                  <a:gd name="connsiteX14" fmla="*/ 445168 w 2528757"/>
                  <a:gd name="connsiteY14" fmla="*/ 167570 h 3490893"/>
                  <a:gd name="connsiteX15" fmla="*/ 2083588 w 2528757"/>
                  <a:gd name="connsiteY15" fmla="*/ 0 h 3490893"/>
                  <a:gd name="connsiteX16" fmla="*/ 2528757 w 2528757"/>
                  <a:gd name="connsiteY16" fmla="*/ 445169 h 3490893"/>
                  <a:gd name="connsiteX17" fmla="*/ 2256868 w 2528757"/>
                  <a:gd name="connsiteY17" fmla="*/ 855355 h 3490893"/>
                  <a:gd name="connsiteX18" fmla="*/ 2191312 w 2528757"/>
                  <a:gd name="connsiteY18" fmla="*/ 875704 h 3490893"/>
                  <a:gd name="connsiteX19" fmla="*/ 2191312 w 2528757"/>
                  <a:gd name="connsiteY19" fmla="*/ 1825994 h 3490893"/>
                  <a:gd name="connsiteX20" fmla="*/ 2006829 w 2528757"/>
                  <a:gd name="connsiteY20" fmla="*/ 1825994 h 3490893"/>
                  <a:gd name="connsiteX21" fmla="*/ 2006829 w 2528757"/>
                  <a:gd name="connsiteY21" fmla="*/ 882600 h 3490893"/>
                  <a:gd name="connsiteX22" fmla="*/ 1993871 w 2528757"/>
                  <a:gd name="connsiteY22" fmla="*/ 881294 h 3490893"/>
                  <a:gd name="connsiteX23" fmla="*/ 1638419 w 2528757"/>
                  <a:gd name="connsiteY23" fmla="*/ 445169 h 3490893"/>
                  <a:gd name="connsiteX24" fmla="*/ 2083588 w 2528757"/>
                  <a:gd name="connsiteY24" fmla="*/ 0 h 3490893"/>
                  <a:gd name="connsiteX25" fmla="*/ 445169 w 2528757"/>
                  <a:gd name="connsiteY25" fmla="*/ 0 h 3490893"/>
                  <a:gd name="connsiteX26" fmla="*/ 890338 w 2528757"/>
                  <a:gd name="connsiteY26" fmla="*/ 445169 h 3490893"/>
                  <a:gd name="connsiteX27" fmla="*/ 618449 w 2528757"/>
                  <a:gd name="connsiteY27" fmla="*/ 855355 h 3490893"/>
                  <a:gd name="connsiteX28" fmla="*/ 553175 w 2528757"/>
                  <a:gd name="connsiteY28" fmla="*/ 875617 h 3490893"/>
                  <a:gd name="connsiteX29" fmla="*/ 553175 w 2528757"/>
                  <a:gd name="connsiteY29" fmla="*/ 1641511 h 3490893"/>
                  <a:gd name="connsiteX30" fmla="*/ 1183068 w 2528757"/>
                  <a:gd name="connsiteY30" fmla="*/ 1641511 h 3490893"/>
                  <a:gd name="connsiteX31" fmla="*/ 1183068 w 2528757"/>
                  <a:gd name="connsiteY31" fmla="*/ 1641510 h 3490893"/>
                  <a:gd name="connsiteX32" fmla="*/ 1367551 w 2528757"/>
                  <a:gd name="connsiteY32" fmla="*/ 1641510 h 3490893"/>
                  <a:gd name="connsiteX33" fmla="*/ 1367551 w 2528757"/>
                  <a:gd name="connsiteY33" fmla="*/ 1641511 h 3490893"/>
                  <a:gd name="connsiteX34" fmla="*/ 2006828 w 2528757"/>
                  <a:gd name="connsiteY34" fmla="*/ 1641511 h 3490893"/>
                  <a:gd name="connsiteX35" fmla="*/ 2006828 w 2528757"/>
                  <a:gd name="connsiteY35" fmla="*/ 1825994 h 3490893"/>
                  <a:gd name="connsiteX36" fmla="*/ 1367551 w 2528757"/>
                  <a:gd name="connsiteY36" fmla="*/ 1825994 h 3490893"/>
                  <a:gd name="connsiteX37" fmla="*/ 1367551 w 2528757"/>
                  <a:gd name="connsiteY37" fmla="*/ 2610383 h 3490893"/>
                  <a:gd name="connsiteX38" fmla="*/ 1448591 w 2528757"/>
                  <a:gd name="connsiteY38" fmla="*/ 2635539 h 3490893"/>
                  <a:gd name="connsiteX39" fmla="*/ 1720480 w 2528757"/>
                  <a:gd name="connsiteY39" fmla="*/ 3045724 h 3490893"/>
                  <a:gd name="connsiteX40" fmla="*/ 1275311 w 2528757"/>
                  <a:gd name="connsiteY40" fmla="*/ 3490893 h 3490893"/>
                  <a:gd name="connsiteX41" fmla="*/ 830142 w 2528757"/>
                  <a:gd name="connsiteY41" fmla="*/ 3045724 h 3490893"/>
                  <a:gd name="connsiteX42" fmla="*/ 1102031 w 2528757"/>
                  <a:gd name="connsiteY42" fmla="*/ 2635539 h 3490893"/>
                  <a:gd name="connsiteX43" fmla="*/ 1183068 w 2528757"/>
                  <a:gd name="connsiteY43" fmla="*/ 2610383 h 3490893"/>
                  <a:gd name="connsiteX44" fmla="*/ 1183068 w 2528757"/>
                  <a:gd name="connsiteY44" fmla="*/ 1825994 h 3490893"/>
                  <a:gd name="connsiteX45" fmla="*/ 553175 w 2528757"/>
                  <a:gd name="connsiteY45" fmla="*/ 1825994 h 3490893"/>
                  <a:gd name="connsiteX46" fmla="*/ 368692 w 2528757"/>
                  <a:gd name="connsiteY46" fmla="*/ 1825994 h 3490893"/>
                  <a:gd name="connsiteX47" fmla="*/ 368692 w 2528757"/>
                  <a:gd name="connsiteY47" fmla="*/ 882629 h 3490893"/>
                  <a:gd name="connsiteX48" fmla="*/ 355452 w 2528757"/>
                  <a:gd name="connsiteY48" fmla="*/ 881294 h 3490893"/>
                  <a:gd name="connsiteX49" fmla="*/ 0 w 2528757"/>
                  <a:gd name="connsiteY49" fmla="*/ 445169 h 3490893"/>
                  <a:gd name="connsiteX50" fmla="*/ 445169 w 2528757"/>
                  <a:gd name="connsiteY50" fmla="*/ 0 h 349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28757" h="3490893">
                    <a:moveTo>
                      <a:pt x="1275310" y="2768125"/>
                    </a:moveTo>
                    <a:cubicBezTo>
                      <a:pt x="1121997" y="2768125"/>
                      <a:pt x="997712" y="2892410"/>
                      <a:pt x="997712" y="3045723"/>
                    </a:cubicBezTo>
                    <a:cubicBezTo>
                      <a:pt x="997712" y="3199036"/>
                      <a:pt x="1121997" y="3323321"/>
                      <a:pt x="1275310" y="3323321"/>
                    </a:cubicBezTo>
                    <a:cubicBezTo>
                      <a:pt x="1428623" y="3323321"/>
                      <a:pt x="1552908" y="3199036"/>
                      <a:pt x="1552908" y="3045723"/>
                    </a:cubicBezTo>
                    <a:cubicBezTo>
                      <a:pt x="1552908" y="2892410"/>
                      <a:pt x="1428623" y="2768125"/>
                      <a:pt x="1275310" y="2768125"/>
                    </a:cubicBezTo>
                    <a:close/>
                    <a:moveTo>
                      <a:pt x="2083587" y="167570"/>
                    </a:moveTo>
                    <a:cubicBezTo>
                      <a:pt x="1930274" y="167570"/>
                      <a:pt x="1805989" y="291855"/>
                      <a:pt x="1805989" y="445168"/>
                    </a:cubicBezTo>
                    <a:cubicBezTo>
                      <a:pt x="1805989" y="598481"/>
                      <a:pt x="1930274" y="722766"/>
                      <a:pt x="2083587" y="722766"/>
                    </a:cubicBezTo>
                    <a:cubicBezTo>
                      <a:pt x="2236900" y="722766"/>
                      <a:pt x="2361185" y="598481"/>
                      <a:pt x="2361185" y="445168"/>
                    </a:cubicBezTo>
                    <a:cubicBezTo>
                      <a:pt x="2361185" y="291855"/>
                      <a:pt x="2236900" y="167570"/>
                      <a:pt x="2083587" y="167570"/>
                    </a:cubicBezTo>
                    <a:close/>
                    <a:moveTo>
                      <a:pt x="445168" y="167570"/>
                    </a:moveTo>
                    <a:cubicBezTo>
                      <a:pt x="291855" y="167570"/>
                      <a:pt x="167570" y="291855"/>
                      <a:pt x="167570" y="445168"/>
                    </a:cubicBezTo>
                    <a:cubicBezTo>
                      <a:pt x="167570" y="598481"/>
                      <a:pt x="291855" y="722766"/>
                      <a:pt x="445168" y="722766"/>
                    </a:cubicBezTo>
                    <a:cubicBezTo>
                      <a:pt x="598481" y="722766"/>
                      <a:pt x="722766" y="598481"/>
                      <a:pt x="722766" y="445168"/>
                    </a:cubicBezTo>
                    <a:cubicBezTo>
                      <a:pt x="722766" y="291855"/>
                      <a:pt x="598481" y="167570"/>
                      <a:pt x="445168" y="167570"/>
                    </a:cubicBezTo>
                    <a:close/>
                    <a:moveTo>
                      <a:pt x="2083588" y="0"/>
                    </a:moveTo>
                    <a:cubicBezTo>
                      <a:pt x="2329448" y="0"/>
                      <a:pt x="2528757" y="199309"/>
                      <a:pt x="2528757" y="445169"/>
                    </a:cubicBezTo>
                    <a:cubicBezTo>
                      <a:pt x="2528757" y="629564"/>
                      <a:pt x="2416646" y="787774"/>
                      <a:pt x="2256868" y="855355"/>
                    </a:cubicBezTo>
                    <a:lnTo>
                      <a:pt x="2191312" y="875704"/>
                    </a:lnTo>
                    <a:lnTo>
                      <a:pt x="2191312" y="1825994"/>
                    </a:lnTo>
                    <a:lnTo>
                      <a:pt x="2006829" y="1825994"/>
                    </a:lnTo>
                    <a:lnTo>
                      <a:pt x="2006829" y="882600"/>
                    </a:lnTo>
                    <a:lnTo>
                      <a:pt x="1993871" y="881294"/>
                    </a:lnTo>
                    <a:cubicBezTo>
                      <a:pt x="1791015" y="839784"/>
                      <a:pt x="1638419" y="660296"/>
                      <a:pt x="1638419" y="445169"/>
                    </a:cubicBezTo>
                    <a:cubicBezTo>
                      <a:pt x="1638419" y="199309"/>
                      <a:pt x="1837728" y="0"/>
                      <a:pt x="2083588" y="0"/>
                    </a:cubicBezTo>
                    <a:close/>
                    <a:moveTo>
                      <a:pt x="445169" y="0"/>
                    </a:moveTo>
                    <a:cubicBezTo>
                      <a:pt x="691029" y="0"/>
                      <a:pt x="890338" y="199309"/>
                      <a:pt x="890338" y="445169"/>
                    </a:cubicBezTo>
                    <a:cubicBezTo>
                      <a:pt x="890338" y="629564"/>
                      <a:pt x="778227" y="787774"/>
                      <a:pt x="618449" y="855355"/>
                    </a:cubicBezTo>
                    <a:lnTo>
                      <a:pt x="553175" y="875617"/>
                    </a:lnTo>
                    <a:lnTo>
                      <a:pt x="553175" y="1641511"/>
                    </a:lnTo>
                    <a:lnTo>
                      <a:pt x="1183068" y="1641511"/>
                    </a:lnTo>
                    <a:lnTo>
                      <a:pt x="1183068" y="1641510"/>
                    </a:lnTo>
                    <a:lnTo>
                      <a:pt x="1367551" y="1641510"/>
                    </a:lnTo>
                    <a:lnTo>
                      <a:pt x="1367551" y="1641511"/>
                    </a:lnTo>
                    <a:lnTo>
                      <a:pt x="2006828" y="1641511"/>
                    </a:lnTo>
                    <a:lnTo>
                      <a:pt x="2006828" y="1825994"/>
                    </a:lnTo>
                    <a:lnTo>
                      <a:pt x="1367551" y="1825994"/>
                    </a:lnTo>
                    <a:lnTo>
                      <a:pt x="1367551" y="2610383"/>
                    </a:lnTo>
                    <a:lnTo>
                      <a:pt x="1448591" y="2635539"/>
                    </a:lnTo>
                    <a:cubicBezTo>
                      <a:pt x="1608369" y="2703119"/>
                      <a:pt x="1720480" y="2861329"/>
                      <a:pt x="1720480" y="3045724"/>
                    </a:cubicBezTo>
                    <a:cubicBezTo>
                      <a:pt x="1720480" y="3291584"/>
                      <a:pt x="1521171" y="3490893"/>
                      <a:pt x="1275311" y="3490893"/>
                    </a:cubicBezTo>
                    <a:cubicBezTo>
                      <a:pt x="1029451" y="3490893"/>
                      <a:pt x="830142" y="3291584"/>
                      <a:pt x="830142" y="3045724"/>
                    </a:cubicBezTo>
                    <a:cubicBezTo>
                      <a:pt x="830142" y="2861329"/>
                      <a:pt x="942254" y="2703119"/>
                      <a:pt x="1102031" y="2635539"/>
                    </a:cubicBezTo>
                    <a:lnTo>
                      <a:pt x="1183068" y="2610383"/>
                    </a:lnTo>
                    <a:lnTo>
                      <a:pt x="1183068" y="1825994"/>
                    </a:lnTo>
                    <a:lnTo>
                      <a:pt x="553175" y="1825994"/>
                    </a:lnTo>
                    <a:lnTo>
                      <a:pt x="368692" y="1825994"/>
                    </a:lnTo>
                    <a:lnTo>
                      <a:pt x="368692" y="882629"/>
                    </a:lnTo>
                    <a:lnTo>
                      <a:pt x="355452" y="881294"/>
                    </a:lnTo>
                    <a:cubicBezTo>
                      <a:pt x="152596" y="839784"/>
                      <a:pt x="0" y="660296"/>
                      <a:pt x="0" y="445169"/>
                    </a:cubicBezTo>
                    <a:cubicBezTo>
                      <a:pt x="0" y="199309"/>
                      <a:pt x="199309" y="0"/>
                      <a:pt x="445169" y="0"/>
                    </a:cubicBez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91216" tIns="72973" rIns="91216" bIns="72973" numCol="1" spcCol="0" rtlCol="0" fromWordArt="0" anchor="t" anchorCtr="0" forceAA="0" compatLnSpc="1">
                <a:prstTxWarp prst="textNoShape">
                  <a:avLst/>
                </a:prstTxWarp>
                <a:noAutofit/>
              </a:bodyPr>
              <a:lstStyle/>
              <a:p>
                <a:pPr algn="ctr" defTabSz="465045" fontAlgn="base">
                  <a:lnSpc>
                    <a:spcPct val="90000"/>
                  </a:lnSpc>
                  <a:spcBef>
                    <a:spcPct val="0"/>
                  </a:spcBef>
                  <a:spcAft>
                    <a:spcPct val="0"/>
                  </a:spcAft>
                  <a:defRPr/>
                </a:pPr>
                <a:endParaRPr lang="en-US" sz="119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Freeform 340"/>
              <p:cNvSpPr>
                <a:spLocks/>
              </p:cNvSpPr>
              <p:nvPr/>
            </p:nvSpPr>
            <p:spPr bwMode="auto">
              <a:xfrm>
                <a:off x="1573424" y="6276281"/>
                <a:ext cx="52154" cy="122437"/>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0 h 63"/>
                  <a:gd name="T12" fmla="*/ 4 w 27"/>
                  <a:gd name="T13" fmla="*/ 20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8"/>
                      <a:pt x="0" y="9"/>
                    </a:cubicBezTo>
                    <a:cubicBezTo>
                      <a:pt x="0" y="9"/>
                      <a:pt x="0" y="9"/>
                      <a:pt x="0" y="20"/>
                    </a:cubicBezTo>
                    <a:cubicBezTo>
                      <a:pt x="1" y="20"/>
                      <a:pt x="2" y="20"/>
                      <a:pt x="4" y="20"/>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75" name="Freeform 102"/>
              <p:cNvSpPr>
                <a:spLocks noEditPoints="1"/>
              </p:cNvSpPr>
              <p:nvPr/>
            </p:nvSpPr>
            <p:spPr bwMode="auto">
              <a:xfrm>
                <a:off x="501497" y="6279215"/>
                <a:ext cx="162324" cy="272642"/>
              </a:xfrm>
              <a:custGeom>
                <a:avLst/>
                <a:gdLst>
                  <a:gd name="T0" fmla="*/ 97 w 97"/>
                  <a:gd name="T1" fmla="*/ 146 h 162"/>
                  <a:gd name="T2" fmla="*/ 97 w 97"/>
                  <a:gd name="T3" fmla="*/ 16 h 162"/>
                  <a:gd name="T4" fmla="*/ 81 w 97"/>
                  <a:gd name="T5" fmla="*/ 0 h 162"/>
                  <a:gd name="T6" fmla="*/ 16 w 97"/>
                  <a:gd name="T7" fmla="*/ 0 h 162"/>
                  <a:gd name="T8" fmla="*/ 0 w 97"/>
                  <a:gd name="T9" fmla="*/ 16 h 162"/>
                  <a:gd name="T10" fmla="*/ 0 w 97"/>
                  <a:gd name="T11" fmla="*/ 146 h 162"/>
                  <a:gd name="T12" fmla="*/ 16 w 97"/>
                  <a:gd name="T13" fmla="*/ 162 h 162"/>
                  <a:gd name="T14" fmla="*/ 81 w 97"/>
                  <a:gd name="T15" fmla="*/ 162 h 162"/>
                  <a:gd name="T16" fmla="*/ 97 w 97"/>
                  <a:gd name="T17" fmla="*/ 146 h 162"/>
                  <a:gd name="T18" fmla="*/ 49 w 97"/>
                  <a:gd name="T19" fmla="*/ 144 h 162"/>
                  <a:gd name="T20" fmla="*/ 35 w 97"/>
                  <a:gd name="T21" fmla="*/ 131 h 162"/>
                  <a:gd name="T22" fmla="*/ 49 w 97"/>
                  <a:gd name="T23" fmla="*/ 118 h 162"/>
                  <a:gd name="T24" fmla="*/ 62 w 97"/>
                  <a:gd name="T25" fmla="*/ 131 h 162"/>
                  <a:gd name="T26" fmla="*/ 49 w 97"/>
                  <a:gd name="T27" fmla="*/ 144 h 162"/>
                  <a:gd name="T28" fmla="*/ 70 w 97"/>
                  <a:gd name="T29" fmla="*/ 93 h 162"/>
                  <a:gd name="T30" fmla="*/ 27 w 97"/>
                  <a:gd name="T31" fmla="*/ 93 h 162"/>
                  <a:gd name="T32" fmla="*/ 27 w 97"/>
                  <a:gd name="T33" fmla="*/ 86 h 162"/>
                  <a:gd name="T34" fmla="*/ 70 w 97"/>
                  <a:gd name="T35" fmla="*/ 86 h 162"/>
                  <a:gd name="T36" fmla="*/ 70 w 97"/>
                  <a:gd name="T37" fmla="*/ 93 h 162"/>
                  <a:gd name="T38" fmla="*/ 89 w 97"/>
                  <a:gd name="T39" fmla="*/ 68 h 162"/>
                  <a:gd name="T40" fmla="*/ 8 w 97"/>
                  <a:gd name="T41" fmla="*/ 68 h 162"/>
                  <a:gd name="T42" fmla="*/ 8 w 97"/>
                  <a:gd name="T43" fmla="*/ 48 h 162"/>
                  <a:gd name="T44" fmla="*/ 89 w 97"/>
                  <a:gd name="T45" fmla="*/ 48 h 162"/>
                  <a:gd name="T46" fmla="*/ 89 w 97"/>
                  <a:gd name="T47" fmla="*/ 68 h 162"/>
                  <a:gd name="T48" fmla="*/ 89 w 97"/>
                  <a:gd name="T49" fmla="*/ 36 h 162"/>
                  <a:gd name="T50" fmla="*/ 8 w 97"/>
                  <a:gd name="T51" fmla="*/ 36 h 162"/>
                  <a:gd name="T52" fmla="*/ 8 w 97"/>
                  <a:gd name="T53" fmla="*/ 16 h 162"/>
                  <a:gd name="T54" fmla="*/ 89 w 97"/>
                  <a:gd name="T55" fmla="*/ 16 h 162"/>
                  <a:gd name="T56" fmla="*/ 89 w 97"/>
                  <a:gd name="T57" fmla="*/ 3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7" h="162">
                    <a:moveTo>
                      <a:pt x="97" y="146"/>
                    </a:moveTo>
                    <a:cubicBezTo>
                      <a:pt x="97" y="16"/>
                      <a:pt x="97" y="16"/>
                      <a:pt x="97" y="16"/>
                    </a:cubicBezTo>
                    <a:cubicBezTo>
                      <a:pt x="97" y="7"/>
                      <a:pt x="90" y="0"/>
                      <a:pt x="81" y="0"/>
                    </a:cubicBezTo>
                    <a:cubicBezTo>
                      <a:pt x="16" y="0"/>
                      <a:pt x="16" y="0"/>
                      <a:pt x="16" y="0"/>
                    </a:cubicBezTo>
                    <a:cubicBezTo>
                      <a:pt x="7" y="0"/>
                      <a:pt x="0" y="7"/>
                      <a:pt x="0" y="16"/>
                    </a:cubicBezTo>
                    <a:cubicBezTo>
                      <a:pt x="0" y="146"/>
                      <a:pt x="0" y="146"/>
                      <a:pt x="0" y="146"/>
                    </a:cubicBezTo>
                    <a:cubicBezTo>
                      <a:pt x="0" y="155"/>
                      <a:pt x="7" y="162"/>
                      <a:pt x="16" y="162"/>
                    </a:cubicBezTo>
                    <a:cubicBezTo>
                      <a:pt x="81" y="162"/>
                      <a:pt x="81" y="162"/>
                      <a:pt x="81" y="162"/>
                    </a:cubicBezTo>
                    <a:cubicBezTo>
                      <a:pt x="90" y="162"/>
                      <a:pt x="97" y="155"/>
                      <a:pt x="97" y="146"/>
                    </a:cubicBezTo>
                    <a:close/>
                    <a:moveTo>
                      <a:pt x="49" y="144"/>
                    </a:moveTo>
                    <a:cubicBezTo>
                      <a:pt x="41" y="144"/>
                      <a:pt x="35" y="138"/>
                      <a:pt x="35" y="131"/>
                    </a:cubicBezTo>
                    <a:cubicBezTo>
                      <a:pt x="35" y="124"/>
                      <a:pt x="41" y="118"/>
                      <a:pt x="49" y="118"/>
                    </a:cubicBezTo>
                    <a:cubicBezTo>
                      <a:pt x="56" y="118"/>
                      <a:pt x="62" y="124"/>
                      <a:pt x="62" y="131"/>
                    </a:cubicBezTo>
                    <a:cubicBezTo>
                      <a:pt x="62" y="138"/>
                      <a:pt x="56" y="144"/>
                      <a:pt x="49" y="144"/>
                    </a:cubicBezTo>
                    <a:close/>
                    <a:moveTo>
                      <a:pt x="70" y="93"/>
                    </a:moveTo>
                    <a:cubicBezTo>
                      <a:pt x="27" y="93"/>
                      <a:pt x="27" y="93"/>
                      <a:pt x="27" y="93"/>
                    </a:cubicBezTo>
                    <a:cubicBezTo>
                      <a:pt x="27" y="86"/>
                      <a:pt x="27" y="86"/>
                      <a:pt x="27" y="86"/>
                    </a:cubicBezTo>
                    <a:cubicBezTo>
                      <a:pt x="70" y="86"/>
                      <a:pt x="70" y="86"/>
                      <a:pt x="70" y="86"/>
                    </a:cubicBezTo>
                    <a:lnTo>
                      <a:pt x="70" y="93"/>
                    </a:lnTo>
                    <a:close/>
                    <a:moveTo>
                      <a:pt x="89" y="68"/>
                    </a:moveTo>
                    <a:cubicBezTo>
                      <a:pt x="8" y="68"/>
                      <a:pt x="8" y="68"/>
                      <a:pt x="8" y="68"/>
                    </a:cubicBezTo>
                    <a:cubicBezTo>
                      <a:pt x="8" y="48"/>
                      <a:pt x="8" y="48"/>
                      <a:pt x="8" y="48"/>
                    </a:cubicBezTo>
                    <a:cubicBezTo>
                      <a:pt x="89" y="48"/>
                      <a:pt x="89" y="48"/>
                      <a:pt x="89" y="48"/>
                    </a:cubicBezTo>
                    <a:lnTo>
                      <a:pt x="89" y="68"/>
                    </a:lnTo>
                    <a:close/>
                    <a:moveTo>
                      <a:pt x="89" y="36"/>
                    </a:moveTo>
                    <a:cubicBezTo>
                      <a:pt x="8" y="36"/>
                      <a:pt x="8" y="36"/>
                      <a:pt x="8" y="36"/>
                    </a:cubicBezTo>
                    <a:cubicBezTo>
                      <a:pt x="8" y="16"/>
                      <a:pt x="8" y="16"/>
                      <a:pt x="8" y="16"/>
                    </a:cubicBezTo>
                    <a:cubicBezTo>
                      <a:pt x="89" y="16"/>
                      <a:pt x="89" y="16"/>
                      <a:pt x="89" y="16"/>
                    </a:cubicBezTo>
                    <a:lnTo>
                      <a:pt x="89" y="36"/>
                    </a:lnTo>
                    <a:close/>
                  </a:path>
                </a:pathLst>
              </a:custGeom>
              <a:solidFill>
                <a:srgbClr val="505050"/>
              </a:solidFill>
              <a:ln>
                <a:noFill/>
              </a:ln>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grpSp>
            <p:nvGrpSpPr>
              <p:cNvPr id="276" name="Group 278"/>
              <p:cNvGrpSpPr/>
              <p:nvPr/>
            </p:nvGrpSpPr>
            <p:grpSpPr>
              <a:xfrm>
                <a:off x="1614310" y="6429736"/>
                <a:ext cx="156087" cy="156344"/>
                <a:chOff x="1562580" y="4264488"/>
                <a:chExt cx="298754" cy="298754"/>
              </a:xfrm>
              <a:solidFill>
                <a:srgbClr val="FFFFFF">
                  <a:lumMod val="75000"/>
                </a:srgbClr>
              </a:solidFill>
            </p:grpSpPr>
            <p:sp>
              <p:nvSpPr>
                <p:cNvPr id="283" name="Freeform 119"/>
                <p:cNvSpPr>
                  <a:spLocks noEditPoints="1"/>
                </p:cNvSpPr>
                <p:nvPr/>
              </p:nvSpPr>
              <p:spPr bwMode="auto">
                <a:xfrm>
                  <a:off x="1637540" y="4334016"/>
                  <a:ext cx="154266" cy="157525"/>
                </a:xfrm>
                <a:custGeom>
                  <a:avLst/>
                  <a:gdLst>
                    <a:gd name="T0" fmla="*/ 60 w 60"/>
                    <a:gd name="T1" fmla="*/ 31 h 61"/>
                    <a:gd name="T2" fmla="*/ 30 w 60"/>
                    <a:gd name="T3" fmla="*/ 0 h 61"/>
                    <a:gd name="T4" fmla="*/ 0 w 60"/>
                    <a:gd name="T5" fmla="*/ 31 h 61"/>
                    <a:gd name="T6" fmla="*/ 30 w 60"/>
                    <a:gd name="T7" fmla="*/ 61 h 61"/>
                    <a:gd name="T8" fmla="*/ 60 w 60"/>
                    <a:gd name="T9" fmla="*/ 31 h 61"/>
                    <a:gd name="T10" fmla="*/ 30 w 60"/>
                    <a:gd name="T11" fmla="*/ 49 h 61"/>
                    <a:gd name="T12" fmla="*/ 12 w 60"/>
                    <a:gd name="T13" fmla="*/ 31 h 61"/>
                    <a:gd name="T14" fmla="*/ 30 w 60"/>
                    <a:gd name="T15" fmla="*/ 13 h 61"/>
                    <a:gd name="T16" fmla="*/ 48 w 60"/>
                    <a:gd name="T17" fmla="*/ 31 h 61"/>
                    <a:gd name="T18" fmla="*/ 30 w 60"/>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1">
                      <a:moveTo>
                        <a:pt x="60" y="31"/>
                      </a:moveTo>
                      <a:cubicBezTo>
                        <a:pt x="60" y="14"/>
                        <a:pt x="47" y="0"/>
                        <a:pt x="30" y="0"/>
                      </a:cubicBezTo>
                      <a:cubicBezTo>
                        <a:pt x="13" y="0"/>
                        <a:pt x="0" y="14"/>
                        <a:pt x="0" y="31"/>
                      </a:cubicBezTo>
                      <a:cubicBezTo>
                        <a:pt x="0" y="47"/>
                        <a:pt x="13" y="61"/>
                        <a:pt x="30" y="61"/>
                      </a:cubicBezTo>
                      <a:cubicBezTo>
                        <a:pt x="47" y="61"/>
                        <a:pt x="60" y="47"/>
                        <a:pt x="60" y="31"/>
                      </a:cubicBezTo>
                      <a:close/>
                      <a:moveTo>
                        <a:pt x="30" y="49"/>
                      </a:moveTo>
                      <a:cubicBezTo>
                        <a:pt x="20" y="49"/>
                        <a:pt x="12" y="41"/>
                        <a:pt x="12" y="31"/>
                      </a:cubicBezTo>
                      <a:cubicBezTo>
                        <a:pt x="12" y="21"/>
                        <a:pt x="20" y="13"/>
                        <a:pt x="30" y="13"/>
                      </a:cubicBezTo>
                      <a:cubicBezTo>
                        <a:pt x="40" y="13"/>
                        <a:pt x="48" y="21"/>
                        <a:pt x="48" y="31"/>
                      </a:cubicBezTo>
                      <a:cubicBezTo>
                        <a:pt x="48" y="41"/>
                        <a:pt x="40" y="49"/>
                        <a:pt x="30" y="49"/>
                      </a:cubicBezTo>
                      <a:close/>
                    </a:path>
                  </a:pathLst>
                </a:custGeom>
                <a:solidFill>
                  <a:srgbClr val="505050"/>
                </a:solidFill>
                <a:ln>
                  <a:noFill/>
                </a:ln>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84" name="Oval 120"/>
                <p:cNvSpPr>
                  <a:spLocks noChangeArrowheads="1"/>
                </p:cNvSpPr>
                <p:nvPr/>
              </p:nvSpPr>
              <p:spPr bwMode="auto">
                <a:xfrm>
                  <a:off x="1688599" y="4264488"/>
                  <a:ext cx="48887" cy="48887"/>
                </a:xfrm>
                <a:prstGeom prst="ellipse">
                  <a:avLst/>
                </a:prstGeom>
                <a:solidFill>
                  <a:srgbClr val="505050"/>
                </a:solidFill>
                <a:ln>
                  <a:noFill/>
                </a:ln>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85" name="Oval 121"/>
                <p:cNvSpPr>
                  <a:spLocks noChangeArrowheads="1"/>
                </p:cNvSpPr>
                <p:nvPr/>
              </p:nvSpPr>
              <p:spPr bwMode="auto">
                <a:xfrm>
                  <a:off x="1810274" y="4388335"/>
                  <a:ext cx="51060" cy="48887"/>
                </a:xfrm>
                <a:prstGeom prst="ellipse">
                  <a:avLst/>
                </a:prstGeom>
                <a:solidFill>
                  <a:srgbClr val="505050"/>
                </a:solidFill>
                <a:ln>
                  <a:noFill/>
                </a:ln>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86" name="Oval 122"/>
                <p:cNvSpPr>
                  <a:spLocks noChangeArrowheads="1"/>
                </p:cNvSpPr>
                <p:nvPr/>
              </p:nvSpPr>
              <p:spPr bwMode="auto">
                <a:xfrm>
                  <a:off x="1688599" y="4514355"/>
                  <a:ext cx="48887" cy="48887"/>
                </a:xfrm>
                <a:prstGeom prst="ellipse">
                  <a:avLst/>
                </a:prstGeom>
                <a:solidFill>
                  <a:srgbClr val="505050"/>
                </a:solidFill>
                <a:ln>
                  <a:noFill/>
                </a:ln>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87" name="Oval 123"/>
                <p:cNvSpPr>
                  <a:spLocks noChangeArrowheads="1"/>
                </p:cNvSpPr>
                <p:nvPr/>
              </p:nvSpPr>
              <p:spPr bwMode="auto">
                <a:xfrm>
                  <a:off x="1562580" y="4388335"/>
                  <a:ext cx="52146" cy="48887"/>
                </a:xfrm>
                <a:prstGeom prst="ellipse">
                  <a:avLst/>
                </a:prstGeom>
                <a:solidFill>
                  <a:srgbClr val="505050"/>
                </a:solidFill>
                <a:ln>
                  <a:noFill/>
                </a:ln>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88" name="Freeform 124"/>
                <p:cNvSpPr>
                  <a:spLocks/>
                </p:cNvSpPr>
                <p:nvPr/>
              </p:nvSpPr>
              <p:spPr bwMode="auto">
                <a:xfrm>
                  <a:off x="1773337" y="4298166"/>
                  <a:ext cx="54319" cy="54319"/>
                </a:xfrm>
                <a:custGeom>
                  <a:avLst/>
                  <a:gdLst>
                    <a:gd name="T0" fmla="*/ 4 w 21"/>
                    <a:gd name="T1" fmla="*/ 4 h 21"/>
                    <a:gd name="T2" fmla="*/ 4 w 21"/>
                    <a:gd name="T3" fmla="*/ 18 h 21"/>
                    <a:gd name="T4" fmla="*/ 17 w 21"/>
                    <a:gd name="T5" fmla="*/ 18 h 21"/>
                    <a:gd name="T6" fmla="*/ 17 w 21"/>
                    <a:gd name="T7" fmla="*/ 4 h 21"/>
                    <a:gd name="T8" fmla="*/ 4 w 21"/>
                    <a:gd name="T9" fmla="*/ 4 h 21"/>
                  </a:gdLst>
                  <a:ahLst/>
                  <a:cxnLst>
                    <a:cxn ang="0">
                      <a:pos x="T0" y="T1"/>
                    </a:cxn>
                    <a:cxn ang="0">
                      <a:pos x="T2" y="T3"/>
                    </a:cxn>
                    <a:cxn ang="0">
                      <a:pos x="T4" y="T5"/>
                    </a:cxn>
                    <a:cxn ang="0">
                      <a:pos x="T6" y="T7"/>
                    </a:cxn>
                    <a:cxn ang="0">
                      <a:pos x="T8" y="T9"/>
                    </a:cxn>
                  </a:cxnLst>
                  <a:rect l="0" t="0" r="r" b="b"/>
                  <a:pathLst>
                    <a:path w="21" h="21">
                      <a:moveTo>
                        <a:pt x="4" y="4"/>
                      </a:moveTo>
                      <a:cubicBezTo>
                        <a:pt x="0" y="8"/>
                        <a:pt x="0" y="14"/>
                        <a:pt x="4" y="18"/>
                      </a:cubicBezTo>
                      <a:cubicBezTo>
                        <a:pt x="8" y="21"/>
                        <a:pt x="14" y="21"/>
                        <a:pt x="17" y="18"/>
                      </a:cubicBezTo>
                      <a:cubicBezTo>
                        <a:pt x="21" y="14"/>
                        <a:pt x="21" y="8"/>
                        <a:pt x="17" y="4"/>
                      </a:cubicBezTo>
                      <a:cubicBezTo>
                        <a:pt x="14" y="0"/>
                        <a:pt x="8" y="0"/>
                        <a:pt x="4" y="4"/>
                      </a:cubicBezTo>
                      <a:close/>
                    </a:path>
                  </a:pathLst>
                </a:custGeom>
                <a:solidFill>
                  <a:srgbClr val="505050"/>
                </a:solidFill>
                <a:ln>
                  <a:noFill/>
                </a:ln>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89" name="Freeform 125"/>
                <p:cNvSpPr>
                  <a:spLocks/>
                </p:cNvSpPr>
                <p:nvPr/>
              </p:nvSpPr>
              <p:spPr bwMode="auto">
                <a:xfrm>
                  <a:off x="1771164" y="4473073"/>
                  <a:ext cx="54319" cy="54319"/>
                </a:xfrm>
                <a:custGeom>
                  <a:avLst/>
                  <a:gdLst>
                    <a:gd name="T0" fmla="*/ 3 w 21"/>
                    <a:gd name="T1" fmla="*/ 3 h 21"/>
                    <a:gd name="T2" fmla="*/ 4 w 21"/>
                    <a:gd name="T3" fmla="*/ 17 h 21"/>
                    <a:gd name="T4" fmla="*/ 17 w 21"/>
                    <a:gd name="T5" fmla="*/ 17 h 21"/>
                    <a:gd name="T6" fmla="*/ 17 w 21"/>
                    <a:gd name="T7" fmla="*/ 3 h 21"/>
                    <a:gd name="T8" fmla="*/ 3 w 21"/>
                    <a:gd name="T9" fmla="*/ 3 h 21"/>
                  </a:gdLst>
                  <a:ahLst/>
                  <a:cxnLst>
                    <a:cxn ang="0">
                      <a:pos x="T0" y="T1"/>
                    </a:cxn>
                    <a:cxn ang="0">
                      <a:pos x="T2" y="T3"/>
                    </a:cxn>
                    <a:cxn ang="0">
                      <a:pos x="T4" y="T5"/>
                    </a:cxn>
                    <a:cxn ang="0">
                      <a:pos x="T6" y="T7"/>
                    </a:cxn>
                    <a:cxn ang="0">
                      <a:pos x="T8" y="T9"/>
                    </a:cxn>
                  </a:cxnLst>
                  <a:rect l="0" t="0" r="r" b="b"/>
                  <a:pathLst>
                    <a:path w="21" h="21">
                      <a:moveTo>
                        <a:pt x="3" y="3"/>
                      </a:moveTo>
                      <a:cubicBezTo>
                        <a:pt x="0" y="7"/>
                        <a:pt x="0" y="13"/>
                        <a:pt x="4" y="17"/>
                      </a:cubicBezTo>
                      <a:cubicBezTo>
                        <a:pt x="7" y="21"/>
                        <a:pt x="14" y="21"/>
                        <a:pt x="17" y="17"/>
                      </a:cubicBezTo>
                      <a:cubicBezTo>
                        <a:pt x="21" y="13"/>
                        <a:pt x="21" y="7"/>
                        <a:pt x="17" y="3"/>
                      </a:cubicBezTo>
                      <a:cubicBezTo>
                        <a:pt x="13" y="0"/>
                        <a:pt x="7" y="0"/>
                        <a:pt x="3" y="3"/>
                      </a:cubicBezTo>
                      <a:close/>
                    </a:path>
                  </a:pathLst>
                </a:custGeom>
                <a:solidFill>
                  <a:srgbClr val="505050"/>
                </a:solidFill>
                <a:ln>
                  <a:noFill/>
                </a:ln>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90" name="Freeform 126"/>
                <p:cNvSpPr>
                  <a:spLocks/>
                </p:cNvSpPr>
                <p:nvPr/>
              </p:nvSpPr>
              <p:spPr bwMode="auto">
                <a:xfrm>
                  <a:off x="1596257" y="4475246"/>
                  <a:ext cx="54319" cy="54319"/>
                </a:xfrm>
                <a:custGeom>
                  <a:avLst/>
                  <a:gdLst>
                    <a:gd name="T0" fmla="*/ 4 w 21"/>
                    <a:gd name="T1" fmla="*/ 4 h 21"/>
                    <a:gd name="T2" fmla="*/ 4 w 21"/>
                    <a:gd name="T3" fmla="*/ 18 h 21"/>
                    <a:gd name="T4" fmla="*/ 17 w 21"/>
                    <a:gd name="T5" fmla="*/ 18 h 21"/>
                    <a:gd name="T6" fmla="*/ 17 w 21"/>
                    <a:gd name="T7" fmla="*/ 4 h 21"/>
                    <a:gd name="T8" fmla="*/ 4 w 21"/>
                    <a:gd name="T9" fmla="*/ 4 h 21"/>
                  </a:gdLst>
                  <a:ahLst/>
                  <a:cxnLst>
                    <a:cxn ang="0">
                      <a:pos x="T0" y="T1"/>
                    </a:cxn>
                    <a:cxn ang="0">
                      <a:pos x="T2" y="T3"/>
                    </a:cxn>
                    <a:cxn ang="0">
                      <a:pos x="T4" y="T5"/>
                    </a:cxn>
                    <a:cxn ang="0">
                      <a:pos x="T6" y="T7"/>
                    </a:cxn>
                    <a:cxn ang="0">
                      <a:pos x="T8" y="T9"/>
                    </a:cxn>
                  </a:cxnLst>
                  <a:rect l="0" t="0" r="r" b="b"/>
                  <a:pathLst>
                    <a:path w="21" h="21">
                      <a:moveTo>
                        <a:pt x="4" y="4"/>
                      </a:moveTo>
                      <a:cubicBezTo>
                        <a:pt x="0" y="8"/>
                        <a:pt x="0" y="14"/>
                        <a:pt x="4" y="18"/>
                      </a:cubicBezTo>
                      <a:cubicBezTo>
                        <a:pt x="8" y="21"/>
                        <a:pt x="14" y="21"/>
                        <a:pt x="17" y="18"/>
                      </a:cubicBezTo>
                      <a:cubicBezTo>
                        <a:pt x="21" y="14"/>
                        <a:pt x="21" y="8"/>
                        <a:pt x="17" y="4"/>
                      </a:cubicBezTo>
                      <a:cubicBezTo>
                        <a:pt x="14" y="0"/>
                        <a:pt x="8" y="0"/>
                        <a:pt x="4" y="4"/>
                      </a:cubicBezTo>
                      <a:close/>
                    </a:path>
                  </a:pathLst>
                </a:custGeom>
                <a:solidFill>
                  <a:srgbClr val="505050"/>
                </a:solidFill>
                <a:ln>
                  <a:noFill/>
                </a:ln>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91" name="Freeform 127"/>
                <p:cNvSpPr>
                  <a:spLocks/>
                </p:cNvSpPr>
                <p:nvPr/>
              </p:nvSpPr>
              <p:spPr bwMode="auto">
                <a:xfrm>
                  <a:off x="1596257" y="4298166"/>
                  <a:ext cx="56492" cy="54319"/>
                </a:xfrm>
                <a:custGeom>
                  <a:avLst/>
                  <a:gdLst>
                    <a:gd name="T0" fmla="*/ 4 w 22"/>
                    <a:gd name="T1" fmla="*/ 18 h 21"/>
                    <a:gd name="T2" fmla="*/ 18 w 22"/>
                    <a:gd name="T3" fmla="*/ 18 h 21"/>
                    <a:gd name="T4" fmla="*/ 18 w 22"/>
                    <a:gd name="T5" fmla="*/ 4 h 21"/>
                    <a:gd name="T6" fmla="*/ 4 w 22"/>
                    <a:gd name="T7" fmla="*/ 4 h 21"/>
                    <a:gd name="T8" fmla="*/ 4 w 22"/>
                    <a:gd name="T9" fmla="*/ 18 h 21"/>
                  </a:gdLst>
                  <a:ahLst/>
                  <a:cxnLst>
                    <a:cxn ang="0">
                      <a:pos x="T0" y="T1"/>
                    </a:cxn>
                    <a:cxn ang="0">
                      <a:pos x="T2" y="T3"/>
                    </a:cxn>
                    <a:cxn ang="0">
                      <a:pos x="T4" y="T5"/>
                    </a:cxn>
                    <a:cxn ang="0">
                      <a:pos x="T6" y="T7"/>
                    </a:cxn>
                    <a:cxn ang="0">
                      <a:pos x="T8" y="T9"/>
                    </a:cxn>
                  </a:cxnLst>
                  <a:rect l="0" t="0" r="r" b="b"/>
                  <a:pathLst>
                    <a:path w="22" h="21">
                      <a:moveTo>
                        <a:pt x="4" y="18"/>
                      </a:moveTo>
                      <a:cubicBezTo>
                        <a:pt x="8" y="21"/>
                        <a:pt x="14" y="21"/>
                        <a:pt x="18" y="18"/>
                      </a:cubicBezTo>
                      <a:cubicBezTo>
                        <a:pt x="22" y="14"/>
                        <a:pt x="21" y="8"/>
                        <a:pt x="18" y="4"/>
                      </a:cubicBezTo>
                      <a:cubicBezTo>
                        <a:pt x="14" y="0"/>
                        <a:pt x="8" y="0"/>
                        <a:pt x="4" y="4"/>
                      </a:cubicBezTo>
                      <a:cubicBezTo>
                        <a:pt x="0" y="8"/>
                        <a:pt x="0" y="14"/>
                        <a:pt x="4" y="18"/>
                      </a:cubicBezTo>
                      <a:close/>
                    </a:path>
                  </a:pathLst>
                </a:custGeom>
                <a:solidFill>
                  <a:srgbClr val="505050"/>
                </a:solidFill>
                <a:ln>
                  <a:noFill/>
                </a:ln>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grpSp>
          <p:sp>
            <p:nvSpPr>
              <p:cNvPr id="277" name="Freeform 112"/>
              <p:cNvSpPr>
                <a:spLocks/>
              </p:cNvSpPr>
              <p:nvPr/>
            </p:nvSpPr>
            <p:spPr bwMode="auto">
              <a:xfrm>
                <a:off x="574839" y="4824295"/>
                <a:ext cx="240049" cy="222992"/>
              </a:xfrm>
              <a:custGeom>
                <a:avLst/>
                <a:gdLst>
                  <a:gd name="T0" fmla="*/ 141 w 157"/>
                  <a:gd name="T1" fmla="*/ 0 h 146"/>
                  <a:gd name="T2" fmla="*/ 135 w 157"/>
                  <a:gd name="T3" fmla="*/ 23 h 146"/>
                  <a:gd name="T4" fmla="*/ 0 w 157"/>
                  <a:gd name="T5" fmla="*/ 23 h 146"/>
                  <a:gd name="T6" fmla="*/ 18 w 157"/>
                  <a:gd name="T7" fmla="*/ 97 h 146"/>
                  <a:gd name="T8" fmla="*/ 117 w 157"/>
                  <a:gd name="T9" fmla="*/ 97 h 146"/>
                  <a:gd name="T10" fmla="*/ 111 w 157"/>
                  <a:gd name="T11" fmla="*/ 119 h 146"/>
                  <a:gd name="T12" fmla="*/ 12 w 157"/>
                  <a:gd name="T13" fmla="*/ 119 h 146"/>
                  <a:gd name="T14" fmla="*/ 12 w 157"/>
                  <a:gd name="T15" fmla="*/ 128 h 146"/>
                  <a:gd name="T16" fmla="*/ 29 w 157"/>
                  <a:gd name="T17" fmla="*/ 128 h 146"/>
                  <a:gd name="T18" fmla="*/ 28 w 157"/>
                  <a:gd name="T19" fmla="*/ 128 h 146"/>
                  <a:gd name="T20" fmla="*/ 25 w 157"/>
                  <a:gd name="T21" fmla="*/ 136 h 146"/>
                  <a:gd name="T22" fmla="*/ 35 w 157"/>
                  <a:gd name="T23" fmla="*/ 146 h 146"/>
                  <a:gd name="T24" fmla="*/ 46 w 157"/>
                  <a:gd name="T25" fmla="*/ 136 h 146"/>
                  <a:gd name="T26" fmla="*/ 43 w 157"/>
                  <a:gd name="T27" fmla="*/ 128 h 146"/>
                  <a:gd name="T28" fmla="*/ 42 w 157"/>
                  <a:gd name="T29" fmla="*/ 128 h 146"/>
                  <a:gd name="T30" fmla="*/ 107 w 157"/>
                  <a:gd name="T31" fmla="*/ 128 h 146"/>
                  <a:gd name="T32" fmla="*/ 106 w 157"/>
                  <a:gd name="T33" fmla="*/ 128 h 146"/>
                  <a:gd name="T34" fmla="*/ 103 w 157"/>
                  <a:gd name="T35" fmla="*/ 136 h 146"/>
                  <a:gd name="T36" fmla="*/ 113 w 157"/>
                  <a:gd name="T37" fmla="*/ 146 h 146"/>
                  <a:gd name="T38" fmla="*/ 124 w 157"/>
                  <a:gd name="T39" fmla="*/ 136 h 146"/>
                  <a:gd name="T40" fmla="*/ 121 w 157"/>
                  <a:gd name="T41" fmla="*/ 128 h 146"/>
                  <a:gd name="T42" fmla="*/ 119 w 157"/>
                  <a:gd name="T43" fmla="*/ 127 h 146"/>
                  <a:gd name="T44" fmla="*/ 119 w 157"/>
                  <a:gd name="T45" fmla="*/ 123 h 146"/>
                  <a:gd name="T46" fmla="*/ 147 w 157"/>
                  <a:gd name="T47" fmla="*/ 9 h 146"/>
                  <a:gd name="T48" fmla="*/ 157 w 157"/>
                  <a:gd name="T49" fmla="*/ 9 h 146"/>
                  <a:gd name="T50" fmla="*/ 157 w 157"/>
                  <a:gd name="T51" fmla="*/ 1 h 146"/>
                  <a:gd name="T52" fmla="*/ 142 w 157"/>
                  <a:gd name="T53" fmla="*/ 1 h 146"/>
                  <a:gd name="T54" fmla="*/ 141 w 157"/>
                  <a:gd name="T5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46">
                    <a:moveTo>
                      <a:pt x="141" y="0"/>
                    </a:moveTo>
                    <a:cubicBezTo>
                      <a:pt x="135" y="23"/>
                      <a:pt x="135" y="23"/>
                      <a:pt x="135" y="23"/>
                    </a:cubicBezTo>
                    <a:cubicBezTo>
                      <a:pt x="0" y="23"/>
                      <a:pt x="0" y="23"/>
                      <a:pt x="0" y="23"/>
                    </a:cubicBezTo>
                    <a:cubicBezTo>
                      <a:pt x="18" y="97"/>
                      <a:pt x="18" y="97"/>
                      <a:pt x="18" y="97"/>
                    </a:cubicBezTo>
                    <a:cubicBezTo>
                      <a:pt x="117" y="97"/>
                      <a:pt x="117" y="97"/>
                      <a:pt x="117" y="97"/>
                    </a:cubicBezTo>
                    <a:cubicBezTo>
                      <a:pt x="111" y="119"/>
                      <a:pt x="111" y="119"/>
                      <a:pt x="111" y="119"/>
                    </a:cubicBezTo>
                    <a:cubicBezTo>
                      <a:pt x="12" y="119"/>
                      <a:pt x="12" y="119"/>
                      <a:pt x="12" y="119"/>
                    </a:cubicBezTo>
                    <a:cubicBezTo>
                      <a:pt x="12" y="128"/>
                      <a:pt x="12" y="128"/>
                      <a:pt x="12" y="128"/>
                    </a:cubicBezTo>
                    <a:cubicBezTo>
                      <a:pt x="29" y="128"/>
                      <a:pt x="29" y="128"/>
                      <a:pt x="29" y="128"/>
                    </a:cubicBezTo>
                    <a:cubicBezTo>
                      <a:pt x="28" y="128"/>
                      <a:pt x="28" y="128"/>
                      <a:pt x="28" y="128"/>
                    </a:cubicBezTo>
                    <a:cubicBezTo>
                      <a:pt x="26" y="130"/>
                      <a:pt x="25" y="133"/>
                      <a:pt x="25" y="136"/>
                    </a:cubicBezTo>
                    <a:cubicBezTo>
                      <a:pt x="25" y="142"/>
                      <a:pt x="29" y="146"/>
                      <a:pt x="35" y="146"/>
                    </a:cubicBezTo>
                    <a:cubicBezTo>
                      <a:pt x="41" y="146"/>
                      <a:pt x="46" y="142"/>
                      <a:pt x="46" y="136"/>
                    </a:cubicBezTo>
                    <a:cubicBezTo>
                      <a:pt x="46" y="133"/>
                      <a:pt x="45" y="130"/>
                      <a:pt x="43" y="128"/>
                    </a:cubicBezTo>
                    <a:cubicBezTo>
                      <a:pt x="42" y="128"/>
                      <a:pt x="42" y="128"/>
                      <a:pt x="42" y="128"/>
                    </a:cubicBezTo>
                    <a:cubicBezTo>
                      <a:pt x="107" y="128"/>
                      <a:pt x="107" y="128"/>
                      <a:pt x="107" y="128"/>
                    </a:cubicBezTo>
                    <a:cubicBezTo>
                      <a:pt x="106" y="128"/>
                      <a:pt x="106" y="128"/>
                      <a:pt x="106" y="128"/>
                    </a:cubicBezTo>
                    <a:cubicBezTo>
                      <a:pt x="104" y="130"/>
                      <a:pt x="103" y="133"/>
                      <a:pt x="103" y="136"/>
                    </a:cubicBezTo>
                    <a:cubicBezTo>
                      <a:pt x="103" y="142"/>
                      <a:pt x="107" y="146"/>
                      <a:pt x="113" y="146"/>
                    </a:cubicBezTo>
                    <a:cubicBezTo>
                      <a:pt x="119" y="146"/>
                      <a:pt x="124" y="142"/>
                      <a:pt x="124" y="136"/>
                    </a:cubicBezTo>
                    <a:cubicBezTo>
                      <a:pt x="124" y="133"/>
                      <a:pt x="122" y="130"/>
                      <a:pt x="121" y="128"/>
                    </a:cubicBezTo>
                    <a:cubicBezTo>
                      <a:pt x="119" y="127"/>
                      <a:pt x="119" y="127"/>
                      <a:pt x="119" y="127"/>
                    </a:cubicBezTo>
                    <a:cubicBezTo>
                      <a:pt x="119" y="123"/>
                      <a:pt x="119" y="123"/>
                      <a:pt x="119" y="123"/>
                    </a:cubicBezTo>
                    <a:cubicBezTo>
                      <a:pt x="147" y="9"/>
                      <a:pt x="147" y="9"/>
                      <a:pt x="147" y="9"/>
                    </a:cubicBezTo>
                    <a:cubicBezTo>
                      <a:pt x="157" y="9"/>
                      <a:pt x="157" y="9"/>
                      <a:pt x="157" y="9"/>
                    </a:cubicBezTo>
                    <a:cubicBezTo>
                      <a:pt x="157" y="1"/>
                      <a:pt x="157" y="1"/>
                      <a:pt x="157" y="1"/>
                    </a:cubicBezTo>
                    <a:cubicBezTo>
                      <a:pt x="142" y="1"/>
                      <a:pt x="142" y="1"/>
                      <a:pt x="142" y="1"/>
                    </a:cubicBezTo>
                    <a:lnTo>
                      <a:pt x="141" y="0"/>
                    </a:lnTo>
                    <a:close/>
                  </a:path>
                </a:pathLst>
              </a:custGeom>
              <a:solidFill>
                <a:srgbClr val="505050"/>
              </a:solidFill>
              <a:ln>
                <a:noFill/>
              </a:ln>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78" name="Freeform 110"/>
              <p:cNvSpPr>
                <a:spLocks noEditPoints="1"/>
              </p:cNvSpPr>
              <p:nvPr/>
            </p:nvSpPr>
            <p:spPr bwMode="auto">
              <a:xfrm>
                <a:off x="149060" y="6013190"/>
                <a:ext cx="266057" cy="364791"/>
              </a:xfrm>
              <a:custGeom>
                <a:avLst/>
                <a:gdLst>
                  <a:gd name="T0" fmla="*/ 116 w 139"/>
                  <a:gd name="T1" fmla="*/ 0 h 190"/>
                  <a:gd name="T2" fmla="*/ 23 w 139"/>
                  <a:gd name="T3" fmla="*/ 0 h 190"/>
                  <a:gd name="T4" fmla="*/ 0 w 139"/>
                  <a:gd name="T5" fmla="*/ 25 h 190"/>
                  <a:gd name="T6" fmla="*/ 0 w 139"/>
                  <a:gd name="T7" fmla="*/ 165 h 190"/>
                  <a:gd name="T8" fmla="*/ 23 w 139"/>
                  <a:gd name="T9" fmla="*/ 190 h 190"/>
                  <a:gd name="T10" fmla="*/ 116 w 139"/>
                  <a:gd name="T11" fmla="*/ 190 h 190"/>
                  <a:gd name="T12" fmla="*/ 139 w 139"/>
                  <a:gd name="T13" fmla="*/ 165 h 190"/>
                  <a:gd name="T14" fmla="*/ 139 w 139"/>
                  <a:gd name="T15" fmla="*/ 25 h 190"/>
                  <a:gd name="T16" fmla="*/ 116 w 139"/>
                  <a:gd name="T17" fmla="*/ 0 h 190"/>
                  <a:gd name="T18" fmla="*/ 69 w 139"/>
                  <a:gd name="T19" fmla="*/ 185 h 190"/>
                  <a:gd name="T20" fmla="*/ 65 w 139"/>
                  <a:gd name="T21" fmla="*/ 180 h 190"/>
                  <a:gd name="T22" fmla="*/ 69 w 139"/>
                  <a:gd name="T23" fmla="*/ 175 h 190"/>
                  <a:gd name="T24" fmla="*/ 74 w 139"/>
                  <a:gd name="T25" fmla="*/ 180 h 190"/>
                  <a:gd name="T26" fmla="*/ 69 w 139"/>
                  <a:gd name="T27" fmla="*/ 185 h 190"/>
                  <a:gd name="T28" fmla="*/ 126 w 139"/>
                  <a:gd name="T29" fmla="*/ 165 h 190"/>
                  <a:gd name="T30" fmla="*/ 13 w 139"/>
                  <a:gd name="T31" fmla="*/ 165 h 190"/>
                  <a:gd name="T32" fmla="*/ 13 w 139"/>
                  <a:gd name="T33" fmla="*/ 13 h 190"/>
                  <a:gd name="T34" fmla="*/ 126 w 139"/>
                  <a:gd name="T35" fmla="*/ 13 h 190"/>
                  <a:gd name="T36" fmla="*/ 126 w 139"/>
                  <a:gd name="T37" fmla="*/ 16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 h="190">
                    <a:moveTo>
                      <a:pt x="116" y="0"/>
                    </a:moveTo>
                    <a:cubicBezTo>
                      <a:pt x="23" y="0"/>
                      <a:pt x="23" y="0"/>
                      <a:pt x="23" y="0"/>
                    </a:cubicBezTo>
                    <a:cubicBezTo>
                      <a:pt x="10" y="0"/>
                      <a:pt x="0" y="11"/>
                      <a:pt x="0" y="25"/>
                    </a:cubicBezTo>
                    <a:cubicBezTo>
                      <a:pt x="0" y="165"/>
                      <a:pt x="0" y="165"/>
                      <a:pt x="0" y="165"/>
                    </a:cubicBezTo>
                    <a:cubicBezTo>
                      <a:pt x="0" y="179"/>
                      <a:pt x="10" y="190"/>
                      <a:pt x="23" y="190"/>
                    </a:cubicBezTo>
                    <a:cubicBezTo>
                      <a:pt x="116" y="190"/>
                      <a:pt x="116" y="190"/>
                      <a:pt x="116" y="190"/>
                    </a:cubicBezTo>
                    <a:cubicBezTo>
                      <a:pt x="128" y="190"/>
                      <a:pt x="139" y="179"/>
                      <a:pt x="139" y="165"/>
                    </a:cubicBezTo>
                    <a:cubicBezTo>
                      <a:pt x="139" y="25"/>
                      <a:pt x="139" y="25"/>
                      <a:pt x="139" y="25"/>
                    </a:cubicBezTo>
                    <a:cubicBezTo>
                      <a:pt x="139" y="11"/>
                      <a:pt x="128" y="0"/>
                      <a:pt x="116" y="0"/>
                    </a:cubicBezTo>
                    <a:close/>
                    <a:moveTo>
                      <a:pt x="69" y="185"/>
                    </a:moveTo>
                    <a:cubicBezTo>
                      <a:pt x="67" y="185"/>
                      <a:pt x="65" y="182"/>
                      <a:pt x="65" y="180"/>
                    </a:cubicBezTo>
                    <a:cubicBezTo>
                      <a:pt x="65" y="177"/>
                      <a:pt x="67" y="175"/>
                      <a:pt x="69" y="175"/>
                    </a:cubicBezTo>
                    <a:cubicBezTo>
                      <a:pt x="72" y="175"/>
                      <a:pt x="74" y="177"/>
                      <a:pt x="74" y="180"/>
                    </a:cubicBezTo>
                    <a:cubicBezTo>
                      <a:pt x="74" y="182"/>
                      <a:pt x="72" y="185"/>
                      <a:pt x="69" y="185"/>
                    </a:cubicBezTo>
                    <a:close/>
                    <a:moveTo>
                      <a:pt x="126" y="165"/>
                    </a:moveTo>
                    <a:cubicBezTo>
                      <a:pt x="13" y="165"/>
                      <a:pt x="13" y="165"/>
                      <a:pt x="13" y="165"/>
                    </a:cubicBezTo>
                    <a:cubicBezTo>
                      <a:pt x="13" y="13"/>
                      <a:pt x="13" y="13"/>
                      <a:pt x="13" y="13"/>
                    </a:cubicBezTo>
                    <a:cubicBezTo>
                      <a:pt x="126" y="13"/>
                      <a:pt x="126" y="13"/>
                      <a:pt x="126" y="13"/>
                    </a:cubicBezTo>
                    <a:lnTo>
                      <a:pt x="126" y="165"/>
                    </a:lnTo>
                    <a:close/>
                  </a:path>
                </a:pathLst>
              </a:custGeom>
              <a:solidFill>
                <a:srgbClr val="505050"/>
              </a:solidFill>
              <a:ln>
                <a:noFill/>
              </a:ln>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79" name="Freeform 15"/>
              <p:cNvSpPr>
                <a:spLocks noChangeAspect="1" noEditPoints="1"/>
              </p:cNvSpPr>
              <p:nvPr/>
            </p:nvSpPr>
            <p:spPr bwMode="black">
              <a:xfrm>
                <a:off x="757327" y="4273573"/>
                <a:ext cx="219262" cy="219875"/>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91216" tIns="72973" rIns="91216" bIns="72973" numCol="1" spcCol="0" rtlCol="0" fromWordArt="0" anchor="t" anchorCtr="0" forceAA="0" compatLnSpc="1">
                <a:prstTxWarp prst="textNoShape">
                  <a:avLst/>
                </a:prstTxWarp>
                <a:noAutofit/>
              </a:bodyPr>
              <a:lstStyle/>
              <a:p>
                <a:pPr algn="ctr" defTabSz="465045" fontAlgn="base">
                  <a:lnSpc>
                    <a:spcPct val="90000"/>
                  </a:lnSpc>
                  <a:spcBef>
                    <a:spcPct val="0"/>
                  </a:spcBef>
                  <a:spcAft>
                    <a:spcPct val="0"/>
                  </a:spcAft>
                  <a:defRPr/>
                </a:pPr>
                <a:endParaRPr lang="en-US" sz="1197" kern="0">
                  <a:gradFill>
                    <a:gsLst>
                      <a:gs pos="0">
                        <a:srgbClr val="FFFFFF"/>
                      </a:gs>
                      <a:gs pos="100000">
                        <a:srgbClr val="FFFFFF"/>
                      </a:gs>
                    </a:gsLst>
                    <a:lin ang="5400000" scaled="0"/>
                  </a:gradFill>
                  <a:ea typeface="Segoe UI" pitchFamily="34" charset="0"/>
                  <a:cs typeface="Segoe UI" pitchFamily="34" charset="0"/>
                </a:endParaRPr>
              </a:p>
            </p:txBody>
          </p:sp>
          <p:sp>
            <p:nvSpPr>
              <p:cNvPr id="280" name="Freeform 262"/>
              <p:cNvSpPr>
                <a:spLocks noEditPoints="1"/>
              </p:cNvSpPr>
              <p:nvPr/>
            </p:nvSpPr>
            <p:spPr bwMode="auto">
              <a:xfrm>
                <a:off x="681288" y="4227499"/>
                <a:ext cx="84750" cy="124070"/>
              </a:xfrm>
              <a:custGeom>
                <a:avLst/>
                <a:gdLst>
                  <a:gd name="T0" fmla="*/ 22 w 44"/>
                  <a:gd name="T1" fmla="*/ 64 h 64"/>
                  <a:gd name="T2" fmla="*/ 39 w 44"/>
                  <a:gd name="T3" fmla="*/ 56 h 64"/>
                  <a:gd name="T4" fmla="*/ 44 w 44"/>
                  <a:gd name="T5" fmla="*/ 32 h 64"/>
                  <a:gd name="T6" fmla="*/ 23 w 44"/>
                  <a:gd name="T7" fmla="*/ 0 h 64"/>
                  <a:gd name="T8" fmla="*/ 6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2"/>
                      <a:pt x="6" y="8"/>
                    </a:cubicBezTo>
                    <a:cubicBezTo>
                      <a:pt x="2" y="14"/>
                      <a:pt x="0" y="22"/>
                      <a:pt x="0" y="33"/>
                    </a:cubicBezTo>
                    <a:cubicBezTo>
                      <a:pt x="0" y="54"/>
                      <a:pt x="7" y="64"/>
                      <a:pt x="22" y="64"/>
                    </a:cubicBezTo>
                    <a:close/>
                    <a:moveTo>
                      <a:pt x="22" y="11"/>
                    </a:moveTo>
                    <a:cubicBezTo>
                      <a:pt x="28" y="11"/>
                      <a:pt x="30" y="17"/>
                      <a:pt x="30" y="32"/>
                    </a:cubicBezTo>
                    <a:cubicBezTo>
                      <a:pt x="30" y="46"/>
                      <a:pt x="28" y="53"/>
                      <a:pt x="22" y="53"/>
                    </a:cubicBezTo>
                    <a:cubicBezTo>
                      <a:pt x="17" y="53"/>
                      <a:pt x="14" y="46"/>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81" name="Freeform 243"/>
              <p:cNvSpPr>
                <a:spLocks/>
              </p:cNvSpPr>
              <p:nvPr/>
            </p:nvSpPr>
            <p:spPr bwMode="auto">
              <a:xfrm>
                <a:off x="672628" y="4372791"/>
                <a:ext cx="52154" cy="121621"/>
              </a:xfrm>
              <a:custGeom>
                <a:avLst/>
                <a:gdLst>
                  <a:gd name="T0" fmla="*/ 8 w 27"/>
                  <a:gd name="T1" fmla="*/ 19 h 63"/>
                  <a:gd name="T2" fmla="*/ 10 w 27"/>
                  <a:gd name="T3" fmla="*/ 17 h 63"/>
                  <a:gd name="T4" fmla="*/ 13 w 27"/>
                  <a:gd name="T5" fmla="*/ 15 h 63"/>
                  <a:gd name="T6" fmla="*/ 13 w 27"/>
                  <a:gd name="T7" fmla="*/ 63 h 63"/>
                  <a:gd name="T8" fmla="*/ 27 w 27"/>
                  <a:gd name="T9" fmla="*/ 63 h 63"/>
                  <a:gd name="T10" fmla="*/ 27 w 27"/>
                  <a:gd name="T11" fmla="*/ 0 h 63"/>
                  <a:gd name="T12" fmla="*/ 19 w 27"/>
                  <a:gd name="T13" fmla="*/ 0 h 63"/>
                  <a:gd name="T14" fmla="*/ 10 w 27"/>
                  <a:gd name="T15" fmla="*/ 6 h 63"/>
                  <a:gd name="T16" fmla="*/ 0 w 27"/>
                  <a:gd name="T17" fmla="*/ 10 h 63"/>
                  <a:gd name="T18" fmla="*/ 0 w 27"/>
                  <a:gd name="T19" fmla="*/ 21 h 63"/>
                  <a:gd name="T20" fmla="*/ 4 w 27"/>
                  <a:gd name="T21" fmla="*/ 21 h 63"/>
                  <a:gd name="T22" fmla="*/ 8 w 27"/>
                  <a:gd name="T2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8" y="19"/>
                    </a:moveTo>
                    <a:cubicBezTo>
                      <a:pt x="9" y="19"/>
                      <a:pt x="10"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sp>
            <p:nvSpPr>
              <p:cNvPr id="282" name="Freeform 73"/>
              <p:cNvSpPr>
                <a:spLocks noEditPoints="1"/>
              </p:cNvSpPr>
              <p:nvPr/>
            </p:nvSpPr>
            <p:spPr bwMode="auto">
              <a:xfrm>
                <a:off x="769593" y="6571234"/>
                <a:ext cx="278716" cy="278715"/>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505050"/>
              </a:solidFill>
              <a:ln w="9525" cap="flat" cmpd="sng" algn="ctr">
                <a:noFill/>
                <a:prstDash val="solid"/>
                <a:headEnd type="none" w="med" len="med"/>
                <a:tailEnd type="none" w="med" len="med"/>
              </a:ln>
              <a:effectLst/>
              <a:extLst/>
            </p:spPr>
            <p:txBody>
              <a:bodyPr rot="0" spcFirstLastPara="0" vertOverflow="overflow" horzOverflow="overflow" vert="horz" wrap="square" lIns="91216" tIns="72973" rIns="91216" bIns="72973" numCol="1" spcCol="0" rtlCol="0" fromWordArt="0" anchor="t" anchorCtr="0" forceAA="0" compatLnSpc="1">
                <a:prstTxWarp prst="textNoShape">
                  <a:avLst/>
                </a:prstTxWarp>
                <a:noAutofit/>
              </a:bodyPr>
              <a:lstStyle/>
              <a:p>
                <a:pPr algn="ctr" defTabSz="465045" fontAlgn="base">
                  <a:lnSpc>
                    <a:spcPct val="90000"/>
                  </a:lnSpc>
                  <a:spcBef>
                    <a:spcPct val="0"/>
                  </a:spcBef>
                  <a:spcAft>
                    <a:spcPct val="0"/>
                  </a:spcAft>
                  <a:defRPr/>
                </a:pPr>
                <a:endParaRPr lang="en-US" sz="1197" ker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99" name="Group 301"/>
          <p:cNvGrpSpPr/>
          <p:nvPr/>
        </p:nvGrpSpPr>
        <p:grpSpPr>
          <a:xfrm>
            <a:off x="6914795" y="3069146"/>
            <a:ext cx="883341" cy="883341"/>
            <a:chOff x="7206175" y="3503742"/>
            <a:chExt cx="919122" cy="919122"/>
          </a:xfrm>
        </p:grpSpPr>
        <p:sp>
          <p:nvSpPr>
            <p:cNvPr id="300" name="Oval 302"/>
            <p:cNvSpPr/>
            <p:nvPr/>
          </p:nvSpPr>
          <p:spPr bwMode="auto">
            <a:xfrm>
              <a:off x="7206175" y="3503742"/>
              <a:ext cx="919122" cy="919122"/>
            </a:xfrm>
            <a:prstGeom prst="ellipse">
              <a:avLst/>
            </a:prstGeom>
            <a:solidFill>
              <a:srgbClr val="005695"/>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Freeform 5"/>
            <p:cNvSpPr>
              <a:spLocks noEditPoints="1"/>
            </p:cNvSpPr>
            <p:nvPr/>
          </p:nvSpPr>
          <p:spPr bwMode="auto">
            <a:xfrm>
              <a:off x="7499295" y="3707839"/>
              <a:ext cx="333375" cy="511175"/>
            </a:xfrm>
            <a:custGeom>
              <a:avLst/>
              <a:gdLst>
                <a:gd name="T0" fmla="*/ 110 w 210"/>
                <a:gd name="T1" fmla="*/ 115 h 322"/>
                <a:gd name="T2" fmla="*/ 139 w 210"/>
                <a:gd name="T3" fmla="*/ 115 h 322"/>
                <a:gd name="T4" fmla="*/ 139 w 210"/>
                <a:gd name="T5" fmla="*/ 322 h 322"/>
                <a:gd name="T6" fmla="*/ 83 w 210"/>
                <a:gd name="T7" fmla="*/ 0 h 322"/>
                <a:gd name="T8" fmla="*/ 139 w 210"/>
                <a:gd name="T9" fmla="*/ 93 h 322"/>
                <a:gd name="T10" fmla="*/ 139 w 210"/>
                <a:gd name="T11" fmla="*/ 63 h 322"/>
                <a:gd name="T12" fmla="*/ 139 w 210"/>
                <a:gd name="T13" fmla="*/ 93 h 322"/>
                <a:gd name="T14" fmla="*/ 110 w 210"/>
                <a:gd name="T15" fmla="*/ 21 h 322"/>
                <a:gd name="T16" fmla="*/ 139 w 210"/>
                <a:gd name="T17" fmla="*/ 51 h 322"/>
                <a:gd name="T18" fmla="*/ 154 w 210"/>
                <a:gd name="T19" fmla="*/ 259 h 322"/>
                <a:gd name="T20" fmla="*/ 183 w 210"/>
                <a:gd name="T21" fmla="*/ 259 h 322"/>
                <a:gd name="T22" fmla="*/ 183 w 210"/>
                <a:gd name="T23" fmla="*/ 218 h 322"/>
                <a:gd name="T24" fmla="*/ 183 w 210"/>
                <a:gd name="T25" fmla="*/ 189 h 322"/>
                <a:gd name="T26" fmla="*/ 183 w 210"/>
                <a:gd name="T27" fmla="*/ 218 h 322"/>
                <a:gd name="T28" fmla="*/ 154 w 210"/>
                <a:gd name="T29" fmla="*/ 146 h 322"/>
                <a:gd name="T30" fmla="*/ 183 w 210"/>
                <a:gd name="T31" fmla="*/ 176 h 322"/>
                <a:gd name="T32" fmla="*/ 154 w 210"/>
                <a:gd name="T33" fmla="*/ 134 h 322"/>
                <a:gd name="T34" fmla="*/ 183 w 210"/>
                <a:gd name="T35" fmla="*/ 134 h 322"/>
                <a:gd name="T36" fmla="*/ 183 w 210"/>
                <a:gd name="T37" fmla="*/ 93 h 322"/>
                <a:gd name="T38" fmla="*/ 183 w 210"/>
                <a:gd name="T39" fmla="*/ 63 h 322"/>
                <a:gd name="T40" fmla="*/ 183 w 210"/>
                <a:gd name="T41" fmla="*/ 93 h 322"/>
                <a:gd name="T42" fmla="*/ 154 w 210"/>
                <a:gd name="T43" fmla="*/ 21 h 322"/>
                <a:gd name="T44" fmla="*/ 183 w 210"/>
                <a:gd name="T45" fmla="*/ 51 h 322"/>
                <a:gd name="T46" fmla="*/ 0 w 210"/>
                <a:gd name="T47" fmla="*/ 322 h 322"/>
                <a:gd name="T48" fmla="*/ 0 w 210"/>
                <a:gd name="T49" fmla="*/ 127 h 322"/>
                <a:gd name="T50" fmla="*/ 56 w 210"/>
                <a:gd name="T51" fmla="*/ 302 h 322"/>
                <a:gd name="T52" fmla="*/ 56 w 210"/>
                <a:gd name="T53" fmla="*/ 272 h 322"/>
                <a:gd name="T54" fmla="*/ 56 w 210"/>
                <a:gd name="T55" fmla="*/ 302 h 322"/>
                <a:gd name="T56" fmla="*/ 27 w 210"/>
                <a:gd name="T57" fmla="*/ 230 h 322"/>
                <a:gd name="T58" fmla="*/ 56 w 210"/>
                <a:gd name="T59" fmla="*/ 259 h 322"/>
                <a:gd name="T60" fmla="*/ 27 w 210"/>
                <a:gd name="T61" fmla="*/ 218 h 322"/>
                <a:gd name="T62" fmla="*/ 56 w 210"/>
                <a:gd name="T63" fmla="*/ 218 h 322"/>
                <a:gd name="T64" fmla="*/ 56 w 210"/>
                <a:gd name="T65" fmla="*/ 176 h 322"/>
                <a:gd name="T66" fmla="*/ 56 w 210"/>
                <a:gd name="T67" fmla="*/ 146 h 322"/>
                <a:gd name="T68" fmla="*/ 56 w 210"/>
                <a:gd name="T69" fmla="*/ 176 h 322"/>
                <a:gd name="T70" fmla="*/ 71 w 210"/>
                <a:gd name="T71" fmla="*/ 272 h 322"/>
                <a:gd name="T72" fmla="*/ 100 w 210"/>
                <a:gd name="T73" fmla="*/ 302 h 322"/>
                <a:gd name="T74" fmla="*/ 71 w 210"/>
                <a:gd name="T75" fmla="*/ 259 h 322"/>
                <a:gd name="T76" fmla="*/ 100 w 210"/>
                <a:gd name="T77" fmla="*/ 259 h 322"/>
                <a:gd name="T78" fmla="*/ 100 w 210"/>
                <a:gd name="T79" fmla="*/ 218 h 322"/>
                <a:gd name="T80" fmla="*/ 100 w 210"/>
                <a:gd name="T81" fmla="*/ 189 h 322"/>
                <a:gd name="T82" fmla="*/ 100 w 210"/>
                <a:gd name="T83" fmla="*/ 218 h 322"/>
                <a:gd name="T84" fmla="*/ 71 w 210"/>
                <a:gd name="T85" fmla="*/ 146 h 322"/>
                <a:gd name="T86" fmla="*/ 100 w 210"/>
                <a:gd name="T87" fmla="*/ 17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0" h="322">
                  <a:moveTo>
                    <a:pt x="83" y="0"/>
                  </a:moveTo>
                  <a:lnTo>
                    <a:pt x="83" y="115"/>
                  </a:lnTo>
                  <a:lnTo>
                    <a:pt x="110" y="115"/>
                  </a:lnTo>
                  <a:lnTo>
                    <a:pt x="110" y="105"/>
                  </a:lnTo>
                  <a:lnTo>
                    <a:pt x="139" y="105"/>
                  </a:lnTo>
                  <a:lnTo>
                    <a:pt x="139" y="115"/>
                  </a:lnTo>
                  <a:lnTo>
                    <a:pt x="139" y="127"/>
                  </a:lnTo>
                  <a:lnTo>
                    <a:pt x="139" y="134"/>
                  </a:lnTo>
                  <a:lnTo>
                    <a:pt x="139" y="322"/>
                  </a:lnTo>
                  <a:lnTo>
                    <a:pt x="210" y="322"/>
                  </a:lnTo>
                  <a:lnTo>
                    <a:pt x="210" y="0"/>
                  </a:lnTo>
                  <a:lnTo>
                    <a:pt x="83" y="0"/>
                  </a:lnTo>
                  <a:lnTo>
                    <a:pt x="83" y="0"/>
                  </a:lnTo>
                  <a:lnTo>
                    <a:pt x="83" y="0"/>
                  </a:lnTo>
                  <a:close/>
                  <a:moveTo>
                    <a:pt x="139" y="93"/>
                  </a:moveTo>
                  <a:lnTo>
                    <a:pt x="110" y="93"/>
                  </a:lnTo>
                  <a:lnTo>
                    <a:pt x="110" y="63"/>
                  </a:lnTo>
                  <a:lnTo>
                    <a:pt x="139" y="63"/>
                  </a:lnTo>
                  <a:lnTo>
                    <a:pt x="139" y="93"/>
                  </a:lnTo>
                  <a:lnTo>
                    <a:pt x="139" y="93"/>
                  </a:lnTo>
                  <a:lnTo>
                    <a:pt x="139" y="93"/>
                  </a:lnTo>
                  <a:close/>
                  <a:moveTo>
                    <a:pt x="139" y="51"/>
                  </a:moveTo>
                  <a:lnTo>
                    <a:pt x="110" y="51"/>
                  </a:lnTo>
                  <a:lnTo>
                    <a:pt x="110" y="21"/>
                  </a:lnTo>
                  <a:lnTo>
                    <a:pt x="139" y="21"/>
                  </a:lnTo>
                  <a:lnTo>
                    <a:pt x="139" y="51"/>
                  </a:lnTo>
                  <a:lnTo>
                    <a:pt x="139" y="51"/>
                  </a:lnTo>
                  <a:lnTo>
                    <a:pt x="139" y="51"/>
                  </a:lnTo>
                  <a:close/>
                  <a:moveTo>
                    <a:pt x="183" y="259"/>
                  </a:moveTo>
                  <a:lnTo>
                    <a:pt x="154" y="259"/>
                  </a:lnTo>
                  <a:lnTo>
                    <a:pt x="154" y="230"/>
                  </a:lnTo>
                  <a:lnTo>
                    <a:pt x="183" y="230"/>
                  </a:lnTo>
                  <a:lnTo>
                    <a:pt x="183" y="259"/>
                  </a:lnTo>
                  <a:lnTo>
                    <a:pt x="183" y="259"/>
                  </a:lnTo>
                  <a:lnTo>
                    <a:pt x="183" y="259"/>
                  </a:lnTo>
                  <a:close/>
                  <a:moveTo>
                    <a:pt x="183" y="218"/>
                  </a:moveTo>
                  <a:lnTo>
                    <a:pt x="154" y="218"/>
                  </a:lnTo>
                  <a:lnTo>
                    <a:pt x="154" y="189"/>
                  </a:lnTo>
                  <a:lnTo>
                    <a:pt x="183" y="189"/>
                  </a:lnTo>
                  <a:lnTo>
                    <a:pt x="183" y="218"/>
                  </a:lnTo>
                  <a:lnTo>
                    <a:pt x="183" y="218"/>
                  </a:lnTo>
                  <a:lnTo>
                    <a:pt x="183" y="218"/>
                  </a:lnTo>
                  <a:close/>
                  <a:moveTo>
                    <a:pt x="183" y="176"/>
                  </a:moveTo>
                  <a:lnTo>
                    <a:pt x="154" y="176"/>
                  </a:lnTo>
                  <a:lnTo>
                    <a:pt x="154" y="146"/>
                  </a:lnTo>
                  <a:lnTo>
                    <a:pt x="183" y="146"/>
                  </a:lnTo>
                  <a:lnTo>
                    <a:pt x="183" y="176"/>
                  </a:lnTo>
                  <a:lnTo>
                    <a:pt x="183" y="176"/>
                  </a:lnTo>
                  <a:lnTo>
                    <a:pt x="183" y="176"/>
                  </a:lnTo>
                  <a:close/>
                  <a:moveTo>
                    <a:pt x="183" y="134"/>
                  </a:moveTo>
                  <a:lnTo>
                    <a:pt x="154" y="134"/>
                  </a:lnTo>
                  <a:lnTo>
                    <a:pt x="154" y="105"/>
                  </a:lnTo>
                  <a:lnTo>
                    <a:pt x="183" y="105"/>
                  </a:lnTo>
                  <a:lnTo>
                    <a:pt x="183" y="134"/>
                  </a:lnTo>
                  <a:lnTo>
                    <a:pt x="183" y="134"/>
                  </a:lnTo>
                  <a:lnTo>
                    <a:pt x="183" y="134"/>
                  </a:lnTo>
                  <a:close/>
                  <a:moveTo>
                    <a:pt x="183" y="93"/>
                  </a:moveTo>
                  <a:lnTo>
                    <a:pt x="154" y="93"/>
                  </a:lnTo>
                  <a:lnTo>
                    <a:pt x="154" y="63"/>
                  </a:lnTo>
                  <a:lnTo>
                    <a:pt x="183" y="63"/>
                  </a:lnTo>
                  <a:lnTo>
                    <a:pt x="183" y="93"/>
                  </a:lnTo>
                  <a:lnTo>
                    <a:pt x="183" y="93"/>
                  </a:lnTo>
                  <a:lnTo>
                    <a:pt x="183" y="93"/>
                  </a:lnTo>
                  <a:close/>
                  <a:moveTo>
                    <a:pt x="183" y="51"/>
                  </a:moveTo>
                  <a:lnTo>
                    <a:pt x="154" y="51"/>
                  </a:lnTo>
                  <a:lnTo>
                    <a:pt x="154" y="21"/>
                  </a:lnTo>
                  <a:lnTo>
                    <a:pt x="183" y="21"/>
                  </a:lnTo>
                  <a:lnTo>
                    <a:pt x="183" y="51"/>
                  </a:lnTo>
                  <a:lnTo>
                    <a:pt x="183" y="51"/>
                  </a:lnTo>
                  <a:lnTo>
                    <a:pt x="183" y="51"/>
                  </a:lnTo>
                  <a:close/>
                  <a:moveTo>
                    <a:pt x="0" y="127"/>
                  </a:moveTo>
                  <a:lnTo>
                    <a:pt x="0" y="322"/>
                  </a:lnTo>
                  <a:lnTo>
                    <a:pt x="127" y="322"/>
                  </a:lnTo>
                  <a:lnTo>
                    <a:pt x="127" y="127"/>
                  </a:lnTo>
                  <a:lnTo>
                    <a:pt x="0" y="127"/>
                  </a:lnTo>
                  <a:lnTo>
                    <a:pt x="0" y="127"/>
                  </a:lnTo>
                  <a:lnTo>
                    <a:pt x="0" y="127"/>
                  </a:lnTo>
                  <a:close/>
                  <a:moveTo>
                    <a:pt x="56" y="302"/>
                  </a:moveTo>
                  <a:lnTo>
                    <a:pt x="27" y="302"/>
                  </a:lnTo>
                  <a:lnTo>
                    <a:pt x="27" y="272"/>
                  </a:lnTo>
                  <a:lnTo>
                    <a:pt x="56" y="272"/>
                  </a:lnTo>
                  <a:lnTo>
                    <a:pt x="56" y="302"/>
                  </a:lnTo>
                  <a:lnTo>
                    <a:pt x="56" y="302"/>
                  </a:lnTo>
                  <a:lnTo>
                    <a:pt x="56" y="302"/>
                  </a:lnTo>
                  <a:close/>
                  <a:moveTo>
                    <a:pt x="56" y="259"/>
                  </a:moveTo>
                  <a:lnTo>
                    <a:pt x="27" y="259"/>
                  </a:lnTo>
                  <a:lnTo>
                    <a:pt x="27" y="230"/>
                  </a:lnTo>
                  <a:lnTo>
                    <a:pt x="56" y="230"/>
                  </a:lnTo>
                  <a:lnTo>
                    <a:pt x="56" y="259"/>
                  </a:lnTo>
                  <a:lnTo>
                    <a:pt x="56" y="259"/>
                  </a:lnTo>
                  <a:lnTo>
                    <a:pt x="56" y="259"/>
                  </a:lnTo>
                  <a:close/>
                  <a:moveTo>
                    <a:pt x="56" y="218"/>
                  </a:moveTo>
                  <a:lnTo>
                    <a:pt x="27" y="218"/>
                  </a:lnTo>
                  <a:lnTo>
                    <a:pt x="27" y="189"/>
                  </a:lnTo>
                  <a:lnTo>
                    <a:pt x="56" y="189"/>
                  </a:lnTo>
                  <a:lnTo>
                    <a:pt x="56" y="218"/>
                  </a:lnTo>
                  <a:lnTo>
                    <a:pt x="56" y="218"/>
                  </a:lnTo>
                  <a:lnTo>
                    <a:pt x="56" y="218"/>
                  </a:lnTo>
                  <a:close/>
                  <a:moveTo>
                    <a:pt x="56" y="176"/>
                  </a:moveTo>
                  <a:lnTo>
                    <a:pt x="27" y="176"/>
                  </a:lnTo>
                  <a:lnTo>
                    <a:pt x="27" y="146"/>
                  </a:lnTo>
                  <a:lnTo>
                    <a:pt x="56" y="146"/>
                  </a:lnTo>
                  <a:lnTo>
                    <a:pt x="56" y="176"/>
                  </a:lnTo>
                  <a:lnTo>
                    <a:pt x="56" y="176"/>
                  </a:lnTo>
                  <a:lnTo>
                    <a:pt x="56" y="176"/>
                  </a:lnTo>
                  <a:close/>
                  <a:moveTo>
                    <a:pt x="100" y="302"/>
                  </a:moveTo>
                  <a:lnTo>
                    <a:pt x="71" y="302"/>
                  </a:lnTo>
                  <a:lnTo>
                    <a:pt x="71" y="272"/>
                  </a:lnTo>
                  <a:lnTo>
                    <a:pt x="100" y="272"/>
                  </a:lnTo>
                  <a:lnTo>
                    <a:pt x="100" y="302"/>
                  </a:lnTo>
                  <a:lnTo>
                    <a:pt x="100" y="302"/>
                  </a:lnTo>
                  <a:lnTo>
                    <a:pt x="100" y="302"/>
                  </a:lnTo>
                  <a:close/>
                  <a:moveTo>
                    <a:pt x="100" y="259"/>
                  </a:moveTo>
                  <a:lnTo>
                    <a:pt x="71" y="259"/>
                  </a:lnTo>
                  <a:lnTo>
                    <a:pt x="71" y="230"/>
                  </a:lnTo>
                  <a:lnTo>
                    <a:pt x="100" y="230"/>
                  </a:lnTo>
                  <a:lnTo>
                    <a:pt x="100" y="259"/>
                  </a:lnTo>
                  <a:lnTo>
                    <a:pt x="100" y="259"/>
                  </a:lnTo>
                  <a:lnTo>
                    <a:pt x="100" y="259"/>
                  </a:lnTo>
                  <a:close/>
                  <a:moveTo>
                    <a:pt x="100" y="218"/>
                  </a:moveTo>
                  <a:lnTo>
                    <a:pt x="71" y="218"/>
                  </a:lnTo>
                  <a:lnTo>
                    <a:pt x="71" y="189"/>
                  </a:lnTo>
                  <a:lnTo>
                    <a:pt x="100" y="189"/>
                  </a:lnTo>
                  <a:lnTo>
                    <a:pt x="100" y="218"/>
                  </a:lnTo>
                  <a:lnTo>
                    <a:pt x="100" y="218"/>
                  </a:lnTo>
                  <a:lnTo>
                    <a:pt x="100" y="218"/>
                  </a:lnTo>
                  <a:close/>
                  <a:moveTo>
                    <a:pt x="100" y="176"/>
                  </a:moveTo>
                  <a:lnTo>
                    <a:pt x="71" y="176"/>
                  </a:lnTo>
                  <a:lnTo>
                    <a:pt x="71" y="146"/>
                  </a:lnTo>
                  <a:lnTo>
                    <a:pt x="100" y="146"/>
                  </a:lnTo>
                  <a:lnTo>
                    <a:pt x="100" y="176"/>
                  </a:lnTo>
                  <a:lnTo>
                    <a:pt x="100" y="176"/>
                  </a:lnTo>
                  <a:lnTo>
                    <a:pt x="100" y="176"/>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grpSp>
      <p:grpSp>
        <p:nvGrpSpPr>
          <p:cNvPr id="302" name="Group 304"/>
          <p:cNvGrpSpPr/>
          <p:nvPr/>
        </p:nvGrpSpPr>
        <p:grpSpPr>
          <a:xfrm>
            <a:off x="4051348" y="1898809"/>
            <a:ext cx="883341" cy="883341"/>
            <a:chOff x="4215451" y="1974719"/>
            <a:chExt cx="919122" cy="919122"/>
          </a:xfrm>
        </p:grpSpPr>
        <p:sp>
          <p:nvSpPr>
            <p:cNvPr id="303" name="Oval 305"/>
            <p:cNvSpPr/>
            <p:nvPr/>
          </p:nvSpPr>
          <p:spPr bwMode="auto">
            <a:xfrm>
              <a:off x="4215451" y="1974719"/>
              <a:ext cx="919122" cy="919122"/>
            </a:xfrm>
            <a:prstGeom prst="ellipse">
              <a:avLst/>
            </a:prstGeom>
            <a:solidFill>
              <a:srgbClr val="005695"/>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4" name="Freeform 5"/>
            <p:cNvSpPr>
              <a:spLocks noEditPoints="1"/>
            </p:cNvSpPr>
            <p:nvPr/>
          </p:nvSpPr>
          <p:spPr bwMode="auto">
            <a:xfrm>
              <a:off x="4375821" y="2219746"/>
              <a:ext cx="596895" cy="430975"/>
            </a:xfrm>
            <a:custGeom>
              <a:avLst/>
              <a:gdLst>
                <a:gd name="T0" fmla="*/ 1154 w 2168"/>
                <a:gd name="T1" fmla="*/ 520 h 1567"/>
                <a:gd name="T2" fmla="*/ 773 w 2168"/>
                <a:gd name="T3" fmla="*/ 922 h 1567"/>
                <a:gd name="T4" fmla="*/ 391 w 2168"/>
                <a:gd name="T5" fmla="*/ 520 h 1567"/>
                <a:gd name="T6" fmla="*/ 773 w 2168"/>
                <a:gd name="T7" fmla="*/ 119 h 1567"/>
                <a:gd name="T8" fmla="*/ 1154 w 2168"/>
                <a:gd name="T9" fmla="*/ 520 h 1567"/>
                <a:gd name="T10" fmla="*/ 32 w 2168"/>
                <a:gd name="T11" fmla="*/ 1567 h 1567"/>
                <a:gd name="T12" fmla="*/ 1344 w 2168"/>
                <a:gd name="T13" fmla="*/ 1567 h 1567"/>
                <a:gd name="T14" fmla="*/ 1060 w 2168"/>
                <a:gd name="T15" fmla="*/ 984 h 1567"/>
                <a:gd name="T16" fmla="*/ 773 w 2168"/>
                <a:gd name="T17" fmla="*/ 1136 h 1567"/>
                <a:gd name="T18" fmla="*/ 430 w 2168"/>
                <a:gd name="T19" fmla="*/ 974 h 1567"/>
                <a:gd name="T20" fmla="*/ 102 w 2168"/>
                <a:gd name="T21" fmla="*/ 1133 h 1567"/>
                <a:gd name="T22" fmla="*/ 32 w 2168"/>
                <a:gd name="T23" fmla="*/ 1567 h 1567"/>
                <a:gd name="T24" fmla="*/ 1589 w 2168"/>
                <a:gd name="T25" fmla="*/ 0 h 1567"/>
                <a:gd name="T26" fmla="*/ 1252 w 2168"/>
                <a:gd name="T27" fmla="*/ 371 h 1567"/>
                <a:gd name="T28" fmla="*/ 1589 w 2168"/>
                <a:gd name="T29" fmla="*/ 741 h 1567"/>
                <a:gd name="T30" fmla="*/ 1928 w 2168"/>
                <a:gd name="T31" fmla="*/ 371 h 1567"/>
                <a:gd name="T32" fmla="*/ 1589 w 2168"/>
                <a:gd name="T33" fmla="*/ 0 h 1567"/>
                <a:gd name="T34" fmla="*/ 1435 w 2168"/>
                <a:gd name="T35" fmla="*/ 1356 h 1567"/>
                <a:gd name="T36" fmla="*/ 2168 w 2168"/>
                <a:gd name="T37" fmla="*/ 1356 h 1567"/>
                <a:gd name="T38" fmla="*/ 2067 w 2168"/>
                <a:gd name="T39" fmla="*/ 906 h 1567"/>
                <a:gd name="T40" fmla="*/ 1878 w 2168"/>
                <a:gd name="T41" fmla="*/ 795 h 1567"/>
                <a:gd name="T42" fmla="*/ 1649 w 2168"/>
                <a:gd name="T43" fmla="*/ 922 h 1567"/>
                <a:gd name="T44" fmla="*/ 1504 w 2168"/>
                <a:gd name="T45" fmla="*/ 951 h 1567"/>
                <a:gd name="T46" fmla="*/ 1327 w 2168"/>
                <a:gd name="T47" fmla="*/ 830 h 1567"/>
                <a:gd name="T48" fmla="*/ 1154 w 2168"/>
                <a:gd name="T49" fmla="*/ 900 h 1567"/>
                <a:gd name="T50" fmla="*/ 1435 w 2168"/>
                <a:gd name="T51" fmla="*/ 1356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8" h="1567">
                  <a:moveTo>
                    <a:pt x="1154" y="520"/>
                  </a:moveTo>
                  <a:cubicBezTo>
                    <a:pt x="1154" y="741"/>
                    <a:pt x="984" y="922"/>
                    <a:pt x="773" y="922"/>
                  </a:cubicBezTo>
                  <a:cubicBezTo>
                    <a:pt x="562" y="922"/>
                    <a:pt x="391" y="741"/>
                    <a:pt x="391" y="520"/>
                  </a:cubicBezTo>
                  <a:cubicBezTo>
                    <a:pt x="391" y="299"/>
                    <a:pt x="562" y="119"/>
                    <a:pt x="773" y="119"/>
                  </a:cubicBezTo>
                  <a:cubicBezTo>
                    <a:pt x="984" y="119"/>
                    <a:pt x="1154" y="299"/>
                    <a:pt x="1154" y="520"/>
                  </a:cubicBezTo>
                  <a:close/>
                  <a:moveTo>
                    <a:pt x="32" y="1567"/>
                  </a:moveTo>
                  <a:cubicBezTo>
                    <a:pt x="1344" y="1567"/>
                    <a:pt x="1344" y="1567"/>
                    <a:pt x="1344" y="1567"/>
                  </a:cubicBezTo>
                  <a:cubicBezTo>
                    <a:pt x="1344" y="1567"/>
                    <a:pt x="1380" y="1016"/>
                    <a:pt x="1060" y="984"/>
                  </a:cubicBezTo>
                  <a:cubicBezTo>
                    <a:pt x="936" y="973"/>
                    <a:pt x="949" y="1168"/>
                    <a:pt x="773" y="1136"/>
                  </a:cubicBezTo>
                  <a:cubicBezTo>
                    <a:pt x="650" y="1114"/>
                    <a:pt x="614" y="986"/>
                    <a:pt x="430" y="974"/>
                  </a:cubicBezTo>
                  <a:cubicBezTo>
                    <a:pt x="313" y="965"/>
                    <a:pt x="172" y="1025"/>
                    <a:pt x="102" y="1133"/>
                  </a:cubicBezTo>
                  <a:cubicBezTo>
                    <a:pt x="0" y="1288"/>
                    <a:pt x="32" y="1567"/>
                    <a:pt x="32" y="1567"/>
                  </a:cubicBezTo>
                  <a:close/>
                  <a:moveTo>
                    <a:pt x="1589" y="0"/>
                  </a:moveTo>
                  <a:cubicBezTo>
                    <a:pt x="1403" y="0"/>
                    <a:pt x="1252" y="166"/>
                    <a:pt x="1252" y="371"/>
                  </a:cubicBezTo>
                  <a:cubicBezTo>
                    <a:pt x="1252" y="575"/>
                    <a:pt x="1403" y="741"/>
                    <a:pt x="1589" y="741"/>
                  </a:cubicBezTo>
                  <a:cubicBezTo>
                    <a:pt x="1777" y="741"/>
                    <a:pt x="1928" y="575"/>
                    <a:pt x="1928" y="371"/>
                  </a:cubicBezTo>
                  <a:cubicBezTo>
                    <a:pt x="1928" y="166"/>
                    <a:pt x="1777" y="0"/>
                    <a:pt x="1589" y="0"/>
                  </a:cubicBezTo>
                  <a:close/>
                  <a:moveTo>
                    <a:pt x="1435" y="1356"/>
                  </a:moveTo>
                  <a:cubicBezTo>
                    <a:pt x="2168" y="1356"/>
                    <a:pt x="2168" y="1356"/>
                    <a:pt x="2168" y="1356"/>
                  </a:cubicBezTo>
                  <a:cubicBezTo>
                    <a:pt x="2168" y="1356"/>
                    <a:pt x="2151" y="1019"/>
                    <a:pt x="2067" y="906"/>
                  </a:cubicBezTo>
                  <a:cubicBezTo>
                    <a:pt x="2000" y="815"/>
                    <a:pt x="1951" y="795"/>
                    <a:pt x="1878" y="795"/>
                  </a:cubicBezTo>
                  <a:cubicBezTo>
                    <a:pt x="1801" y="795"/>
                    <a:pt x="1705" y="879"/>
                    <a:pt x="1649" y="922"/>
                  </a:cubicBezTo>
                  <a:cubicBezTo>
                    <a:pt x="1591" y="965"/>
                    <a:pt x="1555" y="965"/>
                    <a:pt x="1504" y="951"/>
                  </a:cubicBezTo>
                  <a:cubicBezTo>
                    <a:pt x="1445" y="934"/>
                    <a:pt x="1367" y="844"/>
                    <a:pt x="1327" y="830"/>
                  </a:cubicBezTo>
                  <a:cubicBezTo>
                    <a:pt x="1298" y="819"/>
                    <a:pt x="1184" y="802"/>
                    <a:pt x="1154" y="900"/>
                  </a:cubicBezTo>
                  <a:cubicBezTo>
                    <a:pt x="1154" y="900"/>
                    <a:pt x="1435" y="1062"/>
                    <a:pt x="1435" y="135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a:defRPr/>
              </a:pPr>
              <a:endParaRPr lang="en-US" sz="1730" kern="0">
                <a:solidFill>
                  <a:srgbClr val="505050"/>
                </a:solidFill>
              </a:endParaRPr>
            </a:p>
          </p:txBody>
        </p:sp>
      </p:grpSp>
      <p:grpSp>
        <p:nvGrpSpPr>
          <p:cNvPr id="305" name="Group 307"/>
          <p:cNvGrpSpPr/>
          <p:nvPr/>
        </p:nvGrpSpPr>
        <p:grpSpPr>
          <a:xfrm>
            <a:off x="4252399" y="4753738"/>
            <a:ext cx="883341" cy="883341"/>
            <a:chOff x="4424647" y="4945291"/>
            <a:chExt cx="919122" cy="919122"/>
          </a:xfrm>
        </p:grpSpPr>
        <p:sp>
          <p:nvSpPr>
            <p:cNvPr id="306" name="Oval 308"/>
            <p:cNvSpPr/>
            <p:nvPr/>
          </p:nvSpPr>
          <p:spPr bwMode="auto">
            <a:xfrm>
              <a:off x="4424647" y="4945291"/>
              <a:ext cx="919122" cy="919122"/>
            </a:xfrm>
            <a:prstGeom prst="ellipse">
              <a:avLst/>
            </a:prstGeom>
            <a:solidFill>
              <a:srgbClr val="005695"/>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7" name="Group 309"/>
            <p:cNvGrpSpPr/>
            <p:nvPr/>
          </p:nvGrpSpPr>
          <p:grpSpPr>
            <a:xfrm>
              <a:off x="4580002" y="5176072"/>
              <a:ext cx="426678" cy="392676"/>
              <a:chOff x="10333038" y="2271713"/>
              <a:chExt cx="1235075" cy="1136651"/>
            </a:xfrm>
            <a:solidFill>
              <a:srgbClr val="FFFFFF"/>
            </a:solidFill>
          </p:grpSpPr>
          <p:sp>
            <p:nvSpPr>
              <p:cNvPr id="311" name="Freeform 12"/>
              <p:cNvSpPr>
                <a:spLocks noEditPoints="1"/>
              </p:cNvSpPr>
              <p:nvPr/>
            </p:nvSpPr>
            <p:spPr bwMode="auto">
              <a:xfrm>
                <a:off x="10333038" y="2271713"/>
                <a:ext cx="1235075" cy="363538"/>
              </a:xfrm>
              <a:custGeom>
                <a:avLst/>
                <a:gdLst>
                  <a:gd name="T0" fmla="*/ 305 w 326"/>
                  <a:gd name="T1" fmla="*/ 0 h 96"/>
                  <a:gd name="T2" fmla="*/ 0 w 326"/>
                  <a:gd name="T3" fmla="*/ 22 h 96"/>
                  <a:gd name="T4" fmla="*/ 21 w 326"/>
                  <a:gd name="T5" fmla="*/ 96 h 96"/>
                  <a:gd name="T6" fmla="*/ 326 w 326"/>
                  <a:gd name="T7" fmla="*/ 74 h 96"/>
                  <a:gd name="T8" fmla="*/ 34 w 326"/>
                  <a:gd name="T9" fmla="*/ 74 h 96"/>
                  <a:gd name="T10" fmla="*/ 23 w 326"/>
                  <a:gd name="T11" fmla="*/ 63 h 96"/>
                  <a:gd name="T12" fmla="*/ 34 w 326"/>
                  <a:gd name="T13" fmla="*/ 74 h 96"/>
                  <a:gd name="T14" fmla="*/ 23 w 326"/>
                  <a:gd name="T15" fmla="*/ 52 h 96"/>
                  <a:gd name="T16" fmla="*/ 34 w 326"/>
                  <a:gd name="T17" fmla="*/ 41 h 96"/>
                  <a:gd name="T18" fmla="*/ 34 w 326"/>
                  <a:gd name="T19" fmla="*/ 29 h 96"/>
                  <a:gd name="T20" fmla="*/ 23 w 326"/>
                  <a:gd name="T21" fmla="*/ 18 h 96"/>
                  <a:gd name="T22" fmla="*/ 34 w 326"/>
                  <a:gd name="T23" fmla="*/ 29 h 96"/>
                  <a:gd name="T24" fmla="*/ 47 w 326"/>
                  <a:gd name="T25" fmla="*/ 74 h 96"/>
                  <a:gd name="T26" fmla="*/ 58 w 326"/>
                  <a:gd name="T27" fmla="*/ 63 h 96"/>
                  <a:gd name="T28" fmla="*/ 58 w 326"/>
                  <a:gd name="T29" fmla="*/ 52 h 96"/>
                  <a:gd name="T30" fmla="*/ 47 w 326"/>
                  <a:gd name="T31" fmla="*/ 41 h 96"/>
                  <a:gd name="T32" fmla="*/ 58 w 326"/>
                  <a:gd name="T33" fmla="*/ 52 h 96"/>
                  <a:gd name="T34" fmla="*/ 47 w 326"/>
                  <a:gd name="T35" fmla="*/ 29 h 96"/>
                  <a:gd name="T36" fmla="*/ 58 w 326"/>
                  <a:gd name="T37" fmla="*/ 18 h 96"/>
                  <a:gd name="T38" fmla="*/ 82 w 326"/>
                  <a:gd name="T39" fmla="*/ 74 h 96"/>
                  <a:gd name="T40" fmla="*/ 71 w 326"/>
                  <a:gd name="T41" fmla="*/ 63 h 96"/>
                  <a:gd name="T42" fmla="*/ 82 w 326"/>
                  <a:gd name="T43" fmla="*/ 74 h 96"/>
                  <a:gd name="T44" fmla="*/ 71 w 326"/>
                  <a:gd name="T45" fmla="*/ 52 h 96"/>
                  <a:gd name="T46" fmla="*/ 82 w 326"/>
                  <a:gd name="T47" fmla="*/ 41 h 96"/>
                  <a:gd name="T48" fmla="*/ 82 w 326"/>
                  <a:gd name="T49" fmla="*/ 29 h 96"/>
                  <a:gd name="T50" fmla="*/ 71 w 326"/>
                  <a:gd name="T51" fmla="*/ 18 h 96"/>
                  <a:gd name="T52" fmla="*/ 82 w 326"/>
                  <a:gd name="T53" fmla="*/ 29 h 96"/>
                  <a:gd name="T54" fmla="*/ 95 w 326"/>
                  <a:gd name="T55" fmla="*/ 74 h 96"/>
                  <a:gd name="T56" fmla="*/ 106 w 326"/>
                  <a:gd name="T57" fmla="*/ 63 h 96"/>
                  <a:gd name="T58" fmla="*/ 106 w 326"/>
                  <a:gd name="T59" fmla="*/ 52 h 96"/>
                  <a:gd name="T60" fmla="*/ 95 w 326"/>
                  <a:gd name="T61" fmla="*/ 41 h 96"/>
                  <a:gd name="T62" fmla="*/ 106 w 326"/>
                  <a:gd name="T63" fmla="*/ 52 h 96"/>
                  <a:gd name="T64" fmla="*/ 95 w 326"/>
                  <a:gd name="T65" fmla="*/ 29 h 96"/>
                  <a:gd name="T66" fmla="*/ 106 w 326"/>
                  <a:gd name="T67" fmla="*/ 18 h 96"/>
                  <a:gd name="T68" fmla="*/ 130 w 326"/>
                  <a:gd name="T69" fmla="*/ 74 h 96"/>
                  <a:gd name="T70" fmla="*/ 119 w 326"/>
                  <a:gd name="T71" fmla="*/ 63 h 96"/>
                  <a:gd name="T72" fmla="*/ 130 w 326"/>
                  <a:gd name="T73" fmla="*/ 74 h 96"/>
                  <a:gd name="T74" fmla="*/ 119 w 326"/>
                  <a:gd name="T75" fmla="*/ 52 h 96"/>
                  <a:gd name="T76" fmla="*/ 130 w 326"/>
                  <a:gd name="T77" fmla="*/ 41 h 96"/>
                  <a:gd name="T78" fmla="*/ 130 w 326"/>
                  <a:gd name="T79" fmla="*/ 29 h 96"/>
                  <a:gd name="T80" fmla="*/ 119 w 326"/>
                  <a:gd name="T81" fmla="*/ 18 h 96"/>
                  <a:gd name="T82" fmla="*/ 130 w 326"/>
                  <a:gd name="T83" fmla="*/ 29 h 96"/>
                  <a:gd name="T84" fmla="*/ 144 w 326"/>
                  <a:gd name="T85" fmla="*/ 74 h 96"/>
                  <a:gd name="T86" fmla="*/ 155 w 326"/>
                  <a:gd name="T87" fmla="*/ 63 h 96"/>
                  <a:gd name="T88" fmla="*/ 155 w 326"/>
                  <a:gd name="T89" fmla="*/ 52 h 96"/>
                  <a:gd name="T90" fmla="*/ 144 w 326"/>
                  <a:gd name="T91" fmla="*/ 41 h 96"/>
                  <a:gd name="T92" fmla="*/ 155 w 326"/>
                  <a:gd name="T93" fmla="*/ 52 h 96"/>
                  <a:gd name="T94" fmla="*/ 144 w 326"/>
                  <a:gd name="T95" fmla="*/ 29 h 96"/>
                  <a:gd name="T96" fmla="*/ 155 w 326"/>
                  <a:gd name="T97" fmla="*/ 18 h 96"/>
                  <a:gd name="T98" fmla="*/ 179 w 326"/>
                  <a:gd name="T99" fmla="*/ 74 h 96"/>
                  <a:gd name="T100" fmla="*/ 168 w 326"/>
                  <a:gd name="T101" fmla="*/ 63 h 96"/>
                  <a:gd name="T102" fmla="*/ 179 w 326"/>
                  <a:gd name="T103" fmla="*/ 74 h 96"/>
                  <a:gd name="T104" fmla="*/ 168 w 326"/>
                  <a:gd name="T105" fmla="*/ 52 h 96"/>
                  <a:gd name="T106" fmla="*/ 179 w 326"/>
                  <a:gd name="T107" fmla="*/ 41 h 96"/>
                  <a:gd name="T108" fmla="*/ 179 w 326"/>
                  <a:gd name="T109" fmla="*/ 29 h 96"/>
                  <a:gd name="T110" fmla="*/ 168 w 326"/>
                  <a:gd name="T111" fmla="*/ 18 h 96"/>
                  <a:gd name="T112" fmla="*/ 179 w 326"/>
                  <a:gd name="T113" fmla="*/ 29 h 96"/>
                  <a:gd name="T114" fmla="*/ 252 w 326"/>
                  <a:gd name="T115" fmla="*/ 46 h 96"/>
                  <a:gd name="T116" fmla="*/ 296 w 326"/>
                  <a:gd name="T117" fmla="*/ 4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29"/>
                    </a:moveTo>
                    <a:cubicBezTo>
                      <a:pt x="23" y="29"/>
                      <a:pt x="23" y="29"/>
                      <a:pt x="23" y="29"/>
                    </a:cubicBezTo>
                    <a:cubicBezTo>
                      <a:pt x="23" y="18"/>
                      <a:pt x="23" y="18"/>
                      <a:pt x="23" y="18"/>
                    </a:cubicBezTo>
                    <a:cubicBezTo>
                      <a:pt x="34" y="18"/>
                      <a:pt x="34" y="18"/>
                      <a:pt x="34" y="18"/>
                    </a:cubicBezTo>
                    <a:lnTo>
                      <a:pt x="34" y="29"/>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29"/>
                    </a:moveTo>
                    <a:cubicBezTo>
                      <a:pt x="47" y="29"/>
                      <a:pt x="47" y="29"/>
                      <a:pt x="47" y="29"/>
                    </a:cubicBezTo>
                    <a:cubicBezTo>
                      <a:pt x="47" y="18"/>
                      <a:pt x="47" y="18"/>
                      <a:pt x="47" y="18"/>
                    </a:cubicBezTo>
                    <a:cubicBezTo>
                      <a:pt x="58" y="18"/>
                      <a:pt x="58" y="18"/>
                      <a:pt x="58" y="18"/>
                    </a:cubicBezTo>
                    <a:lnTo>
                      <a:pt x="58" y="29"/>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29"/>
                    </a:moveTo>
                    <a:cubicBezTo>
                      <a:pt x="71" y="29"/>
                      <a:pt x="71" y="29"/>
                      <a:pt x="71" y="29"/>
                    </a:cubicBezTo>
                    <a:cubicBezTo>
                      <a:pt x="71" y="18"/>
                      <a:pt x="71" y="18"/>
                      <a:pt x="71" y="18"/>
                    </a:cubicBezTo>
                    <a:cubicBezTo>
                      <a:pt x="82" y="18"/>
                      <a:pt x="82" y="18"/>
                      <a:pt x="82" y="18"/>
                    </a:cubicBezTo>
                    <a:lnTo>
                      <a:pt x="82" y="29"/>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29"/>
                    </a:moveTo>
                    <a:cubicBezTo>
                      <a:pt x="95" y="29"/>
                      <a:pt x="95" y="29"/>
                      <a:pt x="95" y="29"/>
                    </a:cubicBezTo>
                    <a:cubicBezTo>
                      <a:pt x="95" y="18"/>
                      <a:pt x="95" y="18"/>
                      <a:pt x="95" y="18"/>
                    </a:cubicBezTo>
                    <a:cubicBezTo>
                      <a:pt x="106" y="18"/>
                      <a:pt x="106" y="18"/>
                      <a:pt x="106" y="18"/>
                    </a:cubicBezTo>
                    <a:lnTo>
                      <a:pt x="106" y="29"/>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29"/>
                    </a:moveTo>
                    <a:cubicBezTo>
                      <a:pt x="119" y="29"/>
                      <a:pt x="119" y="29"/>
                      <a:pt x="119" y="29"/>
                    </a:cubicBezTo>
                    <a:cubicBezTo>
                      <a:pt x="119" y="18"/>
                      <a:pt x="119" y="18"/>
                      <a:pt x="119" y="18"/>
                    </a:cubicBezTo>
                    <a:cubicBezTo>
                      <a:pt x="130" y="18"/>
                      <a:pt x="130" y="18"/>
                      <a:pt x="130" y="18"/>
                    </a:cubicBezTo>
                    <a:lnTo>
                      <a:pt x="130" y="29"/>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29"/>
                    </a:moveTo>
                    <a:cubicBezTo>
                      <a:pt x="144" y="29"/>
                      <a:pt x="144" y="29"/>
                      <a:pt x="144" y="29"/>
                    </a:cubicBezTo>
                    <a:cubicBezTo>
                      <a:pt x="144" y="18"/>
                      <a:pt x="144" y="18"/>
                      <a:pt x="144" y="18"/>
                    </a:cubicBezTo>
                    <a:cubicBezTo>
                      <a:pt x="155" y="18"/>
                      <a:pt x="155" y="18"/>
                      <a:pt x="155" y="18"/>
                    </a:cubicBezTo>
                    <a:lnTo>
                      <a:pt x="155" y="29"/>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29"/>
                    </a:moveTo>
                    <a:cubicBezTo>
                      <a:pt x="168" y="29"/>
                      <a:pt x="168" y="29"/>
                      <a:pt x="168" y="29"/>
                    </a:cubicBezTo>
                    <a:cubicBezTo>
                      <a:pt x="168" y="18"/>
                      <a:pt x="168" y="18"/>
                      <a:pt x="168" y="18"/>
                    </a:cubicBezTo>
                    <a:cubicBezTo>
                      <a:pt x="179" y="18"/>
                      <a:pt x="179" y="18"/>
                      <a:pt x="179" y="18"/>
                    </a:cubicBezTo>
                    <a:lnTo>
                      <a:pt x="179" y="29"/>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000000"/>
                  </a:solidFill>
                </a:endParaRPr>
              </a:p>
            </p:txBody>
          </p:sp>
          <p:sp>
            <p:nvSpPr>
              <p:cNvPr id="312" name="Freeform 13"/>
              <p:cNvSpPr>
                <a:spLocks noEditPoints="1"/>
              </p:cNvSpPr>
              <p:nvPr/>
            </p:nvSpPr>
            <p:spPr bwMode="auto">
              <a:xfrm>
                <a:off x="10333038" y="2657476"/>
                <a:ext cx="1235075" cy="365125"/>
              </a:xfrm>
              <a:custGeom>
                <a:avLst/>
                <a:gdLst>
                  <a:gd name="T0" fmla="*/ 305 w 326"/>
                  <a:gd name="T1" fmla="*/ 0 h 96"/>
                  <a:gd name="T2" fmla="*/ 0 w 326"/>
                  <a:gd name="T3" fmla="*/ 22 h 96"/>
                  <a:gd name="T4" fmla="*/ 21 w 326"/>
                  <a:gd name="T5" fmla="*/ 96 h 96"/>
                  <a:gd name="T6" fmla="*/ 326 w 326"/>
                  <a:gd name="T7" fmla="*/ 74 h 96"/>
                  <a:gd name="T8" fmla="*/ 34 w 326"/>
                  <a:gd name="T9" fmla="*/ 75 h 96"/>
                  <a:gd name="T10" fmla="*/ 23 w 326"/>
                  <a:gd name="T11" fmla="*/ 64 h 96"/>
                  <a:gd name="T12" fmla="*/ 34 w 326"/>
                  <a:gd name="T13" fmla="*/ 75 h 96"/>
                  <a:gd name="T14" fmla="*/ 23 w 326"/>
                  <a:gd name="T15" fmla="*/ 53 h 96"/>
                  <a:gd name="T16" fmla="*/ 34 w 326"/>
                  <a:gd name="T17" fmla="*/ 42 h 96"/>
                  <a:gd name="T18" fmla="*/ 34 w 326"/>
                  <a:gd name="T19" fmla="*/ 30 h 96"/>
                  <a:gd name="T20" fmla="*/ 23 w 326"/>
                  <a:gd name="T21" fmla="*/ 19 h 96"/>
                  <a:gd name="T22" fmla="*/ 34 w 326"/>
                  <a:gd name="T23" fmla="*/ 30 h 96"/>
                  <a:gd name="T24" fmla="*/ 47 w 326"/>
                  <a:gd name="T25" fmla="*/ 75 h 96"/>
                  <a:gd name="T26" fmla="*/ 58 w 326"/>
                  <a:gd name="T27" fmla="*/ 64 h 96"/>
                  <a:gd name="T28" fmla="*/ 58 w 326"/>
                  <a:gd name="T29" fmla="*/ 53 h 96"/>
                  <a:gd name="T30" fmla="*/ 47 w 326"/>
                  <a:gd name="T31" fmla="*/ 42 h 96"/>
                  <a:gd name="T32" fmla="*/ 58 w 326"/>
                  <a:gd name="T33" fmla="*/ 53 h 96"/>
                  <a:gd name="T34" fmla="*/ 47 w 326"/>
                  <a:gd name="T35" fmla="*/ 30 h 96"/>
                  <a:gd name="T36" fmla="*/ 58 w 326"/>
                  <a:gd name="T37" fmla="*/ 19 h 96"/>
                  <a:gd name="T38" fmla="*/ 82 w 326"/>
                  <a:gd name="T39" fmla="*/ 75 h 96"/>
                  <a:gd name="T40" fmla="*/ 71 w 326"/>
                  <a:gd name="T41" fmla="*/ 64 h 96"/>
                  <a:gd name="T42" fmla="*/ 82 w 326"/>
                  <a:gd name="T43" fmla="*/ 75 h 96"/>
                  <a:gd name="T44" fmla="*/ 71 w 326"/>
                  <a:gd name="T45" fmla="*/ 53 h 96"/>
                  <a:gd name="T46" fmla="*/ 82 w 326"/>
                  <a:gd name="T47" fmla="*/ 42 h 96"/>
                  <a:gd name="T48" fmla="*/ 82 w 326"/>
                  <a:gd name="T49" fmla="*/ 30 h 96"/>
                  <a:gd name="T50" fmla="*/ 71 w 326"/>
                  <a:gd name="T51" fmla="*/ 19 h 96"/>
                  <a:gd name="T52" fmla="*/ 82 w 326"/>
                  <a:gd name="T53" fmla="*/ 30 h 96"/>
                  <a:gd name="T54" fmla="*/ 95 w 326"/>
                  <a:gd name="T55" fmla="*/ 75 h 96"/>
                  <a:gd name="T56" fmla="*/ 106 w 326"/>
                  <a:gd name="T57" fmla="*/ 64 h 96"/>
                  <a:gd name="T58" fmla="*/ 106 w 326"/>
                  <a:gd name="T59" fmla="*/ 53 h 96"/>
                  <a:gd name="T60" fmla="*/ 95 w 326"/>
                  <a:gd name="T61" fmla="*/ 42 h 96"/>
                  <a:gd name="T62" fmla="*/ 106 w 326"/>
                  <a:gd name="T63" fmla="*/ 53 h 96"/>
                  <a:gd name="T64" fmla="*/ 95 w 326"/>
                  <a:gd name="T65" fmla="*/ 30 h 96"/>
                  <a:gd name="T66" fmla="*/ 106 w 326"/>
                  <a:gd name="T67" fmla="*/ 19 h 96"/>
                  <a:gd name="T68" fmla="*/ 130 w 326"/>
                  <a:gd name="T69" fmla="*/ 75 h 96"/>
                  <a:gd name="T70" fmla="*/ 119 w 326"/>
                  <a:gd name="T71" fmla="*/ 64 h 96"/>
                  <a:gd name="T72" fmla="*/ 130 w 326"/>
                  <a:gd name="T73" fmla="*/ 75 h 96"/>
                  <a:gd name="T74" fmla="*/ 119 w 326"/>
                  <a:gd name="T75" fmla="*/ 53 h 96"/>
                  <a:gd name="T76" fmla="*/ 130 w 326"/>
                  <a:gd name="T77" fmla="*/ 42 h 96"/>
                  <a:gd name="T78" fmla="*/ 130 w 326"/>
                  <a:gd name="T79" fmla="*/ 30 h 96"/>
                  <a:gd name="T80" fmla="*/ 119 w 326"/>
                  <a:gd name="T81" fmla="*/ 19 h 96"/>
                  <a:gd name="T82" fmla="*/ 130 w 326"/>
                  <a:gd name="T83" fmla="*/ 30 h 96"/>
                  <a:gd name="T84" fmla="*/ 144 w 326"/>
                  <a:gd name="T85" fmla="*/ 75 h 96"/>
                  <a:gd name="T86" fmla="*/ 155 w 326"/>
                  <a:gd name="T87" fmla="*/ 64 h 96"/>
                  <a:gd name="T88" fmla="*/ 155 w 326"/>
                  <a:gd name="T89" fmla="*/ 53 h 96"/>
                  <a:gd name="T90" fmla="*/ 144 w 326"/>
                  <a:gd name="T91" fmla="*/ 42 h 96"/>
                  <a:gd name="T92" fmla="*/ 155 w 326"/>
                  <a:gd name="T93" fmla="*/ 53 h 96"/>
                  <a:gd name="T94" fmla="*/ 144 w 326"/>
                  <a:gd name="T95" fmla="*/ 30 h 96"/>
                  <a:gd name="T96" fmla="*/ 155 w 326"/>
                  <a:gd name="T97" fmla="*/ 19 h 96"/>
                  <a:gd name="T98" fmla="*/ 179 w 326"/>
                  <a:gd name="T99" fmla="*/ 75 h 96"/>
                  <a:gd name="T100" fmla="*/ 168 w 326"/>
                  <a:gd name="T101" fmla="*/ 64 h 96"/>
                  <a:gd name="T102" fmla="*/ 179 w 326"/>
                  <a:gd name="T103" fmla="*/ 75 h 96"/>
                  <a:gd name="T104" fmla="*/ 168 w 326"/>
                  <a:gd name="T105" fmla="*/ 53 h 96"/>
                  <a:gd name="T106" fmla="*/ 179 w 326"/>
                  <a:gd name="T107" fmla="*/ 42 h 96"/>
                  <a:gd name="T108" fmla="*/ 179 w 326"/>
                  <a:gd name="T109" fmla="*/ 30 h 96"/>
                  <a:gd name="T110" fmla="*/ 168 w 326"/>
                  <a:gd name="T111" fmla="*/ 19 h 96"/>
                  <a:gd name="T112" fmla="*/ 179 w 326"/>
                  <a:gd name="T113" fmla="*/ 30 h 96"/>
                  <a:gd name="T114" fmla="*/ 252 w 326"/>
                  <a:gd name="T115" fmla="*/ 47 h 96"/>
                  <a:gd name="T116" fmla="*/ 296 w 326"/>
                  <a:gd name="T11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5"/>
                    </a:moveTo>
                    <a:cubicBezTo>
                      <a:pt x="23" y="75"/>
                      <a:pt x="23" y="75"/>
                      <a:pt x="23" y="75"/>
                    </a:cubicBezTo>
                    <a:cubicBezTo>
                      <a:pt x="23" y="64"/>
                      <a:pt x="23" y="64"/>
                      <a:pt x="23" y="64"/>
                    </a:cubicBezTo>
                    <a:cubicBezTo>
                      <a:pt x="34" y="64"/>
                      <a:pt x="34" y="64"/>
                      <a:pt x="34" y="64"/>
                    </a:cubicBezTo>
                    <a:lnTo>
                      <a:pt x="34" y="75"/>
                    </a:lnTo>
                    <a:close/>
                    <a:moveTo>
                      <a:pt x="34" y="53"/>
                    </a:moveTo>
                    <a:cubicBezTo>
                      <a:pt x="23" y="53"/>
                      <a:pt x="23" y="53"/>
                      <a:pt x="23" y="53"/>
                    </a:cubicBezTo>
                    <a:cubicBezTo>
                      <a:pt x="23" y="42"/>
                      <a:pt x="23" y="42"/>
                      <a:pt x="23" y="42"/>
                    </a:cubicBezTo>
                    <a:cubicBezTo>
                      <a:pt x="34" y="42"/>
                      <a:pt x="34" y="42"/>
                      <a:pt x="34" y="42"/>
                    </a:cubicBezTo>
                    <a:lnTo>
                      <a:pt x="34" y="53"/>
                    </a:lnTo>
                    <a:close/>
                    <a:moveTo>
                      <a:pt x="34" y="30"/>
                    </a:moveTo>
                    <a:cubicBezTo>
                      <a:pt x="23" y="30"/>
                      <a:pt x="23" y="30"/>
                      <a:pt x="23" y="30"/>
                    </a:cubicBezTo>
                    <a:cubicBezTo>
                      <a:pt x="23" y="19"/>
                      <a:pt x="23" y="19"/>
                      <a:pt x="23" y="19"/>
                    </a:cubicBezTo>
                    <a:cubicBezTo>
                      <a:pt x="34" y="19"/>
                      <a:pt x="34" y="19"/>
                      <a:pt x="34" y="19"/>
                    </a:cubicBezTo>
                    <a:lnTo>
                      <a:pt x="34" y="30"/>
                    </a:lnTo>
                    <a:close/>
                    <a:moveTo>
                      <a:pt x="58" y="75"/>
                    </a:moveTo>
                    <a:cubicBezTo>
                      <a:pt x="47" y="75"/>
                      <a:pt x="47" y="75"/>
                      <a:pt x="47" y="75"/>
                    </a:cubicBezTo>
                    <a:cubicBezTo>
                      <a:pt x="47" y="64"/>
                      <a:pt x="47" y="64"/>
                      <a:pt x="47" y="64"/>
                    </a:cubicBezTo>
                    <a:cubicBezTo>
                      <a:pt x="58" y="64"/>
                      <a:pt x="58" y="64"/>
                      <a:pt x="58" y="64"/>
                    </a:cubicBezTo>
                    <a:lnTo>
                      <a:pt x="58" y="75"/>
                    </a:lnTo>
                    <a:close/>
                    <a:moveTo>
                      <a:pt x="58" y="53"/>
                    </a:moveTo>
                    <a:cubicBezTo>
                      <a:pt x="47" y="53"/>
                      <a:pt x="47" y="53"/>
                      <a:pt x="47" y="53"/>
                    </a:cubicBezTo>
                    <a:cubicBezTo>
                      <a:pt x="47" y="42"/>
                      <a:pt x="47" y="42"/>
                      <a:pt x="47" y="42"/>
                    </a:cubicBezTo>
                    <a:cubicBezTo>
                      <a:pt x="58" y="42"/>
                      <a:pt x="58" y="42"/>
                      <a:pt x="58" y="42"/>
                    </a:cubicBezTo>
                    <a:lnTo>
                      <a:pt x="58" y="53"/>
                    </a:lnTo>
                    <a:close/>
                    <a:moveTo>
                      <a:pt x="58" y="30"/>
                    </a:moveTo>
                    <a:cubicBezTo>
                      <a:pt x="47" y="30"/>
                      <a:pt x="47" y="30"/>
                      <a:pt x="47" y="30"/>
                    </a:cubicBezTo>
                    <a:cubicBezTo>
                      <a:pt x="47" y="19"/>
                      <a:pt x="47" y="19"/>
                      <a:pt x="47" y="19"/>
                    </a:cubicBezTo>
                    <a:cubicBezTo>
                      <a:pt x="58" y="19"/>
                      <a:pt x="58" y="19"/>
                      <a:pt x="58" y="19"/>
                    </a:cubicBezTo>
                    <a:lnTo>
                      <a:pt x="58" y="30"/>
                    </a:lnTo>
                    <a:close/>
                    <a:moveTo>
                      <a:pt x="82" y="75"/>
                    </a:moveTo>
                    <a:cubicBezTo>
                      <a:pt x="71" y="75"/>
                      <a:pt x="71" y="75"/>
                      <a:pt x="71" y="75"/>
                    </a:cubicBezTo>
                    <a:cubicBezTo>
                      <a:pt x="71" y="64"/>
                      <a:pt x="71" y="64"/>
                      <a:pt x="71" y="64"/>
                    </a:cubicBezTo>
                    <a:cubicBezTo>
                      <a:pt x="82" y="64"/>
                      <a:pt x="82" y="64"/>
                      <a:pt x="82" y="64"/>
                    </a:cubicBezTo>
                    <a:lnTo>
                      <a:pt x="82" y="75"/>
                    </a:lnTo>
                    <a:close/>
                    <a:moveTo>
                      <a:pt x="82" y="53"/>
                    </a:moveTo>
                    <a:cubicBezTo>
                      <a:pt x="71" y="53"/>
                      <a:pt x="71" y="53"/>
                      <a:pt x="71" y="53"/>
                    </a:cubicBezTo>
                    <a:cubicBezTo>
                      <a:pt x="71" y="42"/>
                      <a:pt x="71" y="42"/>
                      <a:pt x="71" y="42"/>
                    </a:cubicBezTo>
                    <a:cubicBezTo>
                      <a:pt x="82" y="42"/>
                      <a:pt x="82" y="42"/>
                      <a:pt x="82" y="42"/>
                    </a:cubicBezTo>
                    <a:lnTo>
                      <a:pt x="82" y="53"/>
                    </a:lnTo>
                    <a:close/>
                    <a:moveTo>
                      <a:pt x="82" y="30"/>
                    </a:moveTo>
                    <a:cubicBezTo>
                      <a:pt x="71" y="30"/>
                      <a:pt x="71" y="30"/>
                      <a:pt x="71" y="30"/>
                    </a:cubicBezTo>
                    <a:cubicBezTo>
                      <a:pt x="71" y="19"/>
                      <a:pt x="71" y="19"/>
                      <a:pt x="71" y="19"/>
                    </a:cubicBezTo>
                    <a:cubicBezTo>
                      <a:pt x="82" y="19"/>
                      <a:pt x="82" y="19"/>
                      <a:pt x="82" y="19"/>
                    </a:cubicBezTo>
                    <a:lnTo>
                      <a:pt x="82" y="30"/>
                    </a:lnTo>
                    <a:close/>
                    <a:moveTo>
                      <a:pt x="106" y="75"/>
                    </a:moveTo>
                    <a:cubicBezTo>
                      <a:pt x="95" y="75"/>
                      <a:pt x="95" y="75"/>
                      <a:pt x="95" y="75"/>
                    </a:cubicBezTo>
                    <a:cubicBezTo>
                      <a:pt x="95" y="64"/>
                      <a:pt x="95" y="64"/>
                      <a:pt x="95" y="64"/>
                    </a:cubicBezTo>
                    <a:cubicBezTo>
                      <a:pt x="106" y="64"/>
                      <a:pt x="106" y="64"/>
                      <a:pt x="106" y="64"/>
                    </a:cubicBezTo>
                    <a:lnTo>
                      <a:pt x="106" y="75"/>
                    </a:lnTo>
                    <a:close/>
                    <a:moveTo>
                      <a:pt x="106" y="53"/>
                    </a:moveTo>
                    <a:cubicBezTo>
                      <a:pt x="95" y="53"/>
                      <a:pt x="95" y="53"/>
                      <a:pt x="95" y="53"/>
                    </a:cubicBezTo>
                    <a:cubicBezTo>
                      <a:pt x="95" y="42"/>
                      <a:pt x="95" y="42"/>
                      <a:pt x="95" y="42"/>
                    </a:cubicBezTo>
                    <a:cubicBezTo>
                      <a:pt x="106" y="42"/>
                      <a:pt x="106" y="42"/>
                      <a:pt x="106" y="42"/>
                    </a:cubicBezTo>
                    <a:lnTo>
                      <a:pt x="106" y="53"/>
                    </a:lnTo>
                    <a:close/>
                    <a:moveTo>
                      <a:pt x="106" y="30"/>
                    </a:moveTo>
                    <a:cubicBezTo>
                      <a:pt x="95" y="30"/>
                      <a:pt x="95" y="30"/>
                      <a:pt x="95" y="30"/>
                    </a:cubicBezTo>
                    <a:cubicBezTo>
                      <a:pt x="95" y="19"/>
                      <a:pt x="95" y="19"/>
                      <a:pt x="95" y="19"/>
                    </a:cubicBezTo>
                    <a:cubicBezTo>
                      <a:pt x="106" y="19"/>
                      <a:pt x="106" y="19"/>
                      <a:pt x="106" y="19"/>
                    </a:cubicBezTo>
                    <a:lnTo>
                      <a:pt x="106" y="30"/>
                    </a:lnTo>
                    <a:close/>
                    <a:moveTo>
                      <a:pt x="130" y="75"/>
                    </a:moveTo>
                    <a:cubicBezTo>
                      <a:pt x="119" y="75"/>
                      <a:pt x="119" y="75"/>
                      <a:pt x="119" y="75"/>
                    </a:cubicBezTo>
                    <a:cubicBezTo>
                      <a:pt x="119" y="64"/>
                      <a:pt x="119" y="64"/>
                      <a:pt x="119" y="64"/>
                    </a:cubicBezTo>
                    <a:cubicBezTo>
                      <a:pt x="130" y="64"/>
                      <a:pt x="130" y="64"/>
                      <a:pt x="130" y="64"/>
                    </a:cubicBezTo>
                    <a:lnTo>
                      <a:pt x="130" y="75"/>
                    </a:lnTo>
                    <a:close/>
                    <a:moveTo>
                      <a:pt x="130" y="53"/>
                    </a:moveTo>
                    <a:cubicBezTo>
                      <a:pt x="119" y="53"/>
                      <a:pt x="119" y="53"/>
                      <a:pt x="119" y="53"/>
                    </a:cubicBezTo>
                    <a:cubicBezTo>
                      <a:pt x="119" y="42"/>
                      <a:pt x="119" y="42"/>
                      <a:pt x="119" y="42"/>
                    </a:cubicBezTo>
                    <a:cubicBezTo>
                      <a:pt x="130" y="42"/>
                      <a:pt x="130" y="42"/>
                      <a:pt x="130" y="42"/>
                    </a:cubicBezTo>
                    <a:lnTo>
                      <a:pt x="130" y="53"/>
                    </a:lnTo>
                    <a:close/>
                    <a:moveTo>
                      <a:pt x="130" y="30"/>
                    </a:moveTo>
                    <a:cubicBezTo>
                      <a:pt x="119" y="30"/>
                      <a:pt x="119" y="30"/>
                      <a:pt x="119" y="30"/>
                    </a:cubicBezTo>
                    <a:cubicBezTo>
                      <a:pt x="119" y="19"/>
                      <a:pt x="119" y="19"/>
                      <a:pt x="119" y="19"/>
                    </a:cubicBezTo>
                    <a:cubicBezTo>
                      <a:pt x="130" y="19"/>
                      <a:pt x="130" y="19"/>
                      <a:pt x="130" y="19"/>
                    </a:cubicBezTo>
                    <a:lnTo>
                      <a:pt x="130" y="30"/>
                    </a:lnTo>
                    <a:close/>
                    <a:moveTo>
                      <a:pt x="155" y="75"/>
                    </a:moveTo>
                    <a:cubicBezTo>
                      <a:pt x="144" y="75"/>
                      <a:pt x="144" y="75"/>
                      <a:pt x="144" y="75"/>
                    </a:cubicBezTo>
                    <a:cubicBezTo>
                      <a:pt x="144" y="64"/>
                      <a:pt x="144" y="64"/>
                      <a:pt x="144" y="64"/>
                    </a:cubicBezTo>
                    <a:cubicBezTo>
                      <a:pt x="155" y="64"/>
                      <a:pt x="155" y="64"/>
                      <a:pt x="155" y="64"/>
                    </a:cubicBezTo>
                    <a:lnTo>
                      <a:pt x="155" y="75"/>
                    </a:lnTo>
                    <a:close/>
                    <a:moveTo>
                      <a:pt x="155" y="53"/>
                    </a:moveTo>
                    <a:cubicBezTo>
                      <a:pt x="144" y="53"/>
                      <a:pt x="144" y="53"/>
                      <a:pt x="144" y="53"/>
                    </a:cubicBezTo>
                    <a:cubicBezTo>
                      <a:pt x="144" y="42"/>
                      <a:pt x="144" y="42"/>
                      <a:pt x="144" y="42"/>
                    </a:cubicBezTo>
                    <a:cubicBezTo>
                      <a:pt x="155" y="42"/>
                      <a:pt x="155" y="42"/>
                      <a:pt x="155" y="42"/>
                    </a:cubicBezTo>
                    <a:lnTo>
                      <a:pt x="155" y="53"/>
                    </a:lnTo>
                    <a:close/>
                    <a:moveTo>
                      <a:pt x="155" y="30"/>
                    </a:moveTo>
                    <a:cubicBezTo>
                      <a:pt x="144" y="30"/>
                      <a:pt x="144" y="30"/>
                      <a:pt x="144" y="30"/>
                    </a:cubicBezTo>
                    <a:cubicBezTo>
                      <a:pt x="144" y="19"/>
                      <a:pt x="144" y="19"/>
                      <a:pt x="144" y="19"/>
                    </a:cubicBezTo>
                    <a:cubicBezTo>
                      <a:pt x="155" y="19"/>
                      <a:pt x="155" y="19"/>
                      <a:pt x="155" y="19"/>
                    </a:cubicBezTo>
                    <a:lnTo>
                      <a:pt x="155" y="30"/>
                    </a:lnTo>
                    <a:close/>
                    <a:moveTo>
                      <a:pt x="179" y="75"/>
                    </a:moveTo>
                    <a:cubicBezTo>
                      <a:pt x="168" y="75"/>
                      <a:pt x="168" y="75"/>
                      <a:pt x="168" y="75"/>
                    </a:cubicBezTo>
                    <a:cubicBezTo>
                      <a:pt x="168" y="64"/>
                      <a:pt x="168" y="64"/>
                      <a:pt x="168" y="64"/>
                    </a:cubicBezTo>
                    <a:cubicBezTo>
                      <a:pt x="179" y="64"/>
                      <a:pt x="179" y="64"/>
                      <a:pt x="179" y="64"/>
                    </a:cubicBezTo>
                    <a:lnTo>
                      <a:pt x="179" y="75"/>
                    </a:lnTo>
                    <a:close/>
                    <a:moveTo>
                      <a:pt x="179" y="53"/>
                    </a:moveTo>
                    <a:cubicBezTo>
                      <a:pt x="168" y="53"/>
                      <a:pt x="168" y="53"/>
                      <a:pt x="168" y="53"/>
                    </a:cubicBezTo>
                    <a:cubicBezTo>
                      <a:pt x="168" y="42"/>
                      <a:pt x="168" y="42"/>
                      <a:pt x="168" y="42"/>
                    </a:cubicBezTo>
                    <a:cubicBezTo>
                      <a:pt x="179" y="42"/>
                      <a:pt x="179" y="42"/>
                      <a:pt x="179" y="42"/>
                    </a:cubicBezTo>
                    <a:lnTo>
                      <a:pt x="179" y="53"/>
                    </a:lnTo>
                    <a:close/>
                    <a:moveTo>
                      <a:pt x="179" y="30"/>
                    </a:moveTo>
                    <a:cubicBezTo>
                      <a:pt x="168" y="30"/>
                      <a:pt x="168" y="30"/>
                      <a:pt x="168" y="30"/>
                    </a:cubicBezTo>
                    <a:cubicBezTo>
                      <a:pt x="168" y="19"/>
                      <a:pt x="168" y="19"/>
                      <a:pt x="168" y="19"/>
                    </a:cubicBezTo>
                    <a:cubicBezTo>
                      <a:pt x="179" y="19"/>
                      <a:pt x="179" y="19"/>
                      <a:pt x="179" y="19"/>
                    </a:cubicBezTo>
                    <a:lnTo>
                      <a:pt x="179" y="30"/>
                    </a:lnTo>
                    <a:close/>
                    <a:moveTo>
                      <a:pt x="274" y="69"/>
                    </a:moveTo>
                    <a:cubicBezTo>
                      <a:pt x="262" y="69"/>
                      <a:pt x="252" y="59"/>
                      <a:pt x="252" y="47"/>
                    </a:cubicBezTo>
                    <a:cubicBezTo>
                      <a:pt x="252" y="35"/>
                      <a:pt x="262" y="25"/>
                      <a:pt x="274" y="25"/>
                    </a:cubicBezTo>
                    <a:cubicBezTo>
                      <a:pt x="286" y="25"/>
                      <a:pt x="296" y="35"/>
                      <a:pt x="296" y="47"/>
                    </a:cubicBezTo>
                    <a:cubicBezTo>
                      <a:pt x="296" y="59"/>
                      <a:pt x="286" y="69"/>
                      <a:pt x="274"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000000"/>
                  </a:solidFill>
                </a:endParaRPr>
              </a:p>
            </p:txBody>
          </p:sp>
          <p:sp>
            <p:nvSpPr>
              <p:cNvPr id="313" name="Freeform 14"/>
              <p:cNvSpPr>
                <a:spLocks noEditPoints="1"/>
              </p:cNvSpPr>
              <p:nvPr/>
            </p:nvSpPr>
            <p:spPr bwMode="auto">
              <a:xfrm>
                <a:off x="10333038" y="3048001"/>
                <a:ext cx="1235075" cy="360363"/>
              </a:xfrm>
              <a:custGeom>
                <a:avLst/>
                <a:gdLst>
                  <a:gd name="T0" fmla="*/ 305 w 326"/>
                  <a:gd name="T1" fmla="*/ 0 h 95"/>
                  <a:gd name="T2" fmla="*/ 0 w 326"/>
                  <a:gd name="T3" fmla="*/ 21 h 95"/>
                  <a:gd name="T4" fmla="*/ 21 w 326"/>
                  <a:gd name="T5" fmla="*/ 95 h 95"/>
                  <a:gd name="T6" fmla="*/ 326 w 326"/>
                  <a:gd name="T7" fmla="*/ 73 h 95"/>
                  <a:gd name="T8" fmla="*/ 34 w 326"/>
                  <a:gd name="T9" fmla="*/ 74 h 95"/>
                  <a:gd name="T10" fmla="*/ 23 w 326"/>
                  <a:gd name="T11" fmla="*/ 63 h 95"/>
                  <a:gd name="T12" fmla="*/ 34 w 326"/>
                  <a:gd name="T13" fmla="*/ 74 h 95"/>
                  <a:gd name="T14" fmla="*/ 23 w 326"/>
                  <a:gd name="T15" fmla="*/ 52 h 95"/>
                  <a:gd name="T16" fmla="*/ 34 w 326"/>
                  <a:gd name="T17" fmla="*/ 41 h 95"/>
                  <a:gd name="T18" fmla="*/ 34 w 326"/>
                  <a:gd name="T19" fmla="*/ 30 h 95"/>
                  <a:gd name="T20" fmla="*/ 23 w 326"/>
                  <a:gd name="T21" fmla="*/ 18 h 95"/>
                  <a:gd name="T22" fmla="*/ 34 w 326"/>
                  <a:gd name="T23" fmla="*/ 30 h 95"/>
                  <a:gd name="T24" fmla="*/ 47 w 326"/>
                  <a:gd name="T25" fmla="*/ 74 h 95"/>
                  <a:gd name="T26" fmla="*/ 58 w 326"/>
                  <a:gd name="T27" fmla="*/ 63 h 95"/>
                  <a:gd name="T28" fmla="*/ 58 w 326"/>
                  <a:gd name="T29" fmla="*/ 52 h 95"/>
                  <a:gd name="T30" fmla="*/ 47 w 326"/>
                  <a:gd name="T31" fmla="*/ 41 h 95"/>
                  <a:gd name="T32" fmla="*/ 58 w 326"/>
                  <a:gd name="T33" fmla="*/ 52 h 95"/>
                  <a:gd name="T34" fmla="*/ 47 w 326"/>
                  <a:gd name="T35" fmla="*/ 30 h 95"/>
                  <a:gd name="T36" fmla="*/ 58 w 326"/>
                  <a:gd name="T37" fmla="*/ 18 h 95"/>
                  <a:gd name="T38" fmla="*/ 82 w 326"/>
                  <a:gd name="T39" fmla="*/ 74 h 95"/>
                  <a:gd name="T40" fmla="*/ 71 w 326"/>
                  <a:gd name="T41" fmla="*/ 63 h 95"/>
                  <a:gd name="T42" fmla="*/ 82 w 326"/>
                  <a:gd name="T43" fmla="*/ 74 h 95"/>
                  <a:gd name="T44" fmla="*/ 71 w 326"/>
                  <a:gd name="T45" fmla="*/ 52 h 95"/>
                  <a:gd name="T46" fmla="*/ 82 w 326"/>
                  <a:gd name="T47" fmla="*/ 41 h 95"/>
                  <a:gd name="T48" fmla="*/ 82 w 326"/>
                  <a:gd name="T49" fmla="*/ 30 h 95"/>
                  <a:gd name="T50" fmla="*/ 71 w 326"/>
                  <a:gd name="T51" fmla="*/ 18 h 95"/>
                  <a:gd name="T52" fmla="*/ 82 w 326"/>
                  <a:gd name="T53" fmla="*/ 30 h 95"/>
                  <a:gd name="T54" fmla="*/ 95 w 326"/>
                  <a:gd name="T55" fmla="*/ 74 h 95"/>
                  <a:gd name="T56" fmla="*/ 106 w 326"/>
                  <a:gd name="T57" fmla="*/ 63 h 95"/>
                  <a:gd name="T58" fmla="*/ 106 w 326"/>
                  <a:gd name="T59" fmla="*/ 52 h 95"/>
                  <a:gd name="T60" fmla="*/ 95 w 326"/>
                  <a:gd name="T61" fmla="*/ 41 h 95"/>
                  <a:gd name="T62" fmla="*/ 106 w 326"/>
                  <a:gd name="T63" fmla="*/ 52 h 95"/>
                  <a:gd name="T64" fmla="*/ 95 w 326"/>
                  <a:gd name="T65" fmla="*/ 30 h 95"/>
                  <a:gd name="T66" fmla="*/ 106 w 326"/>
                  <a:gd name="T67" fmla="*/ 18 h 95"/>
                  <a:gd name="T68" fmla="*/ 130 w 326"/>
                  <a:gd name="T69" fmla="*/ 74 h 95"/>
                  <a:gd name="T70" fmla="*/ 119 w 326"/>
                  <a:gd name="T71" fmla="*/ 63 h 95"/>
                  <a:gd name="T72" fmla="*/ 130 w 326"/>
                  <a:gd name="T73" fmla="*/ 74 h 95"/>
                  <a:gd name="T74" fmla="*/ 119 w 326"/>
                  <a:gd name="T75" fmla="*/ 52 h 95"/>
                  <a:gd name="T76" fmla="*/ 130 w 326"/>
                  <a:gd name="T77" fmla="*/ 41 h 95"/>
                  <a:gd name="T78" fmla="*/ 130 w 326"/>
                  <a:gd name="T79" fmla="*/ 30 h 95"/>
                  <a:gd name="T80" fmla="*/ 119 w 326"/>
                  <a:gd name="T81" fmla="*/ 18 h 95"/>
                  <a:gd name="T82" fmla="*/ 130 w 326"/>
                  <a:gd name="T83" fmla="*/ 30 h 95"/>
                  <a:gd name="T84" fmla="*/ 144 w 326"/>
                  <a:gd name="T85" fmla="*/ 74 h 95"/>
                  <a:gd name="T86" fmla="*/ 155 w 326"/>
                  <a:gd name="T87" fmla="*/ 63 h 95"/>
                  <a:gd name="T88" fmla="*/ 155 w 326"/>
                  <a:gd name="T89" fmla="*/ 52 h 95"/>
                  <a:gd name="T90" fmla="*/ 144 w 326"/>
                  <a:gd name="T91" fmla="*/ 41 h 95"/>
                  <a:gd name="T92" fmla="*/ 155 w 326"/>
                  <a:gd name="T93" fmla="*/ 52 h 95"/>
                  <a:gd name="T94" fmla="*/ 144 w 326"/>
                  <a:gd name="T95" fmla="*/ 30 h 95"/>
                  <a:gd name="T96" fmla="*/ 155 w 326"/>
                  <a:gd name="T97" fmla="*/ 18 h 95"/>
                  <a:gd name="T98" fmla="*/ 179 w 326"/>
                  <a:gd name="T99" fmla="*/ 74 h 95"/>
                  <a:gd name="T100" fmla="*/ 168 w 326"/>
                  <a:gd name="T101" fmla="*/ 63 h 95"/>
                  <a:gd name="T102" fmla="*/ 179 w 326"/>
                  <a:gd name="T103" fmla="*/ 74 h 95"/>
                  <a:gd name="T104" fmla="*/ 168 w 326"/>
                  <a:gd name="T105" fmla="*/ 52 h 95"/>
                  <a:gd name="T106" fmla="*/ 179 w 326"/>
                  <a:gd name="T107" fmla="*/ 41 h 95"/>
                  <a:gd name="T108" fmla="*/ 179 w 326"/>
                  <a:gd name="T109" fmla="*/ 30 h 95"/>
                  <a:gd name="T110" fmla="*/ 168 w 326"/>
                  <a:gd name="T111" fmla="*/ 18 h 95"/>
                  <a:gd name="T112" fmla="*/ 179 w 326"/>
                  <a:gd name="T113" fmla="*/ 30 h 95"/>
                  <a:gd name="T114" fmla="*/ 252 w 326"/>
                  <a:gd name="T115" fmla="*/ 46 h 95"/>
                  <a:gd name="T116" fmla="*/ 296 w 326"/>
                  <a:gd name="T117" fmla="*/ 4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5">
                    <a:moveTo>
                      <a:pt x="326" y="21"/>
                    </a:moveTo>
                    <a:cubicBezTo>
                      <a:pt x="326" y="9"/>
                      <a:pt x="317" y="0"/>
                      <a:pt x="305" y="0"/>
                    </a:cubicBezTo>
                    <a:cubicBezTo>
                      <a:pt x="21" y="0"/>
                      <a:pt x="21" y="0"/>
                      <a:pt x="21" y="0"/>
                    </a:cubicBezTo>
                    <a:cubicBezTo>
                      <a:pt x="9" y="0"/>
                      <a:pt x="0" y="9"/>
                      <a:pt x="0" y="21"/>
                    </a:cubicBezTo>
                    <a:cubicBezTo>
                      <a:pt x="0" y="73"/>
                      <a:pt x="0" y="73"/>
                      <a:pt x="0" y="73"/>
                    </a:cubicBezTo>
                    <a:cubicBezTo>
                      <a:pt x="0" y="85"/>
                      <a:pt x="9" y="95"/>
                      <a:pt x="21" y="95"/>
                    </a:cubicBezTo>
                    <a:cubicBezTo>
                      <a:pt x="305" y="95"/>
                      <a:pt x="305" y="95"/>
                      <a:pt x="305" y="95"/>
                    </a:cubicBezTo>
                    <a:cubicBezTo>
                      <a:pt x="317" y="95"/>
                      <a:pt x="326" y="85"/>
                      <a:pt x="326" y="73"/>
                    </a:cubicBezTo>
                    <a:lnTo>
                      <a:pt x="326" y="21"/>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30"/>
                    </a:moveTo>
                    <a:cubicBezTo>
                      <a:pt x="23" y="30"/>
                      <a:pt x="23" y="30"/>
                      <a:pt x="23" y="30"/>
                    </a:cubicBezTo>
                    <a:cubicBezTo>
                      <a:pt x="23" y="18"/>
                      <a:pt x="23" y="18"/>
                      <a:pt x="23" y="18"/>
                    </a:cubicBezTo>
                    <a:cubicBezTo>
                      <a:pt x="34" y="18"/>
                      <a:pt x="34" y="18"/>
                      <a:pt x="34" y="18"/>
                    </a:cubicBezTo>
                    <a:lnTo>
                      <a:pt x="34" y="30"/>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30"/>
                    </a:moveTo>
                    <a:cubicBezTo>
                      <a:pt x="47" y="30"/>
                      <a:pt x="47" y="30"/>
                      <a:pt x="47" y="30"/>
                    </a:cubicBezTo>
                    <a:cubicBezTo>
                      <a:pt x="47" y="18"/>
                      <a:pt x="47" y="18"/>
                      <a:pt x="47" y="18"/>
                    </a:cubicBezTo>
                    <a:cubicBezTo>
                      <a:pt x="58" y="18"/>
                      <a:pt x="58" y="18"/>
                      <a:pt x="58" y="18"/>
                    </a:cubicBezTo>
                    <a:lnTo>
                      <a:pt x="58" y="30"/>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30"/>
                    </a:moveTo>
                    <a:cubicBezTo>
                      <a:pt x="71" y="30"/>
                      <a:pt x="71" y="30"/>
                      <a:pt x="71" y="30"/>
                    </a:cubicBezTo>
                    <a:cubicBezTo>
                      <a:pt x="71" y="18"/>
                      <a:pt x="71" y="18"/>
                      <a:pt x="71" y="18"/>
                    </a:cubicBezTo>
                    <a:cubicBezTo>
                      <a:pt x="82" y="18"/>
                      <a:pt x="82" y="18"/>
                      <a:pt x="82" y="18"/>
                    </a:cubicBezTo>
                    <a:lnTo>
                      <a:pt x="82" y="30"/>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30"/>
                    </a:moveTo>
                    <a:cubicBezTo>
                      <a:pt x="95" y="30"/>
                      <a:pt x="95" y="30"/>
                      <a:pt x="95" y="30"/>
                    </a:cubicBezTo>
                    <a:cubicBezTo>
                      <a:pt x="95" y="18"/>
                      <a:pt x="95" y="18"/>
                      <a:pt x="95" y="18"/>
                    </a:cubicBezTo>
                    <a:cubicBezTo>
                      <a:pt x="106" y="18"/>
                      <a:pt x="106" y="18"/>
                      <a:pt x="106" y="18"/>
                    </a:cubicBezTo>
                    <a:lnTo>
                      <a:pt x="106" y="30"/>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30"/>
                    </a:moveTo>
                    <a:cubicBezTo>
                      <a:pt x="119" y="30"/>
                      <a:pt x="119" y="30"/>
                      <a:pt x="119" y="30"/>
                    </a:cubicBezTo>
                    <a:cubicBezTo>
                      <a:pt x="119" y="18"/>
                      <a:pt x="119" y="18"/>
                      <a:pt x="119" y="18"/>
                    </a:cubicBezTo>
                    <a:cubicBezTo>
                      <a:pt x="130" y="18"/>
                      <a:pt x="130" y="18"/>
                      <a:pt x="130" y="18"/>
                    </a:cubicBezTo>
                    <a:lnTo>
                      <a:pt x="130" y="30"/>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30"/>
                    </a:moveTo>
                    <a:cubicBezTo>
                      <a:pt x="144" y="30"/>
                      <a:pt x="144" y="30"/>
                      <a:pt x="144" y="30"/>
                    </a:cubicBezTo>
                    <a:cubicBezTo>
                      <a:pt x="144" y="18"/>
                      <a:pt x="144" y="18"/>
                      <a:pt x="144" y="18"/>
                    </a:cubicBezTo>
                    <a:cubicBezTo>
                      <a:pt x="155" y="18"/>
                      <a:pt x="155" y="18"/>
                      <a:pt x="155" y="18"/>
                    </a:cubicBezTo>
                    <a:lnTo>
                      <a:pt x="155" y="30"/>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30"/>
                    </a:moveTo>
                    <a:cubicBezTo>
                      <a:pt x="168" y="30"/>
                      <a:pt x="168" y="30"/>
                      <a:pt x="168" y="30"/>
                    </a:cubicBezTo>
                    <a:cubicBezTo>
                      <a:pt x="168" y="18"/>
                      <a:pt x="168" y="18"/>
                      <a:pt x="168" y="18"/>
                    </a:cubicBezTo>
                    <a:cubicBezTo>
                      <a:pt x="179" y="18"/>
                      <a:pt x="179" y="18"/>
                      <a:pt x="179" y="18"/>
                    </a:cubicBezTo>
                    <a:lnTo>
                      <a:pt x="179" y="30"/>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defRPr/>
                </a:pPr>
                <a:endParaRPr lang="en-US" sz="1730" kern="0">
                  <a:solidFill>
                    <a:srgbClr val="000000"/>
                  </a:solidFill>
                </a:endParaRPr>
              </a:p>
            </p:txBody>
          </p:sp>
        </p:grpSp>
        <p:grpSp>
          <p:nvGrpSpPr>
            <p:cNvPr id="308" name="Group 310"/>
            <p:cNvGrpSpPr/>
            <p:nvPr/>
          </p:nvGrpSpPr>
          <p:grpSpPr>
            <a:xfrm>
              <a:off x="4880686" y="5379132"/>
              <a:ext cx="267479" cy="321383"/>
              <a:chOff x="4834186" y="5327729"/>
              <a:chExt cx="324184" cy="389516"/>
            </a:xfrm>
          </p:grpSpPr>
          <p:sp>
            <p:nvSpPr>
              <p:cNvPr id="309" name="Flowchart: Magnetic Disk 86"/>
              <p:cNvSpPr/>
              <p:nvPr/>
            </p:nvSpPr>
            <p:spPr bwMode="auto">
              <a:xfrm>
                <a:off x="4834186" y="5327729"/>
                <a:ext cx="324184" cy="389516"/>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solidFill>
                  <a:schemeClr val="bg2"/>
                </a:solid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96010" fontAlgn="base">
                  <a:lnSpc>
                    <a:spcPct val="90000"/>
                  </a:lnSpc>
                  <a:spcBef>
                    <a:spcPct val="0"/>
                  </a:spcBef>
                  <a:spcAft>
                    <a:spcPct val="0"/>
                  </a:spcAft>
                  <a:defRPr/>
                </a:pPr>
                <a:endParaRPr lang="en-US" sz="1345" kern="0" dirty="0">
                  <a:gradFill>
                    <a:gsLst>
                      <a:gs pos="0">
                        <a:srgbClr val="FFFFFF"/>
                      </a:gs>
                      <a:gs pos="100000">
                        <a:srgbClr val="FFFFFF"/>
                      </a:gs>
                    </a:gsLst>
                    <a:lin ang="5400000" scaled="0"/>
                  </a:gradFill>
                  <a:ea typeface="Segoe UI" pitchFamily="34" charset="0"/>
                  <a:cs typeface="Segoe UI" pitchFamily="34" charset="0"/>
                </a:endParaRPr>
              </a:p>
            </p:txBody>
          </p:sp>
          <p:sp>
            <p:nvSpPr>
              <p:cNvPr id="310" name="Oval 312"/>
              <p:cNvSpPr/>
              <p:nvPr/>
            </p:nvSpPr>
            <p:spPr bwMode="auto">
              <a:xfrm>
                <a:off x="4862775" y="5350662"/>
                <a:ext cx="264412" cy="74066"/>
              </a:xfrm>
              <a:prstGeom prst="ellipse">
                <a:avLst/>
              </a:prstGeom>
              <a:solidFill>
                <a:srgbClr val="0056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14" name="TextBox 316"/>
          <p:cNvSpPr txBox="1"/>
          <p:nvPr/>
        </p:nvSpPr>
        <p:spPr>
          <a:xfrm>
            <a:off x="7775654" y="3202885"/>
            <a:ext cx="2966464" cy="615863"/>
          </a:xfrm>
          <a:prstGeom prst="rect">
            <a:avLst/>
          </a:prstGeom>
          <a:noFill/>
        </p:spPr>
        <p:txBody>
          <a:bodyPr wrap="square" lIns="175761" tIns="140609" rIns="175761" bIns="140609" rtlCol="0">
            <a:spAutoFit/>
          </a:bodyPr>
          <a:lstStyle/>
          <a:p>
            <a:pPr algn="ctr" defTabSz="878521">
              <a:buClr>
                <a:srgbClr val="FFFFFF"/>
              </a:buClr>
              <a:buSzPct val="80000"/>
              <a:defRPr/>
            </a:pPr>
            <a:r>
              <a:rPr lang="en-US" sz="2157" kern="0" dirty="0">
                <a:gradFill>
                  <a:gsLst>
                    <a:gs pos="6623">
                      <a:srgbClr val="FFFFFF"/>
                    </a:gs>
                    <a:gs pos="100000">
                      <a:srgbClr val="FFFFFF"/>
                    </a:gs>
                  </a:gsLst>
                  <a:lin ang="5400000" scaled="0"/>
                </a:gradFill>
              </a:rPr>
              <a:t>Microsoft Dynamics</a:t>
            </a:r>
          </a:p>
        </p:txBody>
      </p:sp>
      <p:sp>
        <p:nvSpPr>
          <p:cNvPr id="315" name="TextBox 317"/>
          <p:cNvSpPr txBox="1"/>
          <p:nvPr/>
        </p:nvSpPr>
        <p:spPr>
          <a:xfrm>
            <a:off x="1754576" y="4896087"/>
            <a:ext cx="2591699" cy="615863"/>
          </a:xfrm>
          <a:prstGeom prst="rect">
            <a:avLst/>
          </a:prstGeom>
          <a:noFill/>
        </p:spPr>
        <p:txBody>
          <a:bodyPr wrap="square" lIns="175761" tIns="140609" rIns="175761" bIns="140609" rtlCol="0">
            <a:spAutoFit/>
          </a:bodyPr>
          <a:lstStyle/>
          <a:p>
            <a:pPr algn="ctr" defTabSz="878521">
              <a:buClr>
                <a:srgbClr val="FFFFFF"/>
              </a:buClr>
              <a:buSzPct val="80000"/>
              <a:defRPr/>
            </a:pPr>
            <a:r>
              <a:rPr lang="en-US" sz="2157" kern="0" dirty="0">
                <a:gradFill>
                  <a:gsLst>
                    <a:gs pos="6623">
                      <a:srgbClr val="FFFFFF"/>
                    </a:gs>
                    <a:gs pos="100000">
                      <a:srgbClr val="FFFFFF"/>
                    </a:gs>
                  </a:gsLst>
                  <a:lin ang="5400000" scaled="0"/>
                </a:gradFill>
              </a:rPr>
              <a:t>Microsoft Azure</a:t>
            </a:r>
          </a:p>
        </p:txBody>
      </p:sp>
      <p:sp>
        <p:nvSpPr>
          <p:cNvPr id="316" name="TextBox 318"/>
          <p:cNvSpPr txBox="1"/>
          <p:nvPr/>
        </p:nvSpPr>
        <p:spPr>
          <a:xfrm>
            <a:off x="940278" y="2323493"/>
            <a:ext cx="3071147" cy="588393"/>
          </a:xfrm>
          <a:prstGeom prst="rect">
            <a:avLst/>
          </a:prstGeom>
          <a:noFill/>
        </p:spPr>
        <p:txBody>
          <a:bodyPr wrap="none" lIns="179285" tIns="143428" rIns="179285" bIns="143428" rtlCol="0">
            <a:spAutoFit/>
          </a:bodyPr>
          <a:lstStyle/>
          <a:p>
            <a:pPr>
              <a:lnSpc>
                <a:spcPct val="90000"/>
              </a:lnSpc>
              <a:spcAft>
                <a:spcPts val="588"/>
              </a:spcAft>
            </a:pPr>
            <a:r>
              <a:rPr lang="es-ES" sz="2157" i="1" dirty="0" smtClean="0">
                <a:solidFill>
                  <a:srgbClr val="00188F"/>
                </a:solidFill>
              </a:rPr>
              <a:t>Productividad individual</a:t>
            </a:r>
            <a:endParaRPr lang="es-ES" sz="2157" i="1" dirty="0">
              <a:solidFill>
                <a:srgbClr val="00188F"/>
              </a:solidFill>
            </a:endParaRPr>
          </a:p>
        </p:txBody>
      </p:sp>
      <p:sp>
        <p:nvSpPr>
          <p:cNvPr id="318" name="TextBox 320"/>
          <p:cNvSpPr txBox="1"/>
          <p:nvPr/>
        </p:nvSpPr>
        <p:spPr>
          <a:xfrm>
            <a:off x="7880331" y="3557548"/>
            <a:ext cx="2821078" cy="588393"/>
          </a:xfrm>
          <a:prstGeom prst="rect">
            <a:avLst/>
          </a:prstGeom>
          <a:noFill/>
        </p:spPr>
        <p:txBody>
          <a:bodyPr wrap="none" lIns="179285" tIns="143428" rIns="179285" bIns="143428" rtlCol="0">
            <a:spAutoFit/>
          </a:bodyPr>
          <a:lstStyle/>
          <a:p>
            <a:pPr>
              <a:lnSpc>
                <a:spcPct val="90000"/>
              </a:lnSpc>
              <a:spcAft>
                <a:spcPts val="588"/>
              </a:spcAft>
            </a:pPr>
            <a:r>
              <a:rPr lang="es-ES" sz="2157" i="1" dirty="0" smtClean="0">
                <a:solidFill>
                  <a:srgbClr val="00188F"/>
                </a:solidFill>
              </a:rPr>
              <a:t>Soluciones de negocio</a:t>
            </a:r>
            <a:endParaRPr lang="es-ES" sz="2157" i="1" dirty="0">
              <a:solidFill>
                <a:srgbClr val="00188F"/>
              </a:solidFill>
            </a:endParaRPr>
          </a:p>
        </p:txBody>
      </p:sp>
      <p:sp>
        <p:nvSpPr>
          <p:cNvPr id="319" name="Rectángulo 318"/>
          <p:cNvSpPr/>
          <p:nvPr/>
        </p:nvSpPr>
        <p:spPr>
          <a:xfrm>
            <a:off x="8213158" y="4031093"/>
            <a:ext cx="3068747" cy="1518108"/>
          </a:xfrm>
          <a:prstGeom prst="rect">
            <a:avLst/>
          </a:prstGeom>
        </p:spPr>
        <p:txBody>
          <a:bodyPr wrap="square">
            <a:spAutoFit/>
          </a:bodyPr>
          <a:lstStyle/>
          <a:p>
            <a:pPr marL="174625" indent="-174625">
              <a:lnSpc>
                <a:spcPct val="90000"/>
              </a:lnSpc>
              <a:spcAft>
                <a:spcPts val="600"/>
              </a:spcAft>
              <a:buFont typeface="Arial" panose="020B0604020202020204" pitchFamily="34" charset="0"/>
              <a:buChar char="•"/>
            </a:pPr>
            <a:r>
              <a:rPr lang="en-US" sz="2157" i="1" dirty="0">
                <a:solidFill>
                  <a:srgbClr val="00188F"/>
                </a:solidFill>
              </a:rPr>
              <a:t>Dynamics CRM &amp; ERP</a:t>
            </a:r>
          </a:p>
          <a:p>
            <a:pPr marL="174625" indent="-174625">
              <a:lnSpc>
                <a:spcPct val="90000"/>
              </a:lnSpc>
              <a:spcAft>
                <a:spcPts val="600"/>
              </a:spcAft>
              <a:buFont typeface="Arial" panose="020B0604020202020204" pitchFamily="34" charset="0"/>
              <a:buChar char="•"/>
            </a:pPr>
            <a:r>
              <a:rPr lang="en-US" sz="2157" i="1" dirty="0">
                <a:solidFill>
                  <a:srgbClr val="00188F"/>
                </a:solidFill>
              </a:rPr>
              <a:t>Social </a:t>
            </a:r>
            <a:r>
              <a:rPr lang="en-US" sz="2157" i="1" dirty="0" smtClean="0">
                <a:solidFill>
                  <a:srgbClr val="00188F"/>
                </a:solidFill>
              </a:rPr>
              <a:t>Engagement</a:t>
            </a:r>
            <a:endParaRPr lang="en-US" sz="2157" i="1" dirty="0">
              <a:solidFill>
                <a:srgbClr val="00188F"/>
              </a:solidFill>
            </a:endParaRPr>
          </a:p>
          <a:p>
            <a:pPr marL="174625" indent="-174625">
              <a:lnSpc>
                <a:spcPct val="90000"/>
              </a:lnSpc>
              <a:spcAft>
                <a:spcPts val="600"/>
              </a:spcAft>
              <a:buFont typeface="Arial" panose="020B0604020202020204" pitchFamily="34" charset="0"/>
              <a:buChar char="•"/>
            </a:pPr>
            <a:r>
              <a:rPr lang="en-US" sz="2157" i="1" dirty="0">
                <a:solidFill>
                  <a:srgbClr val="00188F"/>
                </a:solidFill>
              </a:rPr>
              <a:t>Dynamics Marketing</a:t>
            </a:r>
          </a:p>
          <a:p>
            <a:pPr marL="174625" indent="-174625">
              <a:lnSpc>
                <a:spcPct val="90000"/>
              </a:lnSpc>
              <a:spcAft>
                <a:spcPts val="600"/>
              </a:spcAft>
              <a:buFont typeface="Arial" panose="020B0604020202020204" pitchFamily="34" charset="0"/>
              <a:buChar char="•"/>
            </a:pPr>
            <a:r>
              <a:rPr lang="en-US" sz="2157" i="1" dirty="0" err="1">
                <a:solidFill>
                  <a:srgbClr val="00188F"/>
                </a:solidFill>
              </a:rPr>
              <a:t>Parature</a:t>
            </a:r>
            <a:endParaRPr lang="en-US" sz="2157" i="1" dirty="0">
              <a:solidFill>
                <a:srgbClr val="00188F"/>
              </a:solidFill>
            </a:endParaRPr>
          </a:p>
        </p:txBody>
      </p:sp>
      <p:sp>
        <p:nvSpPr>
          <p:cNvPr id="320" name="TextBox 71"/>
          <p:cNvSpPr txBox="1"/>
          <p:nvPr/>
        </p:nvSpPr>
        <p:spPr>
          <a:xfrm>
            <a:off x="2211640" y="5377996"/>
            <a:ext cx="4096598" cy="1518108"/>
          </a:xfrm>
          <a:prstGeom prst="rect">
            <a:avLst/>
          </a:prstGeom>
        </p:spPr>
        <p:txBody>
          <a:bodyPr wrap="square">
            <a:spAutoFit/>
          </a:bodyPr>
          <a:lstStyle>
            <a:defPPr>
              <a:defRPr lang="es-ES"/>
            </a:defPPr>
            <a:lvl1pPr marL="174625" indent="-174625">
              <a:lnSpc>
                <a:spcPct val="90000"/>
              </a:lnSpc>
              <a:spcAft>
                <a:spcPts val="600"/>
              </a:spcAft>
              <a:buFont typeface="Arial" panose="020B0604020202020204" pitchFamily="34" charset="0"/>
              <a:buChar char="•"/>
              <a:defRPr sz="2157" i="1">
                <a:solidFill>
                  <a:srgbClr val="00188F"/>
                </a:solidFill>
              </a:defRPr>
            </a:lvl1pPr>
          </a:lstStyle>
          <a:p>
            <a:r>
              <a:rPr lang="en-US" dirty="0"/>
              <a:t>Azure</a:t>
            </a:r>
          </a:p>
          <a:p>
            <a:r>
              <a:rPr lang="en-US" dirty="0" err="1"/>
              <a:t>PaaS</a:t>
            </a:r>
            <a:r>
              <a:rPr lang="en-US" dirty="0"/>
              <a:t> &amp; </a:t>
            </a:r>
            <a:r>
              <a:rPr lang="en-US" dirty="0" err="1"/>
              <a:t>IaaS</a:t>
            </a:r>
            <a:endParaRPr lang="en-US" dirty="0"/>
          </a:p>
          <a:p>
            <a:r>
              <a:rPr lang="en-US" dirty="0"/>
              <a:t>Access &amp; Identity </a:t>
            </a:r>
            <a:r>
              <a:rPr lang="en-US" dirty="0" err="1"/>
              <a:t>Mgt</a:t>
            </a:r>
            <a:endParaRPr lang="en-US" dirty="0"/>
          </a:p>
          <a:p>
            <a:r>
              <a:rPr lang="en-US" dirty="0"/>
              <a:t>Storage &amp; SQL Azure</a:t>
            </a:r>
          </a:p>
        </p:txBody>
      </p:sp>
      <p:sp>
        <p:nvSpPr>
          <p:cNvPr id="321" name="TextBox 70"/>
          <p:cNvSpPr txBox="1"/>
          <p:nvPr/>
        </p:nvSpPr>
        <p:spPr>
          <a:xfrm>
            <a:off x="1107366" y="2721387"/>
            <a:ext cx="2718402" cy="1715432"/>
          </a:xfrm>
          <a:prstGeom prst="rect">
            <a:avLst/>
          </a:prstGeom>
          <a:noFill/>
        </p:spPr>
        <p:txBody>
          <a:bodyPr wrap="square" lIns="179285" tIns="143428" rIns="179285" bIns="143428" rtlCol="0">
            <a:spAutoFit/>
          </a:bodyPr>
          <a:lstStyle>
            <a:defPPr>
              <a:defRPr lang="es-ES"/>
            </a:defPPr>
            <a:lvl1pPr>
              <a:lnSpc>
                <a:spcPct val="90000"/>
              </a:lnSpc>
              <a:spcAft>
                <a:spcPts val="588"/>
              </a:spcAft>
              <a:defRPr sz="2157" i="1">
                <a:solidFill>
                  <a:srgbClr val="00188F"/>
                </a:solidFill>
              </a:defRPr>
            </a:lvl1pPr>
          </a:lstStyle>
          <a:p>
            <a:pPr marL="342900" indent="-342900">
              <a:buFont typeface="Arial" panose="020B0604020202020204" pitchFamily="34" charset="0"/>
              <a:buChar char="•"/>
            </a:pPr>
            <a:r>
              <a:rPr lang="en-US" dirty="0" smtClean="0"/>
              <a:t>Office 365</a:t>
            </a:r>
          </a:p>
          <a:p>
            <a:pPr marL="342900" indent="-342900">
              <a:buFont typeface="Arial" panose="020B0604020202020204" pitchFamily="34" charset="0"/>
              <a:buChar char="•"/>
            </a:pPr>
            <a:r>
              <a:rPr lang="en-US" dirty="0" smtClean="0"/>
              <a:t>SharePoint Online</a:t>
            </a:r>
          </a:p>
          <a:p>
            <a:pPr marL="342900" indent="-342900">
              <a:buFont typeface="Arial" panose="020B0604020202020204" pitchFamily="34" charset="0"/>
              <a:buChar char="•"/>
            </a:pPr>
            <a:r>
              <a:rPr lang="en-US" dirty="0" smtClean="0"/>
              <a:t>Yammer</a:t>
            </a:r>
          </a:p>
          <a:p>
            <a:pPr marL="342900" indent="-342900">
              <a:buFont typeface="Arial" panose="020B0604020202020204" pitchFamily="34" charset="0"/>
              <a:buChar char="•"/>
            </a:pPr>
            <a:r>
              <a:rPr lang="en-US" dirty="0" smtClean="0"/>
              <a:t>Visio </a:t>
            </a:r>
            <a:r>
              <a:rPr lang="en-US" dirty="0"/>
              <a:t>&amp; Project</a:t>
            </a:r>
          </a:p>
        </p:txBody>
      </p:sp>
    </p:spTree>
    <p:extLst>
      <p:ext uri="{BB962C8B-B14F-4D97-AF65-F5344CB8AC3E}">
        <p14:creationId xmlns:p14="http://schemas.microsoft.com/office/powerpoint/2010/main" val="186366393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fade">
                                      <p:cBhvr>
                                        <p:cTn id="7" dur="250"/>
                                        <p:tgtEl>
                                          <p:spTgt spid="32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21"/>
                                        </p:tgtEl>
                                        <p:attrNameLst>
                                          <p:attrName>style.visibility</p:attrName>
                                        </p:attrNameLst>
                                      </p:cBhvr>
                                      <p:to>
                                        <p:strVal val="visible"/>
                                      </p:to>
                                    </p:set>
                                    <p:animEffect transition="in" filter="fade">
                                      <p:cBhvr>
                                        <p:cTn id="11" dur="25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p:bldP spid="3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4663" y="1523768"/>
            <a:ext cx="2657822" cy="4717635"/>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327" y="1523768"/>
            <a:ext cx="2657822" cy="4717635"/>
          </a:xfrm>
          <a:prstGeom prst="rect">
            <a:avLst/>
          </a:prstGeom>
          <a:ln>
            <a:solidFill>
              <a:srgbClr val="92D050"/>
            </a:solidFill>
          </a:ln>
        </p:spPr>
      </p:pic>
      <p:sp>
        <p:nvSpPr>
          <p:cNvPr id="10" name="Rectangle 9"/>
          <p:cNvSpPr/>
          <p:nvPr/>
        </p:nvSpPr>
        <p:spPr>
          <a:xfrm>
            <a:off x="2489289" y="5688938"/>
            <a:ext cx="705542" cy="1127969"/>
          </a:xfrm>
          <a:prstGeom prst="rect">
            <a:avLst/>
          </a:prstGeom>
        </p:spPr>
        <p:txBody>
          <a:bodyPr wrap="none">
            <a:spAutoFit/>
          </a:bodyPr>
          <a:lstStyle/>
          <a:p>
            <a:pPr defTabSz="914225"/>
            <a:r>
              <a:rPr lang="en-US" sz="6598" dirty="0">
                <a:solidFill>
                  <a:srgbClr val="FFC000"/>
                </a:solidFill>
              </a:rPr>
              <a:t>●</a:t>
            </a:r>
          </a:p>
        </p:txBody>
      </p:sp>
      <p:sp>
        <p:nvSpPr>
          <p:cNvPr id="11" name="Rectangle 10"/>
          <p:cNvSpPr/>
          <p:nvPr/>
        </p:nvSpPr>
        <p:spPr>
          <a:xfrm>
            <a:off x="8092395" y="3190103"/>
            <a:ext cx="705542" cy="1127969"/>
          </a:xfrm>
          <a:prstGeom prst="rect">
            <a:avLst/>
          </a:prstGeom>
        </p:spPr>
        <p:txBody>
          <a:bodyPr wrap="none">
            <a:spAutoFit/>
          </a:bodyPr>
          <a:lstStyle/>
          <a:p>
            <a:pPr defTabSz="914225"/>
            <a:r>
              <a:rPr lang="en-US" sz="6598" dirty="0">
                <a:solidFill>
                  <a:srgbClr val="FFBE00">
                    <a:lumMod val="50000"/>
                  </a:srgbClr>
                </a:solidFill>
              </a:rPr>
              <a:t>●</a:t>
            </a:r>
          </a:p>
        </p:txBody>
      </p:sp>
      <p:sp>
        <p:nvSpPr>
          <p:cNvPr id="14" name="TextBox 13"/>
          <p:cNvSpPr txBox="1"/>
          <p:nvPr/>
        </p:nvSpPr>
        <p:spPr>
          <a:xfrm>
            <a:off x="132753" y="6426689"/>
            <a:ext cx="11453815" cy="430861"/>
          </a:xfrm>
          <a:prstGeom prst="rect">
            <a:avLst/>
          </a:prstGeom>
        </p:spPr>
        <p:txBody>
          <a:bodyPr vert="horz" wrap="none" lIns="91427" tIns="91427" rIns="91427" bIns="91427" rtlCol="0" anchor="t">
            <a:spAutoFit/>
          </a:bodyPr>
          <a:lstStyle/>
          <a:p>
            <a:pPr defTabSz="914225"/>
            <a:r>
              <a:rPr lang="es-ES" sz="1600" dirty="0" smtClean="0">
                <a:solidFill>
                  <a:srgbClr val="292929"/>
                </a:solidFill>
                <a:ea typeface="Segoe UI" pitchFamily="34" charset="0"/>
                <a:cs typeface="Segoe UI" pitchFamily="34" charset="0"/>
              </a:rPr>
              <a:t>Cada cliente de email tiene su propia forma de mover los emails de una carpeta a otra, este es un ejemplo para la app </a:t>
            </a:r>
            <a:r>
              <a:rPr lang="es-ES" sz="1600" dirty="0" err="1" smtClean="0">
                <a:solidFill>
                  <a:srgbClr val="292929"/>
                </a:solidFill>
                <a:ea typeface="Segoe UI" pitchFamily="34" charset="0"/>
                <a:cs typeface="Segoe UI" pitchFamily="34" charset="0"/>
              </a:rPr>
              <a:t>native</a:t>
            </a:r>
            <a:r>
              <a:rPr lang="es-ES" sz="1600" dirty="0" smtClean="0">
                <a:solidFill>
                  <a:srgbClr val="292929"/>
                </a:solidFill>
                <a:ea typeface="Segoe UI" pitchFamily="34" charset="0"/>
                <a:cs typeface="Segoe UI" pitchFamily="34" charset="0"/>
              </a:rPr>
              <a:t> de iPhone.</a:t>
            </a:r>
            <a:endParaRPr lang="es-ES" sz="1600" dirty="0">
              <a:solidFill>
                <a:srgbClr val="292929"/>
              </a:solidFill>
              <a:ea typeface="Segoe UI" pitchFamily="34" charset="0"/>
              <a:cs typeface="Segoe UI" pitchFamily="34" charset="0"/>
            </a:endParaRPr>
          </a:p>
        </p:txBody>
      </p:sp>
      <p:cxnSp>
        <p:nvCxnSpPr>
          <p:cNvPr id="15" name="Straight Connector 14"/>
          <p:cNvCxnSpPr/>
          <p:nvPr/>
        </p:nvCxnSpPr>
        <p:spPr>
          <a:xfrm flipH="1">
            <a:off x="2935560" y="3883313"/>
            <a:ext cx="3978284" cy="2359544"/>
          </a:xfrm>
          <a:prstGeom prst="line">
            <a:avLst/>
          </a:prstGeom>
          <a:ln w="19050">
            <a:solidFill>
              <a:srgbClr val="FFC000"/>
            </a:solidFill>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5" name="Título 4"/>
          <p:cNvSpPr>
            <a:spLocks noGrp="1"/>
          </p:cNvSpPr>
          <p:nvPr>
            <p:ph type="title"/>
          </p:nvPr>
        </p:nvSpPr>
        <p:spPr/>
        <p:txBody>
          <a:bodyPr/>
          <a:lstStyle/>
          <a:p>
            <a:r>
              <a:rPr lang="es-ES" dirty="0" smtClean="0"/>
              <a:t>Ejemplo Folder Tracking desde iPhone</a:t>
            </a:r>
            <a:endParaRPr lang="es-ES" dirty="0"/>
          </a:p>
        </p:txBody>
      </p:sp>
    </p:spTree>
    <p:extLst>
      <p:ext uri="{BB962C8B-B14F-4D97-AF65-F5344CB8AC3E}">
        <p14:creationId xmlns:p14="http://schemas.microsoft.com/office/powerpoint/2010/main" val="321853468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250"/>
                                        <p:tgtEl>
                                          <p:spTgt spid="15"/>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32753" y="6426689"/>
            <a:ext cx="7279595" cy="430861"/>
          </a:xfrm>
          <a:prstGeom prst="rect">
            <a:avLst/>
          </a:prstGeom>
        </p:spPr>
        <p:txBody>
          <a:bodyPr vert="horz" wrap="none" lIns="91427" tIns="91427" rIns="91427" bIns="91427" rtlCol="0" anchor="t">
            <a:spAutoFit/>
          </a:bodyPr>
          <a:lstStyle/>
          <a:p>
            <a:pPr defTabSz="914225"/>
            <a:r>
              <a:rPr lang="es-ES" sz="1600" dirty="0" smtClean="0">
                <a:solidFill>
                  <a:srgbClr val="292929"/>
                </a:solidFill>
                <a:ea typeface="Segoe UI" pitchFamily="34" charset="0"/>
                <a:cs typeface="Segoe UI" pitchFamily="34" charset="0"/>
              </a:rPr>
              <a:t>La otra forma es la creación de reglas de Exchange de asignación de emails a carpetas.</a:t>
            </a:r>
            <a:endParaRPr lang="es-ES" sz="1600" dirty="0">
              <a:solidFill>
                <a:srgbClr val="292929"/>
              </a:solidFill>
              <a:ea typeface="Segoe UI" pitchFamily="34" charset="0"/>
              <a:cs typeface="Segoe UI" pitchFamily="34" charset="0"/>
            </a:endParaRPr>
          </a:p>
        </p:txBody>
      </p:sp>
      <p:pic>
        <p:nvPicPr>
          <p:cNvPr id="4" name="Picture 3"/>
          <p:cNvPicPr>
            <a:picLocks noChangeAspect="1"/>
          </p:cNvPicPr>
          <p:nvPr/>
        </p:nvPicPr>
        <p:blipFill>
          <a:blip r:embed="rId2"/>
          <a:stretch>
            <a:fillRect/>
          </a:stretch>
        </p:blipFill>
        <p:spPr>
          <a:xfrm>
            <a:off x="6096003" y="1905588"/>
            <a:ext cx="5628476" cy="4599923"/>
          </a:xfrm>
          <a:prstGeom prst="rect">
            <a:avLst/>
          </a:prstGeom>
          <a:ln w="28575">
            <a:solidFill>
              <a:srgbClr val="FFC000"/>
            </a:solidFill>
          </a:ln>
        </p:spPr>
      </p:pic>
      <p:pic>
        <p:nvPicPr>
          <p:cNvPr id="6" name="Picture 5"/>
          <p:cNvPicPr>
            <a:picLocks noChangeAspect="1"/>
          </p:cNvPicPr>
          <p:nvPr/>
        </p:nvPicPr>
        <p:blipFill>
          <a:blip r:embed="rId3"/>
          <a:stretch>
            <a:fillRect/>
          </a:stretch>
        </p:blipFill>
        <p:spPr>
          <a:xfrm>
            <a:off x="432881" y="2325748"/>
            <a:ext cx="2752335" cy="1504737"/>
          </a:xfrm>
          <a:prstGeom prst="rect">
            <a:avLst/>
          </a:prstGeom>
        </p:spPr>
      </p:pic>
      <p:sp>
        <p:nvSpPr>
          <p:cNvPr id="16" name="Rectangle 15"/>
          <p:cNvSpPr/>
          <p:nvPr/>
        </p:nvSpPr>
        <p:spPr>
          <a:xfrm>
            <a:off x="2935560" y="2602100"/>
            <a:ext cx="705542" cy="1127969"/>
          </a:xfrm>
          <a:prstGeom prst="rect">
            <a:avLst/>
          </a:prstGeom>
        </p:spPr>
        <p:txBody>
          <a:bodyPr wrap="none">
            <a:spAutoFit/>
          </a:bodyPr>
          <a:lstStyle/>
          <a:p>
            <a:pPr defTabSz="914225"/>
            <a:r>
              <a:rPr lang="en-US" sz="6598" dirty="0">
                <a:solidFill>
                  <a:srgbClr val="FFC000"/>
                </a:solidFill>
              </a:rPr>
              <a:t>●</a:t>
            </a:r>
          </a:p>
        </p:txBody>
      </p:sp>
      <p:cxnSp>
        <p:nvCxnSpPr>
          <p:cNvPr id="17" name="Straight Connector 16"/>
          <p:cNvCxnSpPr/>
          <p:nvPr/>
        </p:nvCxnSpPr>
        <p:spPr>
          <a:xfrm flipH="1" flipV="1">
            <a:off x="3432201" y="3307667"/>
            <a:ext cx="2663800" cy="293468"/>
          </a:xfrm>
          <a:prstGeom prst="line">
            <a:avLst/>
          </a:prstGeom>
          <a:ln w="19050">
            <a:solidFill>
              <a:srgbClr val="FFC000"/>
            </a:solidFill>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5" name="Título 4"/>
          <p:cNvSpPr>
            <a:spLocks noGrp="1"/>
          </p:cNvSpPr>
          <p:nvPr>
            <p:ph type="title"/>
          </p:nvPr>
        </p:nvSpPr>
        <p:spPr/>
        <p:txBody>
          <a:bodyPr/>
          <a:lstStyle/>
          <a:p>
            <a:r>
              <a:rPr lang="es-ES" dirty="0" smtClean="0"/>
              <a:t>Reglas de asignación de Emails a carpetas</a:t>
            </a:r>
            <a:endParaRPr lang="es-ES" dirty="0"/>
          </a:p>
        </p:txBody>
      </p:sp>
    </p:spTree>
    <p:extLst>
      <p:ext uri="{BB962C8B-B14F-4D97-AF65-F5344CB8AC3E}">
        <p14:creationId xmlns:p14="http://schemas.microsoft.com/office/powerpoint/2010/main" val="34739091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250"/>
                                        <p:tgtEl>
                                          <p:spTgt spid="17"/>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45828" y="1373022"/>
            <a:ext cx="9975392" cy="5403338"/>
          </a:xfrm>
          <a:prstGeom prst="rect">
            <a:avLst/>
          </a:prstGeom>
        </p:spPr>
      </p:pic>
      <p:sp>
        <p:nvSpPr>
          <p:cNvPr id="7" name="Rectangle 6"/>
          <p:cNvSpPr/>
          <p:nvPr/>
        </p:nvSpPr>
        <p:spPr>
          <a:xfrm>
            <a:off x="5096922" y="3769933"/>
            <a:ext cx="857834" cy="23754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endParaRPr lang="en-US" sz="1200" dirty="0" err="1">
              <a:solidFill>
                <a:srgbClr val="FFFFFF"/>
              </a:solidFill>
            </a:endParaRPr>
          </a:p>
        </p:txBody>
      </p:sp>
      <p:cxnSp>
        <p:nvCxnSpPr>
          <p:cNvPr id="8" name="Straight Connector 7"/>
          <p:cNvCxnSpPr>
            <a:endCxn id="7" idx="3"/>
          </p:cNvCxnSpPr>
          <p:nvPr/>
        </p:nvCxnSpPr>
        <p:spPr>
          <a:xfrm flipH="1" flipV="1">
            <a:off x="5954756" y="3888705"/>
            <a:ext cx="471187" cy="797496"/>
          </a:xfrm>
          <a:prstGeom prst="line">
            <a:avLst/>
          </a:prstGeom>
          <a:ln w="19050">
            <a:solidFill>
              <a:srgbClr val="FFC000"/>
            </a:solidFill>
          </a:ln>
        </p:spPr>
        <p:style>
          <a:lnRef idx="1">
            <a:schemeClr val="dk1"/>
          </a:lnRef>
          <a:fillRef idx="0">
            <a:schemeClr val="dk1"/>
          </a:fillRef>
          <a:effectRef idx="0">
            <a:schemeClr val="dk1"/>
          </a:effectRef>
          <a:fontRef idx="minor">
            <a:schemeClr val="tx1"/>
          </a:fontRef>
        </p:style>
      </p:cxnSp>
      <p:sp>
        <p:nvSpPr>
          <p:cNvPr id="6" name="Título 5"/>
          <p:cNvSpPr>
            <a:spLocks noGrp="1"/>
          </p:cNvSpPr>
          <p:nvPr>
            <p:ph type="title"/>
          </p:nvPr>
        </p:nvSpPr>
        <p:spPr/>
        <p:txBody>
          <a:bodyPr/>
          <a:lstStyle/>
          <a:p>
            <a:r>
              <a:rPr lang="es-ES" dirty="0" smtClean="0"/>
              <a:t>Folder Tracking en CRM</a:t>
            </a:r>
            <a:endParaRPr lang="es-ES" dirty="0"/>
          </a:p>
        </p:txBody>
      </p:sp>
      <p:sp>
        <p:nvSpPr>
          <p:cNvPr id="2" name="Rectángulo 1"/>
          <p:cNvSpPr/>
          <p:nvPr/>
        </p:nvSpPr>
        <p:spPr>
          <a:xfrm>
            <a:off x="3497943" y="4686201"/>
            <a:ext cx="6096000" cy="646331"/>
          </a:xfrm>
          <a:prstGeom prst="rect">
            <a:avLst/>
          </a:prstGeom>
        </p:spPr>
        <p:txBody>
          <a:bodyPr>
            <a:spAutoFit/>
          </a:bodyPr>
          <a:lstStyle/>
          <a:p>
            <a:pPr defTabSz="932597"/>
            <a:r>
              <a:rPr lang="es-ES" dirty="0" smtClean="0">
                <a:solidFill>
                  <a:srgbClr val="292929"/>
                </a:solidFill>
                <a:ea typeface="Segoe UI" pitchFamily="34" charset="0"/>
                <a:cs typeface="Segoe UI" pitchFamily="34" charset="0"/>
              </a:rPr>
              <a:t>La sincronización del lado servidor crea el email en CRM rellenando el campo “Referente a”</a:t>
            </a:r>
            <a:endParaRPr lang="es-ES" u="sng" dirty="0">
              <a:solidFill>
                <a:srgbClr val="292929"/>
              </a:solidFill>
              <a:ea typeface="Segoe UI" pitchFamily="34" charset="0"/>
              <a:cs typeface="Segoe UI" pitchFamily="34" charset="0"/>
            </a:endParaRPr>
          </a:p>
        </p:txBody>
      </p:sp>
    </p:spTree>
    <p:extLst>
      <p:ext uri="{BB962C8B-B14F-4D97-AF65-F5344CB8AC3E}">
        <p14:creationId xmlns:p14="http://schemas.microsoft.com/office/powerpoint/2010/main" val="148475625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23513"/>
          <a:stretch/>
        </p:blipFill>
        <p:spPr>
          <a:xfrm>
            <a:off x="2945394" y="1925901"/>
            <a:ext cx="5737652" cy="4649070"/>
          </a:xfrm>
          <a:prstGeom prst="rect">
            <a:avLst/>
          </a:prstGeom>
        </p:spPr>
      </p:pic>
      <p:sp>
        <p:nvSpPr>
          <p:cNvPr id="5" name="Título 4"/>
          <p:cNvSpPr>
            <a:spLocks noGrp="1"/>
          </p:cNvSpPr>
          <p:nvPr>
            <p:ph type="title"/>
          </p:nvPr>
        </p:nvSpPr>
        <p:spPr/>
        <p:txBody>
          <a:bodyPr/>
          <a:lstStyle/>
          <a:p>
            <a:r>
              <a:rPr lang="es-ES" dirty="0" smtClean="0"/>
              <a:t>Reglas de Folder Tracking</a:t>
            </a:r>
            <a:endParaRPr lang="es-ES" dirty="0"/>
          </a:p>
        </p:txBody>
      </p:sp>
    </p:spTree>
    <p:extLst>
      <p:ext uri="{BB962C8B-B14F-4D97-AF65-F5344CB8AC3E}">
        <p14:creationId xmlns:p14="http://schemas.microsoft.com/office/powerpoint/2010/main" val="111312274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a:xfrm>
            <a:off x="2761891" y="2633873"/>
            <a:ext cx="9627585" cy="1075486"/>
          </a:xfrm>
        </p:spPr>
        <p:txBody>
          <a:bodyPr/>
          <a:lstStyle/>
          <a:p>
            <a:r>
              <a:rPr lang="en-US" dirty="0" smtClean="0"/>
              <a:t>Demo: CRM – Exchange</a:t>
            </a:r>
            <a:endParaRPr lang="es-ES" dirty="0"/>
          </a:p>
        </p:txBody>
      </p:sp>
    </p:spTree>
    <p:extLst>
      <p:ext uri="{BB962C8B-B14F-4D97-AF65-F5344CB8AC3E}">
        <p14:creationId xmlns:p14="http://schemas.microsoft.com/office/powerpoint/2010/main" val="3097537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ctrTitle"/>
          </p:nvPr>
        </p:nvSpPr>
        <p:spPr/>
        <p:txBody>
          <a:bodyPr>
            <a:normAutofit/>
          </a:bodyPr>
          <a:lstStyle/>
          <a:p>
            <a:r>
              <a:rPr lang="es-ES" dirty="0" smtClean="0"/>
              <a:t>CRM – Office </a:t>
            </a:r>
            <a:r>
              <a:rPr lang="es-ES" dirty="0" err="1" smtClean="0"/>
              <a:t>Groups</a:t>
            </a:r>
            <a:endParaRPr lang="en-US" dirty="0"/>
          </a:p>
        </p:txBody>
      </p:sp>
      <p:sp>
        <p:nvSpPr>
          <p:cNvPr id="6" name="Subtítulo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4805794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2897" y="599866"/>
            <a:ext cx="11090883" cy="1124552"/>
          </a:xfrm>
          <a:prstGeom prst="rect">
            <a:avLst/>
          </a:prstGeom>
        </p:spPr>
        <p:txBody>
          <a:bodyPr lIns="91427" tIns="45714" rIns="91427" bIns="45714" anchor="ct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100000">
                      <a:schemeClr val="tx1">
                        <a:lumMod val="65000"/>
                        <a:lumOff val="35000"/>
                      </a:schemeClr>
                    </a:gs>
                  </a:gsLst>
                  <a:lin ang="5400000" scaled="0"/>
                  <a:tileRect/>
                </a:gradFill>
                <a:effectLst/>
                <a:latin typeface="+mj-lt"/>
                <a:ea typeface="+mn-ea"/>
                <a:cs typeface="Arial" charset="0"/>
              </a:defRPr>
            </a:lvl1pPr>
          </a:lstStyle>
          <a:p>
            <a:endParaRPr sz="8823" dirty="0">
              <a:gradFill>
                <a:gsLst>
                  <a:gs pos="96667">
                    <a:srgbClr val="FFFFFF"/>
                  </a:gs>
                  <a:gs pos="90000">
                    <a:srgbClr val="FFFFFF"/>
                  </a:gs>
                </a:gsLst>
                <a:lin ang="5400000" scaled="0"/>
              </a:gradFill>
              <a:cs typeface="Segoe UI" pitchFamily="34" charset="0"/>
            </a:endParaRPr>
          </a:p>
        </p:txBody>
      </p:sp>
      <p:sp>
        <p:nvSpPr>
          <p:cNvPr id="2" name="Title 1"/>
          <p:cNvSpPr>
            <a:spLocks noGrp="1"/>
          </p:cNvSpPr>
          <p:nvPr>
            <p:ph type="title"/>
          </p:nvPr>
        </p:nvSpPr>
        <p:spPr>
          <a:xfrm>
            <a:off x="274642" y="365125"/>
            <a:ext cx="3313948" cy="1325563"/>
          </a:xfrm>
        </p:spPr>
        <p:txBody>
          <a:bodyPr>
            <a:normAutofit fontScale="90000"/>
          </a:bodyPr>
          <a:lstStyle/>
          <a:p>
            <a:r>
              <a:rPr lang="es-ES" dirty="0" smtClean="0"/>
              <a:t>Que son los Office </a:t>
            </a:r>
            <a:r>
              <a:rPr lang="es-ES" dirty="0" err="1" smtClean="0"/>
              <a:t>Groups</a:t>
            </a:r>
            <a:r>
              <a:rPr lang="es-ES" dirty="0" smtClean="0"/>
              <a:t>?</a:t>
            </a:r>
            <a:endParaRPr lang="es-ES" dirty="0"/>
          </a:p>
        </p:txBody>
      </p:sp>
      <p:sp>
        <p:nvSpPr>
          <p:cNvPr id="3" name="Text Placeholder 2"/>
          <p:cNvSpPr>
            <a:spLocks noGrp="1"/>
          </p:cNvSpPr>
          <p:nvPr>
            <p:ph idx="1"/>
          </p:nvPr>
        </p:nvSpPr>
        <p:spPr>
          <a:xfrm>
            <a:off x="274642" y="2090057"/>
            <a:ext cx="2951638" cy="4086906"/>
          </a:xfrm>
        </p:spPr>
        <p:txBody>
          <a:bodyPr/>
          <a:lstStyle/>
          <a:p>
            <a:r>
              <a:rPr lang="es-ES" dirty="0" smtClean="0"/>
              <a:t>Una nueva forma de colaboración</a:t>
            </a:r>
            <a:endParaRPr lang="es-E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4938" y="487"/>
            <a:ext cx="9527660" cy="6857027"/>
          </a:xfrm>
          <a:prstGeom prst="rect">
            <a:avLst/>
          </a:prstGeom>
        </p:spPr>
      </p:pic>
    </p:spTree>
    <p:extLst>
      <p:ext uri="{BB962C8B-B14F-4D97-AF65-F5344CB8AC3E}">
        <p14:creationId xmlns:p14="http://schemas.microsoft.com/office/powerpoint/2010/main" val="207454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Office Groups</a:t>
            </a:r>
            <a:endParaRPr lang="en-US" dirty="0"/>
          </a:p>
        </p:txBody>
      </p:sp>
      <p:sp>
        <p:nvSpPr>
          <p:cNvPr id="6" name="Text Placeholder 5"/>
          <p:cNvSpPr>
            <a:spLocks noGrp="1"/>
          </p:cNvSpPr>
          <p:nvPr>
            <p:ph idx="1"/>
          </p:nvPr>
        </p:nvSpPr>
        <p:spPr>
          <a:xfrm>
            <a:off x="274641" y="1825625"/>
            <a:ext cx="2927153" cy="4351338"/>
          </a:xfrm>
        </p:spPr>
        <p:txBody>
          <a:bodyPr/>
          <a:lstStyle/>
          <a:p>
            <a:pPr lvl="1"/>
            <a:r>
              <a:rPr lang="es-ES" dirty="0" smtClean="0"/>
              <a:t>Es un nuevo espacio para colaborar con un grupo de usuarios de Office365,</a:t>
            </a:r>
            <a:endParaRPr lang="en-US"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8835" y="403947"/>
            <a:ext cx="4249907" cy="1832091"/>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9701" y="2688233"/>
            <a:ext cx="1626610" cy="512674"/>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96012" y="2607277"/>
            <a:ext cx="1665613" cy="6745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86744" y="2607277"/>
            <a:ext cx="1585993" cy="684153"/>
          </a:xfrm>
          <a:prstGeom prst="rect">
            <a:avLst/>
          </a:prstGeom>
        </p:spPr>
      </p:pic>
      <p:sp>
        <p:nvSpPr>
          <p:cNvPr id="7" name="Rectangle 6"/>
          <p:cNvSpPr/>
          <p:nvPr/>
        </p:nvSpPr>
        <p:spPr bwMode="auto">
          <a:xfrm>
            <a:off x="3886744" y="3281863"/>
            <a:ext cx="1682069" cy="3284624"/>
          </a:xfrm>
          <a:prstGeom prst="rect">
            <a:avLst/>
          </a:prstGeom>
          <a:solidFill>
            <a:srgbClr val="2172B9">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6105404" y="3281863"/>
            <a:ext cx="1682069" cy="3284624"/>
          </a:xfrm>
          <a:prstGeom prst="rect">
            <a:avLst/>
          </a:prstGeom>
          <a:solidFill>
            <a:srgbClr val="094AB2">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8398133" y="3281863"/>
            <a:ext cx="1682069" cy="3284624"/>
          </a:xfrm>
          <a:prstGeom prst="rect">
            <a:avLst/>
          </a:prstGeom>
          <a:solidFill>
            <a:srgbClr val="672A7A">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a:xfrm>
            <a:off x="662930" y="4558420"/>
            <a:ext cx="2762618" cy="741077"/>
            <a:chOff x="295956" y="4036197"/>
            <a:chExt cx="2818015" cy="755937"/>
          </a:xfrm>
        </p:grpSpPr>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5956" y="4036197"/>
              <a:ext cx="1637863" cy="755937"/>
            </a:xfrm>
            <a:prstGeom prst="rect">
              <a:avLst/>
            </a:prstGeom>
          </p:spPr>
        </p:pic>
        <p:sp>
          <p:nvSpPr>
            <p:cNvPr id="11" name="TextBox 10"/>
            <p:cNvSpPr txBox="1"/>
            <p:nvPr/>
          </p:nvSpPr>
          <p:spPr>
            <a:xfrm>
              <a:off x="1692585" y="4106863"/>
              <a:ext cx="1421386" cy="68325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DC3C00"/>
                  </a:solidFill>
                </a:rPr>
                <a:t>Groups</a:t>
              </a:r>
            </a:p>
          </p:txBody>
        </p:sp>
      </p:grpSp>
      <p:sp>
        <p:nvSpPr>
          <p:cNvPr id="13" name="Rectangle 12"/>
          <p:cNvSpPr/>
          <p:nvPr/>
        </p:nvSpPr>
        <p:spPr bwMode="auto">
          <a:xfrm>
            <a:off x="3481428" y="4465306"/>
            <a:ext cx="7123302" cy="1191770"/>
          </a:xfrm>
          <a:prstGeom prst="rect">
            <a:avLst/>
          </a:prstGeom>
          <a:solidFill>
            <a:srgbClr val="DC3C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s-E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3972870" y="4715714"/>
            <a:ext cx="1509822" cy="932141"/>
          </a:xfrm>
          <a:prstGeom prst="rect">
            <a:avLst/>
          </a:prstGeom>
          <a:noFill/>
        </p:spPr>
        <p:txBody>
          <a:bodyPr wrap="none" lIns="179285" tIns="143428" rIns="179285" bIns="143428" rtlCol="0">
            <a:spAutoFit/>
          </a:bodyPr>
          <a:lstStyle/>
          <a:p>
            <a:pPr algn="ctr">
              <a:lnSpc>
                <a:spcPct val="90000"/>
              </a:lnSpc>
              <a:spcAft>
                <a:spcPts val="588"/>
              </a:spcAft>
            </a:pPr>
            <a:r>
              <a:rPr lang="es-ES" sz="1176" dirty="0" smtClean="0">
                <a:gradFill>
                  <a:gsLst>
                    <a:gs pos="2917">
                      <a:schemeClr val="tx1"/>
                    </a:gs>
                    <a:gs pos="30000">
                      <a:schemeClr val="tx1"/>
                    </a:gs>
                  </a:gsLst>
                  <a:lin ang="5400000" scaled="0"/>
                </a:gradFill>
              </a:rPr>
              <a:t>Conversaciones </a:t>
            </a:r>
          </a:p>
          <a:p>
            <a:pPr algn="ctr">
              <a:lnSpc>
                <a:spcPct val="90000"/>
              </a:lnSpc>
              <a:spcAft>
                <a:spcPts val="588"/>
              </a:spcAft>
            </a:pPr>
            <a:r>
              <a:rPr lang="es-ES" sz="1176" dirty="0" smtClean="0">
                <a:gradFill>
                  <a:gsLst>
                    <a:gs pos="2917">
                      <a:schemeClr val="tx1"/>
                    </a:gs>
                    <a:gs pos="30000">
                      <a:schemeClr val="tx1"/>
                    </a:gs>
                  </a:gsLst>
                  <a:lin ang="5400000" scaled="0"/>
                </a:gradFill>
              </a:rPr>
              <a:t>compartidas</a:t>
            </a:r>
          </a:p>
          <a:p>
            <a:pPr algn="ctr">
              <a:lnSpc>
                <a:spcPct val="90000"/>
              </a:lnSpc>
              <a:spcAft>
                <a:spcPts val="588"/>
              </a:spcAft>
            </a:pPr>
            <a:r>
              <a:rPr lang="es-ES" sz="1176" dirty="0" smtClean="0">
                <a:gradFill>
                  <a:gsLst>
                    <a:gs pos="2917">
                      <a:schemeClr val="tx1"/>
                    </a:gs>
                    <a:gs pos="30000">
                      <a:schemeClr val="tx1"/>
                    </a:gs>
                  </a:gsLst>
                  <a:lin ang="5400000" scaled="0"/>
                </a:gradFill>
              </a:rPr>
              <a:t>Citas compartidas</a:t>
            </a:r>
            <a:endParaRPr lang="es-ES" sz="1176" dirty="0">
              <a:gradFill>
                <a:gsLst>
                  <a:gs pos="2917">
                    <a:schemeClr val="tx1"/>
                  </a:gs>
                  <a:gs pos="30000">
                    <a:schemeClr val="tx1"/>
                  </a:gs>
                </a:gsLst>
                <a:lin ang="5400000" scaled="0"/>
              </a:gradFill>
            </a:endParaRPr>
          </a:p>
        </p:txBody>
      </p:sp>
      <p:sp>
        <p:nvSpPr>
          <p:cNvPr id="18" name="TextBox 17"/>
          <p:cNvSpPr txBox="1"/>
          <p:nvPr/>
        </p:nvSpPr>
        <p:spPr>
          <a:xfrm>
            <a:off x="6053676" y="4848340"/>
            <a:ext cx="1785539" cy="452522"/>
          </a:xfrm>
          <a:prstGeom prst="rect">
            <a:avLst/>
          </a:prstGeom>
          <a:noFill/>
        </p:spPr>
        <p:txBody>
          <a:bodyPr wrap="none" lIns="179285" tIns="143428" rIns="179285" bIns="143428" rtlCol="0">
            <a:spAutoFit/>
          </a:bodyPr>
          <a:lstStyle/>
          <a:p>
            <a:pPr algn="ctr">
              <a:lnSpc>
                <a:spcPct val="90000"/>
              </a:lnSpc>
              <a:spcAft>
                <a:spcPts val="588"/>
              </a:spcAft>
            </a:pPr>
            <a:r>
              <a:rPr lang="es-ES" sz="1176" dirty="0" smtClean="0">
                <a:gradFill>
                  <a:gsLst>
                    <a:gs pos="2917">
                      <a:schemeClr val="tx1"/>
                    </a:gs>
                    <a:gs pos="30000">
                      <a:schemeClr val="tx1"/>
                    </a:gs>
                  </a:gsLst>
                  <a:lin ang="5400000" scaled="0"/>
                </a:gradFill>
              </a:rPr>
              <a:t>Compartir documentos</a:t>
            </a:r>
            <a:endParaRPr lang="es-ES" sz="1176" dirty="0">
              <a:gradFill>
                <a:gsLst>
                  <a:gs pos="2917">
                    <a:schemeClr val="tx1"/>
                  </a:gs>
                  <a:gs pos="30000">
                    <a:schemeClr val="tx1"/>
                  </a:gs>
                </a:gsLst>
                <a:lin ang="5400000" scaled="0"/>
              </a:gradFill>
            </a:endParaRPr>
          </a:p>
        </p:txBody>
      </p:sp>
      <p:sp>
        <p:nvSpPr>
          <p:cNvPr id="19" name="TextBox 18"/>
          <p:cNvSpPr txBox="1"/>
          <p:nvPr/>
        </p:nvSpPr>
        <p:spPr>
          <a:xfrm>
            <a:off x="8440248" y="4848340"/>
            <a:ext cx="1577148" cy="452522"/>
          </a:xfrm>
          <a:prstGeom prst="rect">
            <a:avLst/>
          </a:prstGeom>
          <a:noFill/>
        </p:spPr>
        <p:txBody>
          <a:bodyPr wrap="none" lIns="179285" tIns="143428" rIns="179285" bIns="143428" rtlCol="0">
            <a:spAutoFit/>
          </a:bodyPr>
          <a:lstStyle/>
          <a:p>
            <a:pPr algn="ctr">
              <a:lnSpc>
                <a:spcPct val="90000"/>
              </a:lnSpc>
              <a:spcAft>
                <a:spcPts val="588"/>
              </a:spcAft>
            </a:pPr>
            <a:r>
              <a:rPr lang="es-ES" sz="1176" dirty="0" smtClean="0">
                <a:gradFill>
                  <a:gsLst>
                    <a:gs pos="2917">
                      <a:schemeClr val="tx1"/>
                    </a:gs>
                    <a:gs pos="30000">
                      <a:schemeClr val="tx1"/>
                    </a:gs>
                  </a:gsLst>
                  <a:lin ang="5400000" scaled="0"/>
                </a:gradFill>
              </a:rPr>
              <a:t>Compartir OneNote</a:t>
            </a:r>
            <a:endParaRPr lang="es-ES" sz="1176" dirty="0">
              <a:gradFill>
                <a:gsLst>
                  <a:gs pos="2917">
                    <a:schemeClr val="tx1"/>
                  </a:gs>
                  <a:gs pos="30000">
                    <a:schemeClr val="tx1"/>
                  </a:gs>
                </a:gsLst>
                <a:lin ang="5400000" scaled="0"/>
              </a:gradFill>
            </a:endParaRPr>
          </a:p>
        </p:txBody>
      </p:sp>
      <p:sp>
        <p:nvSpPr>
          <p:cNvPr id="20" name="TextBox 19"/>
          <p:cNvSpPr txBox="1"/>
          <p:nvPr/>
        </p:nvSpPr>
        <p:spPr>
          <a:xfrm>
            <a:off x="4220535" y="3511433"/>
            <a:ext cx="1014494" cy="692332"/>
          </a:xfrm>
          <a:prstGeom prst="rect">
            <a:avLst/>
          </a:prstGeom>
          <a:noFill/>
        </p:spPr>
        <p:txBody>
          <a:bodyPr wrap="none" lIns="179285" tIns="143428" rIns="179285" bIns="143428" rtlCol="0">
            <a:spAutoFit/>
          </a:bodyPr>
          <a:lstStyle/>
          <a:p>
            <a:pPr algn="ctr">
              <a:lnSpc>
                <a:spcPct val="90000"/>
              </a:lnSpc>
              <a:spcAft>
                <a:spcPts val="588"/>
              </a:spcAft>
            </a:pPr>
            <a:r>
              <a:rPr lang="es-ES" sz="1176" dirty="0" smtClean="0">
                <a:gradFill>
                  <a:gsLst>
                    <a:gs pos="2917">
                      <a:schemeClr val="tx1"/>
                    </a:gs>
                    <a:gs pos="30000">
                      <a:schemeClr val="tx1"/>
                    </a:gs>
                  </a:gsLst>
                  <a:lin ang="5400000" scaled="0"/>
                </a:gradFill>
              </a:rPr>
              <a:t>Mis Emails</a:t>
            </a:r>
          </a:p>
          <a:p>
            <a:pPr algn="ctr">
              <a:lnSpc>
                <a:spcPct val="90000"/>
              </a:lnSpc>
              <a:spcAft>
                <a:spcPts val="588"/>
              </a:spcAft>
            </a:pPr>
            <a:r>
              <a:rPr lang="es-ES" sz="1176" dirty="0" smtClean="0">
                <a:gradFill>
                  <a:gsLst>
                    <a:gs pos="2917">
                      <a:schemeClr val="tx1"/>
                    </a:gs>
                    <a:gs pos="30000">
                      <a:schemeClr val="tx1"/>
                    </a:gs>
                  </a:gsLst>
                  <a:lin ang="5400000" scaled="0"/>
                </a:gradFill>
              </a:rPr>
              <a:t>Mis Citas</a:t>
            </a:r>
            <a:endParaRPr lang="es-ES" sz="1176" dirty="0">
              <a:gradFill>
                <a:gsLst>
                  <a:gs pos="2917">
                    <a:schemeClr val="tx1"/>
                  </a:gs>
                  <a:gs pos="30000">
                    <a:schemeClr val="tx1"/>
                  </a:gs>
                </a:gsLst>
                <a:lin ang="5400000" scaled="0"/>
              </a:gradFill>
            </a:endParaRPr>
          </a:p>
        </p:txBody>
      </p:sp>
      <p:sp>
        <p:nvSpPr>
          <p:cNvPr id="21" name="TextBox 20"/>
          <p:cNvSpPr txBox="1"/>
          <p:nvPr/>
        </p:nvSpPr>
        <p:spPr>
          <a:xfrm>
            <a:off x="6254049" y="3644059"/>
            <a:ext cx="1384788" cy="452522"/>
          </a:xfrm>
          <a:prstGeom prst="rect">
            <a:avLst/>
          </a:prstGeom>
          <a:noFill/>
        </p:spPr>
        <p:txBody>
          <a:bodyPr wrap="none" lIns="179285" tIns="143428" rIns="179285" bIns="143428" rtlCol="0">
            <a:spAutoFit/>
          </a:bodyPr>
          <a:lstStyle/>
          <a:p>
            <a:pPr algn="ctr">
              <a:lnSpc>
                <a:spcPct val="90000"/>
              </a:lnSpc>
              <a:spcAft>
                <a:spcPts val="588"/>
              </a:spcAft>
            </a:pPr>
            <a:r>
              <a:rPr lang="es-ES" sz="1176" dirty="0" smtClean="0">
                <a:gradFill>
                  <a:gsLst>
                    <a:gs pos="2917">
                      <a:schemeClr val="tx1"/>
                    </a:gs>
                    <a:gs pos="30000">
                      <a:schemeClr val="tx1"/>
                    </a:gs>
                  </a:gsLst>
                  <a:lin ang="5400000" scaled="0"/>
                </a:gradFill>
              </a:rPr>
              <a:t>Mis documentos</a:t>
            </a:r>
            <a:endParaRPr lang="es-ES" sz="1176" dirty="0">
              <a:gradFill>
                <a:gsLst>
                  <a:gs pos="2917">
                    <a:schemeClr val="tx1"/>
                  </a:gs>
                  <a:gs pos="30000">
                    <a:schemeClr val="tx1"/>
                  </a:gs>
                </a:gsLst>
                <a:lin ang="5400000" scaled="0"/>
              </a:gradFill>
            </a:endParaRPr>
          </a:p>
        </p:txBody>
      </p:sp>
      <p:sp>
        <p:nvSpPr>
          <p:cNvPr id="22" name="TextBox 21"/>
          <p:cNvSpPr txBox="1"/>
          <p:nvPr/>
        </p:nvSpPr>
        <p:spPr>
          <a:xfrm>
            <a:off x="8610966" y="3644059"/>
            <a:ext cx="1235709" cy="452522"/>
          </a:xfrm>
          <a:prstGeom prst="rect">
            <a:avLst/>
          </a:prstGeom>
          <a:noFill/>
        </p:spPr>
        <p:txBody>
          <a:bodyPr wrap="none" lIns="179285" tIns="143428" rIns="179285" bIns="143428" rtlCol="0">
            <a:spAutoFit/>
          </a:bodyPr>
          <a:lstStyle/>
          <a:p>
            <a:pPr algn="ctr">
              <a:lnSpc>
                <a:spcPct val="90000"/>
              </a:lnSpc>
              <a:spcAft>
                <a:spcPts val="588"/>
              </a:spcAft>
            </a:pPr>
            <a:r>
              <a:rPr lang="es-ES" sz="1176" dirty="0" smtClean="0">
                <a:gradFill>
                  <a:gsLst>
                    <a:gs pos="2917">
                      <a:schemeClr val="tx1"/>
                    </a:gs>
                    <a:gs pos="30000">
                      <a:schemeClr val="tx1"/>
                    </a:gs>
                  </a:gsLst>
                  <a:lin ang="5400000" scaled="0"/>
                </a:gradFill>
              </a:rPr>
              <a:t>Mis </a:t>
            </a:r>
            <a:r>
              <a:rPr lang="es-ES" sz="1176" dirty="0" err="1" smtClean="0">
                <a:gradFill>
                  <a:gsLst>
                    <a:gs pos="2917">
                      <a:schemeClr val="tx1"/>
                    </a:gs>
                    <a:gs pos="30000">
                      <a:schemeClr val="tx1"/>
                    </a:gs>
                  </a:gsLst>
                  <a:lin ang="5400000" scaled="0"/>
                </a:gradFill>
              </a:rPr>
              <a:t>OneNotes</a:t>
            </a:r>
            <a:endParaRPr lang="es-ES" sz="1176"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4051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8" grpId="0"/>
      <p:bldP spid="1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Escenario</a:t>
            </a:r>
            <a:endParaRPr lang="en-US" dirty="0"/>
          </a:p>
        </p:txBody>
      </p:sp>
      <p:sp>
        <p:nvSpPr>
          <p:cNvPr id="3" name="Text Placeholder 2"/>
          <p:cNvSpPr>
            <a:spLocks noGrp="1"/>
          </p:cNvSpPr>
          <p:nvPr>
            <p:ph idx="1"/>
          </p:nvPr>
        </p:nvSpPr>
        <p:spPr>
          <a:xfrm>
            <a:off x="274641" y="1564368"/>
            <a:ext cx="11079159" cy="4351338"/>
          </a:xfrm>
        </p:spPr>
        <p:txBody>
          <a:bodyPr>
            <a:normAutofit/>
          </a:bodyPr>
          <a:lstStyle/>
          <a:p>
            <a:r>
              <a:rPr lang="es-ES" sz="2745" dirty="0" smtClean="0">
                <a:solidFill>
                  <a:schemeClr val="tx1"/>
                </a:solidFill>
              </a:rPr>
              <a:t>Nancy quiere colaborar en una venta con todo su equipo de ventas, incluidos</a:t>
            </a:r>
            <a:r>
              <a:rPr lang="es-ES" sz="2745" dirty="0" smtClean="0"/>
              <a:t> asesores financieros y expertos de la industria.</a:t>
            </a:r>
            <a:endParaRPr lang="en-US" sz="2745" dirty="0" smtClean="0">
              <a:solidFill>
                <a:schemeClr val="tx1"/>
              </a:solidFill>
            </a:endParaRPr>
          </a:p>
          <a:p>
            <a:r>
              <a:rPr lang="es-ES" sz="2745" dirty="0" smtClean="0"/>
              <a:t>Desafortunadamente, la información de ventas está almacenada en Dynamics CRM, no accesible por usuarios no CRM.</a:t>
            </a:r>
            <a:endParaRPr lang="en-US" sz="2745" dirty="0" smtClean="0">
              <a:solidFill>
                <a:schemeClr val="tx1"/>
              </a:solidFill>
            </a:endParaRPr>
          </a:p>
        </p:txBody>
      </p:sp>
      <p:sp>
        <p:nvSpPr>
          <p:cNvPr id="5" name="Oval 4"/>
          <p:cNvSpPr/>
          <p:nvPr/>
        </p:nvSpPr>
        <p:spPr bwMode="auto">
          <a:xfrm>
            <a:off x="1250422" y="3273196"/>
            <a:ext cx="5759840" cy="2990012"/>
          </a:xfrm>
          <a:prstGeom prst="ellipse">
            <a:avLst/>
          </a:prstGeom>
          <a:solidFill>
            <a:schemeClr val="accent1">
              <a:alpha val="19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3024" y="3931558"/>
            <a:ext cx="859017" cy="859017"/>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107" y="3920989"/>
            <a:ext cx="864926" cy="864926"/>
          </a:xfrm>
          <a:prstGeom prst="rect">
            <a:avLst/>
          </a:prstGeom>
        </p:spPr>
      </p:pic>
      <p:sp>
        <p:nvSpPr>
          <p:cNvPr id="11" name="TextBox 10"/>
          <p:cNvSpPr txBox="1"/>
          <p:nvPr/>
        </p:nvSpPr>
        <p:spPr>
          <a:xfrm>
            <a:off x="3207365" y="6283226"/>
            <a:ext cx="2118156" cy="627824"/>
          </a:xfrm>
          <a:prstGeom prst="rect">
            <a:avLst/>
          </a:prstGeom>
          <a:noFill/>
        </p:spPr>
        <p:txBody>
          <a:bodyPr wrap="none" lIns="182854" tIns="146284" rIns="182854" bIns="146284" rtlCol="0">
            <a:spAutoFit/>
          </a:bodyPr>
          <a:lstStyle/>
          <a:p>
            <a:pPr>
              <a:lnSpc>
                <a:spcPct val="90000"/>
              </a:lnSpc>
              <a:spcAft>
                <a:spcPts val="600"/>
              </a:spcAft>
            </a:pPr>
            <a:r>
              <a:rPr lang="en-US" sz="2400" dirty="0" err="1" smtClean="0">
                <a:gradFill>
                  <a:gsLst>
                    <a:gs pos="2917">
                      <a:schemeClr val="tx1"/>
                    </a:gs>
                    <a:gs pos="30000">
                      <a:schemeClr val="tx1"/>
                    </a:gs>
                  </a:gsLst>
                  <a:lin ang="5400000" scaled="0"/>
                </a:gradFill>
              </a:rPr>
              <a:t>Usuarios</a:t>
            </a:r>
            <a:r>
              <a:rPr lang="en-US" sz="2400" dirty="0" smtClean="0">
                <a:gradFill>
                  <a:gsLst>
                    <a:gs pos="2917">
                      <a:schemeClr val="tx1"/>
                    </a:gs>
                    <a:gs pos="30000">
                      <a:schemeClr val="tx1"/>
                    </a:gs>
                  </a:gsLst>
                  <a:lin ang="5400000" scaled="0"/>
                </a:gradFill>
              </a:rPr>
              <a:t> CRM</a:t>
            </a:r>
            <a:endParaRPr lang="en-US" sz="2400" dirty="0">
              <a:gradFill>
                <a:gsLst>
                  <a:gs pos="2917">
                    <a:schemeClr val="tx1"/>
                  </a:gs>
                  <a:gs pos="30000">
                    <a:schemeClr val="tx1"/>
                  </a:gs>
                </a:gsLst>
                <a:lin ang="5400000" scaled="0"/>
              </a:gradFill>
            </a:endParaRPr>
          </a:p>
        </p:txBody>
      </p:sp>
      <p:sp>
        <p:nvSpPr>
          <p:cNvPr id="12" name="TextBox 11"/>
          <p:cNvSpPr txBox="1"/>
          <p:nvPr/>
        </p:nvSpPr>
        <p:spPr>
          <a:xfrm>
            <a:off x="9387338" y="6171782"/>
            <a:ext cx="2573409" cy="627824"/>
          </a:xfrm>
          <a:prstGeom prst="rect">
            <a:avLst/>
          </a:prstGeom>
          <a:noFill/>
        </p:spPr>
        <p:txBody>
          <a:bodyPr wrap="none" lIns="182854" tIns="146284" rIns="182854" bIns="146284" rtlCol="0">
            <a:spAutoFit/>
          </a:bodyPr>
          <a:lstStyle/>
          <a:p>
            <a:pPr>
              <a:lnSpc>
                <a:spcPct val="90000"/>
              </a:lnSpc>
              <a:spcAft>
                <a:spcPts val="600"/>
              </a:spcAft>
            </a:pPr>
            <a:r>
              <a:rPr lang="en-US" sz="2400" dirty="0" err="1" smtClean="0">
                <a:gradFill>
                  <a:gsLst>
                    <a:gs pos="2917">
                      <a:schemeClr val="tx1"/>
                    </a:gs>
                    <a:gs pos="30000">
                      <a:schemeClr val="tx1"/>
                    </a:gs>
                  </a:gsLst>
                  <a:lin ang="5400000" scaled="0"/>
                </a:gradFill>
              </a:rPr>
              <a:t>Usuarios</a:t>
            </a:r>
            <a:r>
              <a:rPr lang="en-US" sz="2400" dirty="0" smtClean="0">
                <a:gradFill>
                  <a:gsLst>
                    <a:gs pos="2917">
                      <a:schemeClr val="tx1"/>
                    </a:gs>
                    <a:gs pos="30000">
                      <a:schemeClr val="tx1"/>
                    </a:gs>
                  </a:gsLst>
                  <a:lin ang="5400000" scaled="0"/>
                </a:gradFill>
              </a:rPr>
              <a:t> No-CRM</a:t>
            </a:r>
            <a:endParaRPr lang="en-US" sz="2400" dirty="0">
              <a:gradFill>
                <a:gsLst>
                  <a:gs pos="2917">
                    <a:schemeClr val="tx1"/>
                  </a:gs>
                  <a:gs pos="30000">
                    <a:schemeClr val="tx1"/>
                  </a:gs>
                </a:gsLst>
                <a:lin ang="5400000" scaled="0"/>
              </a:gradFill>
            </a:endParaRP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46450" t="46666" r="46799" b="44456"/>
          <a:stretch/>
        </p:blipFill>
        <p:spPr>
          <a:xfrm>
            <a:off x="4816036" y="3920989"/>
            <a:ext cx="1512150" cy="1429975"/>
          </a:xfrm>
          <a:prstGeom prst="rect">
            <a:avLst/>
          </a:prstGeom>
        </p:spPr>
      </p:pic>
      <p:sp>
        <p:nvSpPr>
          <p:cNvPr id="14" name="TextBox 13"/>
          <p:cNvSpPr txBox="1"/>
          <p:nvPr/>
        </p:nvSpPr>
        <p:spPr>
          <a:xfrm>
            <a:off x="2969203" y="3281229"/>
            <a:ext cx="2235175" cy="627824"/>
          </a:xfrm>
          <a:prstGeom prst="rect">
            <a:avLst/>
          </a:prstGeom>
          <a:noFill/>
        </p:spPr>
        <p:txBody>
          <a:bodyPr wrap="none" lIns="182854" tIns="146284" rIns="182854" bIns="146284" rtlCol="0">
            <a:spAutoFit/>
          </a:bodyPr>
          <a:lstStyle/>
          <a:p>
            <a:pPr>
              <a:lnSpc>
                <a:spcPct val="90000"/>
              </a:lnSpc>
              <a:spcAft>
                <a:spcPts val="600"/>
              </a:spcAft>
            </a:pPr>
            <a:r>
              <a:rPr lang="en-US" sz="2400" dirty="0">
                <a:solidFill>
                  <a:schemeClr val="accent2"/>
                </a:solidFill>
              </a:rPr>
              <a:t>Dynamics CRM</a:t>
            </a:r>
          </a:p>
        </p:txBody>
      </p:sp>
    </p:spTree>
    <p:extLst>
      <p:ext uri="{BB962C8B-B14F-4D97-AF65-F5344CB8AC3E}">
        <p14:creationId xmlns:p14="http://schemas.microsoft.com/office/powerpoint/2010/main" val="48566956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bwMode="auto">
          <a:xfrm>
            <a:off x="4130339" y="3202628"/>
            <a:ext cx="7725500" cy="2990012"/>
          </a:xfrm>
          <a:prstGeom prst="ellipse">
            <a:avLst/>
          </a:prstGeom>
          <a:solidFill>
            <a:srgbClr val="DC3C00">
              <a:alpha val="20000"/>
            </a:srgbClr>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s-ES" dirty="0" smtClean="0"/>
              <a:t>La solución</a:t>
            </a:r>
            <a:endParaRPr lang="es-ES" dirty="0"/>
          </a:p>
        </p:txBody>
      </p:sp>
      <p:sp>
        <p:nvSpPr>
          <p:cNvPr id="3" name="Text Placeholder 2"/>
          <p:cNvSpPr>
            <a:spLocks noGrp="1"/>
          </p:cNvSpPr>
          <p:nvPr>
            <p:ph idx="1"/>
          </p:nvPr>
        </p:nvSpPr>
        <p:spPr/>
        <p:txBody>
          <a:bodyPr>
            <a:normAutofit/>
          </a:bodyPr>
          <a:lstStyle/>
          <a:p>
            <a:r>
              <a:rPr lang="es-ES" sz="2745" dirty="0" smtClean="0">
                <a:solidFill>
                  <a:schemeClr val="tx1"/>
                </a:solidFill>
              </a:rPr>
              <a:t>Integrando los Office </a:t>
            </a:r>
            <a:r>
              <a:rPr lang="es-ES" sz="2745" dirty="0" err="1" smtClean="0">
                <a:solidFill>
                  <a:schemeClr val="tx1"/>
                </a:solidFill>
              </a:rPr>
              <a:t>Groups</a:t>
            </a:r>
            <a:r>
              <a:rPr lang="es-ES" sz="2745" dirty="0" smtClean="0">
                <a:solidFill>
                  <a:schemeClr val="tx1"/>
                </a:solidFill>
              </a:rPr>
              <a:t>, ahora podemos asegurarnos que todos los interesados internos puedan acceder a los documentos, conversaciones y citas.</a:t>
            </a:r>
            <a:endParaRPr lang="en-US" sz="2745" dirty="0" smtClean="0">
              <a:solidFill>
                <a:schemeClr val="tx1"/>
              </a:solidFill>
            </a:endParaRPr>
          </a:p>
        </p:txBody>
      </p:sp>
      <p:sp>
        <p:nvSpPr>
          <p:cNvPr id="5" name="Oval 4"/>
          <p:cNvSpPr/>
          <p:nvPr/>
        </p:nvSpPr>
        <p:spPr bwMode="auto">
          <a:xfrm>
            <a:off x="1250422" y="3273196"/>
            <a:ext cx="5759840" cy="2990012"/>
          </a:xfrm>
          <a:prstGeom prst="ellipse">
            <a:avLst/>
          </a:prstGeom>
          <a:solidFill>
            <a:schemeClr val="accent1">
              <a:alpha val="19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3024" y="3931558"/>
            <a:ext cx="859017" cy="859017"/>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6107" y="3920989"/>
            <a:ext cx="864926" cy="864926"/>
          </a:xfrm>
          <a:prstGeom prst="rect">
            <a:avLst/>
          </a:prstGeom>
        </p:spPr>
      </p:pic>
      <p:sp>
        <p:nvSpPr>
          <p:cNvPr id="11" name="TextBox 10"/>
          <p:cNvSpPr txBox="1"/>
          <p:nvPr/>
        </p:nvSpPr>
        <p:spPr>
          <a:xfrm>
            <a:off x="2969203" y="3281229"/>
            <a:ext cx="2235175" cy="627824"/>
          </a:xfrm>
          <a:prstGeom prst="rect">
            <a:avLst/>
          </a:prstGeom>
          <a:noFill/>
        </p:spPr>
        <p:txBody>
          <a:bodyPr wrap="none" lIns="182854" tIns="146284" rIns="182854" bIns="146284" rtlCol="0">
            <a:spAutoFit/>
          </a:bodyPr>
          <a:lstStyle/>
          <a:p>
            <a:pPr>
              <a:lnSpc>
                <a:spcPct val="90000"/>
              </a:lnSpc>
              <a:spcAft>
                <a:spcPts val="600"/>
              </a:spcAft>
            </a:pPr>
            <a:r>
              <a:rPr lang="en-US" sz="2400" dirty="0">
                <a:solidFill>
                  <a:schemeClr val="accent2"/>
                </a:solidFill>
              </a:rPr>
              <a:t>Dynamics CRM</a:t>
            </a:r>
          </a:p>
        </p:txBody>
      </p:sp>
      <p:sp>
        <p:nvSpPr>
          <p:cNvPr id="12" name="TextBox 11"/>
          <p:cNvSpPr txBox="1"/>
          <p:nvPr/>
        </p:nvSpPr>
        <p:spPr>
          <a:xfrm>
            <a:off x="9387338" y="6171782"/>
            <a:ext cx="2573409" cy="627824"/>
          </a:xfrm>
          <a:prstGeom prst="rect">
            <a:avLst/>
          </a:prstGeom>
          <a:noFill/>
        </p:spPr>
        <p:txBody>
          <a:bodyPr wrap="none" lIns="182854" tIns="146284" rIns="182854" bIns="146284" rtlCol="0">
            <a:spAutoFit/>
          </a:bodyPr>
          <a:lstStyle/>
          <a:p>
            <a:pPr>
              <a:lnSpc>
                <a:spcPct val="90000"/>
              </a:lnSpc>
              <a:spcAft>
                <a:spcPts val="600"/>
              </a:spcAft>
            </a:pPr>
            <a:r>
              <a:rPr lang="es-ES" sz="2400" dirty="0" smtClean="0">
                <a:gradFill>
                  <a:gsLst>
                    <a:gs pos="2917">
                      <a:schemeClr val="tx1"/>
                    </a:gs>
                    <a:gs pos="30000">
                      <a:schemeClr val="tx1"/>
                    </a:gs>
                  </a:gsLst>
                  <a:lin ang="5400000" scaled="0"/>
                </a:gradFill>
              </a:rPr>
              <a:t>Usuarios No-CRM</a:t>
            </a:r>
            <a:endParaRPr lang="es-ES" sz="2400" dirty="0">
              <a:gradFill>
                <a:gsLst>
                  <a:gs pos="2917">
                    <a:schemeClr val="tx1"/>
                  </a:gs>
                  <a:gs pos="30000">
                    <a:schemeClr val="tx1"/>
                  </a:gs>
                </a:gsLst>
                <a:lin ang="5400000" scaled="0"/>
              </a:gradFill>
            </a:endParaRP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46450" t="46666" r="46799" b="44456"/>
          <a:stretch/>
        </p:blipFill>
        <p:spPr>
          <a:xfrm>
            <a:off x="4816036" y="3920989"/>
            <a:ext cx="1512150" cy="1429975"/>
          </a:xfrm>
          <a:prstGeom prst="rect">
            <a:avLst/>
          </a:prstGeom>
        </p:spPr>
      </p:pic>
      <p:sp>
        <p:nvSpPr>
          <p:cNvPr id="4" name="TextBox 3"/>
          <p:cNvSpPr txBox="1"/>
          <p:nvPr/>
        </p:nvSpPr>
        <p:spPr>
          <a:xfrm>
            <a:off x="7095490" y="3130348"/>
            <a:ext cx="2083082" cy="627824"/>
          </a:xfrm>
          <a:prstGeom prst="rect">
            <a:avLst/>
          </a:prstGeom>
          <a:noFill/>
        </p:spPr>
        <p:txBody>
          <a:bodyPr wrap="none" lIns="182854" tIns="146284" rIns="182854" bIns="146284" rtlCol="0">
            <a:spAutoFit/>
          </a:bodyPr>
          <a:lstStyle/>
          <a:p>
            <a:pPr>
              <a:lnSpc>
                <a:spcPct val="90000"/>
              </a:lnSpc>
              <a:spcAft>
                <a:spcPts val="600"/>
              </a:spcAft>
            </a:pPr>
            <a:r>
              <a:rPr lang="en-US" sz="2400" dirty="0">
                <a:solidFill>
                  <a:srgbClr val="DC3C00"/>
                </a:solidFill>
              </a:rPr>
              <a:t>Office Groups</a:t>
            </a:r>
          </a:p>
        </p:txBody>
      </p:sp>
      <p:sp>
        <p:nvSpPr>
          <p:cNvPr id="15" name="TextBox 14"/>
          <p:cNvSpPr txBox="1"/>
          <p:nvPr/>
        </p:nvSpPr>
        <p:spPr>
          <a:xfrm>
            <a:off x="3207365" y="6283226"/>
            <a:ext cx="2118156" cy="627824"/>
          </a:xfrm>
          <a:prstGeom prst="rect">
            <a:avLst/>
          </a:prstGeom>
          <a:noFill/>
        </p:spPr>
        <p:txBody>
          <a:bodyPr wrap="none" lIns="182854" tIns="146284" rIns="182854" bIns="146284" rtlCol="0">
            <a:spAutoFit/>
          </a:bodyPr>
          <a:lstStyle/>
          <a:p>
            <a:pPr>
              <a:lnSpc>
                <a:spcPct val="90000"/>
              </a:lnSpc>
              <a:spcAft>
                <a:spcPts val="600"/>
              </a:spcAft>
            </a:pPr>
            <a:r>
              <a:rPr lang="es-ES" sz="2400" dirty="0" smtClean="0">
                <a:gradFill>
                  <a:gsLst>
                    <a:gs pos="2917">
                      <a:schemeClr val="tx1"/>
                    </a:gs>
                    <a:gs pos="30000">
                      <a:schemeClr val="tx1"/>
                    </a:gs>
                  </a:gsLst>
                  <a:lin ang="5400000" scaled="0"/>
                </a:gradFill>
              </a:rPr>
              <a:t>Usuarios CRM</a:t>
            </a:r>
            <a:endParaRPr lang="es-E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9865936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bwMode="auto">
          <a:xfrm>
            <a:off x="3552475" y="3391541"/>
            <a:ext cx="258795" cy="841243"/>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94" name="Rectangle 93"/>
          <p:cNvSpPr/>
          <p:nvPr/>
        </p:nvSpPr>
        <p:spPr bwMode="auto">
          <a:xfrm>
            <a:off x="7463270" y="1548939"/>
            <a:ext cx="265292" cy="268384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97" name="Rectangle 96"/>
          <p:cNvSpPr/>
          <p:nvPr/>
        </p:nvSpPr>
        <p:spPr bwMode="auto">
          <a:xfrm>
            <a:off x="11412225" y="4187963"/>
            <a:ext cx="265292" cy="44820"/>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51" name="Rectangle 150"/>
          <p:cNvSpPr/>
          <p:nvPr/>
        </p:nvSpPr>
        <p:spPr bwMode="auto">
          <a:xfrm>
            <a:off x="4171874" y="3393866"/>
            <a:ext cx="2666319" cy="843286"/>
          </a:xfrm>
          <a:prstGeom prst="rect">
            <a:avLst/>
          </a:prstGeom>
          <a:solidFill>
            <a:schemeClr val="bg2">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69" name="Rectangle 168"/>
          <p:cNvSpPr/>
          <p:nvPr/>
        </p:nvSpPr>
        <p:spPr bwMode="auto">
          <a:xfrm>
            <a:off x="5080162" y="2472987"/>
            <a:ext cx="841241" cy="841241"/>
          </a:xfrm>
          <a:prstGeom prst="rect">
            <a:avLst/>
          </a:prstGeom>
          <a:solidFill>
            <a:schemeClr val="bg2">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70" name="Rectangle 169"/>
          <p:cNvSpPr/>
          <p:nvPr/>
        </p:nvSpPr>
        <p:spPr bwMode="auto">
          <a:xfrm>
            <a:off x="6003219" y="2472987"/>
            <a:ext cx="841241" cy="841241"/>
          </a:xfrm>
          <a:prstGeom prst="rect">
            <a:avLst/>
          </a:prstGeom>
          <a:solidFill>
            <a:schemeClr val="bg2">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nvGrpSpPr>
          <p:cNvPr id="171" name="Group 170"/>
          <p:cNvGrpSpPr/>
          <p:nvPr/>
        </p:nvGrpSpPr>
        <p:grpSpPr>
          <a:xfrm>
            <a:off x="5996951" y="1549133"/>
            <a:ext cx="841241" cy="841241"/>
            <a:chOff x="275448" y="982662"/>
            <a:chExt cx="3693964" cy="3693964"/>
          </a:xfrm>
          <a:solidFill>
            <a:schemeClr val="bg2">
              <a:lumMod val="75000"/>
            </a:schemeClr>
          </a:solidFill>
        </p:grpSpPr>
        <p:sp>
          <p:nvSpPr>
            <p:cNvPr id="172" name="Rectangle 171"/>
            <p:cNvSpPr/>
            <p:nvPr/>
          </p:nvSpPr>
          <p:spPr bwMode="auto">
            <a:xfrm>
              <a:off x="275448" y="3510899"/>
              <a:ext cx="1165727" cy="1165727"/>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73" name="Rectangle 172"/>
            <p:cNvSpPr/>
            <p:nvPr/>
          </p:nvSpPr>
          <p:spPr bwMode="auto">
            <a:xfrm>
              <a:off x="1539566" y="3510899"/>
              <a:ext cx="1165727" cy="1165727"/>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74" name="Rectangle 173"/>
            <p:cNvSpPr/>
            <p:nvPr/>
          </p:nvSpPr>
          <p:spPr bwMode="auto">
            <a:xfrm>
              <a:off x="2803685" y="3510899"/>
              <a:ext cx="1165727" cy="1165727"/>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75" name="Rectangle 174"/>
            <p:cNvSpPr/>
            <p:nvPr/>
          </p:nvSpPr>
          <p:spPr bwMode="auto">
            <a:xfrm>
              <a:off x="2803685" y="2246780"/>
              <a:ext cx="1165727" cy="1165727"/>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76" name="Rectangle 175"/>
            <p:cNvSpPr/>
            <p:nvPr/>
          </p:nvSpPr>
          <p:spPr bwMode="auto">
            <a:xfrm>
              <a:off x="2803685" y="982662"/>
              <a:ext cx="1165727" cy="1165727"/>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77" name="Rectangle 176"/>
            <p:cNvSpPr/>
            <p:nvPr/>
          </p:nvSpPr>
          <p:spPr bwMode="auto">
            <a:xfrm>
              <a:off x="1539566" y="2246780"/>
              <a:ext cx="1165727" cy="1165727"/>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sp>
        <p:nvSpPr>
          <p:cNvPr id="201" name="Rectangle 200"/>
          <p:cNvSpPr/>
          <p:nvPr/>
        </p:nvSpPr>
        <p:spPr bwMode="auto">
          <a:xfrm>
            <a:off x="4164723" y="4315590"/>
            <a:ext cx="3562913" cy="53229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r>
              <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Dynamics </a:t>
            </a:r>
            <a:r>
              <a:rPr lang="en-US" sz="1961" dirty="0" err="1" smtClea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xRM</a:t>
            </a: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41" name="Rectangle 40"/>
          <p:cNvSpPr/>
          <p:nvPr/>
        </p:nvSpPr>
        <p:spPr bwMode="auto">
          <a:xfrm>
            <a:off x="8092176" y="1559811"/>
            <a:ext cx="2681296" cy="2678079"/>
          </a:xfrm>
          <a:prstGeom prst="rect">
            <a:avLst/>
          </a:prstGeom>
          <a:solidFill>
            <a:schemeClr val="bg2">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02" name="Rectangle 201"/>
          <p:cNvSpPr/>
          <p:nvPr/>
        </p:nvSpPr>
        <p:spPr bwMode="auto">
          <a:xfrm>
            <a:off x="8107152" y="4315591"/>
            <a:ext cx="3570365" cy="53229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r>
              <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COTS</a:t>
            </a:r>
          </a:p>
        </p:txBody>
      </p:sp>
      <p:grpSp>
        <p:nvGrpSpPr>
          <p:cNvPr id="58" name="Group 57"/>
          <p:cNvGrpSpPr/>
          <p:nvPr/>
        </p:nvGrpSpPr>
        <p:grpSpPr>
          <a:xfrm>
            <a:off x="255651" y="3395715"/>
            <a:ext cx="841242" cy="841242"/>
            <a:chOff x="275448" y="982662"/>
            <a:chExt cx="3693964" cy="3693964"/>
          </a:xfrm>
          <a:solidFill>
            <a:schemeClr val="bg2">
              <a:lumMod val="75000"/>
            </a:schemeClr>
          </a:solidFill>
        </p:grpSpPr>
        <p:sp>
          <p:nvSpPr>
            <p:cNvPr id="52" name="Rectangle 51"/>
            <p:cNvSpPr/>
            <p:nvPr/>
          </p:nvSpPr>
          <p:spPr bwMode="auto">
            <a:xfrm>
              <a:off x="275448" y="3510899"/>
              <a:ext cx="1165727" cy="1165727"/>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53" name="Rectangle 52"/>
            <p:cNvSpPr/>
            <p:nvPr/>
          </p:nvSpPr>
          <p:spPr bwMode="auto">
            <a:xfrm>
              <a:off x="1539566" y="3510899"/>
              <a:ext cx="1165727" cy="1165727"/>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54" name="Rectangle 53"/>
            <p:cNvSpPr/>
            <p:nvPr/>
          </p:nvSpPr>
          <p:spPr bwMode="auto">
            <a:xfrm>
              <a:off x="2803685" y="3510899"/>
              <a:ext cx="1165727" cy="1165727"/>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55" name="Rectangle 54"/>
            <p:cNvSpPr/>
            <p:nvPr/>
          </p:nvSpPr>
          <p:spPr bwMode="auto">
            <a:xfrm>
              <a:off x="2803685" y="2246780"/>
              <a:ext cx="1165727" cy="1165727"/>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56" name="Rectangle 55"/>
            <p:cNvSpPr/>
            <p:nvPr/>
          </p:nvSpPr>
          <p:spPr bwMode="auto">
            <a:xfrm>
              <a:off x="2803685" y="982662"/>
              <a:ext cx="1165727" cy="1165727"/>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57" name="Rectangle 56"/>
            <p:cNvSpPr/>
            <p:nvPr/>
          </p:nvSpPr>
          <p:spPr bwMode="auto">
            <a:xfrm>
              <a:off x="1539566" y="2246780"/>
              <a:ext cx="1165727" cy="1165727"/>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grpSp>
        <p:nvGrpSpPr>
          <p:cNvPr id="59" name="Group 58"/>
          <p:cNvGrpSpPr/>
          <p:nvPr/>
        </p:nvGrpSpPr>
        <p:grpSpPr>
          <a:xfrm>
            <a:off x="1168482" y="2472792"/>
            <a:ext cx="841242" cy="841242"/>
            <a:chOff x="275448" y="982662"/>
            <a:chExt cx="3693964" cy="3693964"/>
          </a:xfrm>
          <a:solidFill>
            <a:schemeClr val="bg2">
              <a:lumMod val="75000"/>
            </a:schemeClr>
          </a:solidFill>
        </p:grpSpPr>
        <p:sp>
          <p:nvSpPr>
            <p:cNvPr id="60" name="Rectangle 59"/>
            <p:cNvSpPr/>
            <p:nvPr/>
          </p:nvSpPr>
          <p:spPr bwMode="auto">
            <a:xfrm>
              <a:off x="275448" y="3510899"/>
              <a:ext cx="1165727" cy="1165727"/>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61" name="Rectangle 60"/>
            <p:cNvSpPr/>
            <p:nvPr/>
          </p:nvSpPr>
          <p:spPr bwMode="auto">
            <a:xfrm>
              <a:off x="1539566" y="3510899"/>
              <a:ext cx="1165727" cy="1165727"/>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62" name="Rectangle 61"/>
            <p:cNvSpPr/>
            <p:nvPr/>
          </p:nvSpPr>
          <p:spPr bwMode="auto">
            <a:xfrm>
              <a:off x="2803685" y="3510899"/>
              <a:ext cx="1165727" cy="1165727"/>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63" name="Rectangle 62"/>
            <p:cNvSpPr/>
            <p:nvPr/>
          </p:nvSpPr>
          <p:spPr bwMode="auto">
            <a:xfrm>
              <a:off x="2803685" y="2246780"/>
              <a:ext cx="1165727" cy="1165727"/>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64" name="Rectangle 63"/>
            <p:cNvSpPr/>
            <p:nvPr/>
          </p:nvSpPr>
          <p:spPr bwMode="auto">
            <a:xfrm>
              <a:off x="2803685" y="982662"/>
              <a:ext cx="1165727" cy="1165727"/>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65" name="Rectangle 64"/>
            <p:cNvSpPr/>
            <p:nvPr/>
          </p:nvSpPr>
          <p:spPr bwMode="auto">
            <a:xfrm>
              <a:off x="1539566" y="2246780"/>
              <a:ext cx="1165727" cy="1165727"/>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grpSp>
        <p:nvGrpSpPr>
          <p:cNvPr id="104" name="Group 103"/>
          <p:cNvGrpSpPr/>
          <p:nvPr/>
        </p:nvGrpSpPr>
        <p:grpSpPr>
          <a:xfrm>
            <a:off x="1168482" y="3395715"/>
            <a:ext cx="841242" cy="841242"/>
            <a:chOff x="2705293" y="5045798"/>
            <a:chExt cx="1165727" cy="1165727"/>
          </a:xfrm>
          <a:solidFill>
            <a:schemeClr val="bg2">
              <a:lumMod val="75000"/>
            </a:schemeClr>
          </a:solidFill>
        </p:grpSpPr>
        <p:sp>
          <p:nvSpPr>
            <p:cNvPr id="105" name="Rectangle 104"/>
            <p:cNvSpPr/>
            <p:nvPr/>
          </p:nvSpPr>
          <p:spPr bwMode="auto">
            <a:xfrm>
              <a:off x="2705293" y="5843649"/>
              <a:ext cx="367876" cy="367876"/>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06" name="Rectangle 105"/>
            <p:cNvSpPr/>
            <p:nvPr/>
          </p:nvSpPr>
          <p:spPr bwMode="auto">
            <a:xfrm>
              <a:off x="3104219" y="5843649"/>
              <a:ext cx="367876" cy="367876"/>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07" name="Rectangle 106"/>
            <p:cNvSpPr/>
            <p:nvPr/>
          </p:nvSpPr>
          <p:spPr bwMode="auto">
            <a:xfrm>
              <a:off x="3503144" y="5843649"/>
              <a:ext cx="367876" cy="367876"/>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08" name="Rectangle 107"/>
            <p:cNvSpPr/>
            <p:nvPr/>
          </p:nvSpPr>
          <p:spPr bwMode="auto">
            <a:xfrm>
              <a:off x="3503144" y="5444724"/>
              <a:ext cx="367876" cy="367876"/>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09" name="Rectangle 108"/>
            <p:cNvSpPr/>
            <p:nvPr/>
          </p:nvSpPr>
          <p:spPr bwMode="auto">
            <a:xfrm>
              <a:off x="3503144" y="5045798"/>
              <a:ext cx="367876" cy="367876"/>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10" name="Rectangle 109"/>
            <p:cNvSpPr/>
            <p:nvPr/>
          </p:nvSpPr>
          <p:spPr bwMode="auto">
            <a:xfrm>
              <a:off x="3104219" y="5444724"/>
              <a:ext cx="367876" cy="367876"/>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11" name="Rectangle 110"/>
            <p:cNvSpPr/>
            <p:nvPr/>
          </p:nvSpPr>
          <p:spPr bwMode="auto">
            <a:xfrm>
              <a:off x="3104219" y="5045798"/>
              <a:ext cx="367876" cy="367876"/>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12" name="Rectangle 111"/>
            <p:cNvSpPr/>
            <p:nvPr/>
          </p:nvSpPr>
          <p:spPr bwMode="auto">
            <a:xfrm>
              <a:off x="2705293" y="5444724"/>
              <a:ext cx="367876" cy="367876"/>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13" name="Rectangle 112"/>
            <p:cNvSpPr/>
            <p:nvPr/>
          </p:nvSpPr>
          <p:spPr bwMode="auto">
            <a:xfrm>
              <a:off x="2705293" y="5045798"/>
              <a:ext cx="367876" cy="367876"/>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grpSp>
        <p:nvGrpSpPr>
          <p:cNvPr id="134" name="Group 133"/>
          <p:cNvGrpSpPr/>
          <p:nvPr/>
        </p:nvGrpSpPr>
        <p:grpSpPr>
          <a:xfrm>
            <a:off x="2080728" y="2472792"/>
            <a:ext cx="841242" cy="841242"/>
            <a:chOff x="2705293" y="5045798"/>
            <a:chExt cx="1165727" cy="1165727"/>
          </a:xfrm>
          <a:solidFill>
            <a:schemeClr val="bg2">
              <a:lumMod val="75000"/>
            </a:schemeClr>
          </a:solidFill>
        </p:grpSpPr>
        <p:sp>
          <p:nvSpPr>
            <p:cNvPr id="135" name="Rectangle 134"/>
            <p:cNvSpPr/>
            <p:nvPr/>
          </p:nvSpPr>
          <p:spPr bwMode="auto">
            <a:xfrm>
              <a:off x="2705293" y="5843649"/>
              <a:ext cx="367876" cy="367876"/>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36" name="Rectangle 135"/>
            <p:cNvSpPr/>
            <p:nvPr/>
          </p:nvSpPr>
          <p:spPr bwMode="auto">
            <a:xfrm>
              <a:off x="3104219" y="5843649"/>
              <a:ext cx="367876" cy="367876"/>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37" name="Rectangle 136"/>
            <p:cNvSpPr/>
            <p:nvPr/>
          </p:nvSpPr>
          <p:spPr bwMode="auto">
            <a:xfrm>
              <a:off x="3503144" y="5843649"/>
              <a:ext cx="367876" cy="367876"/>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38" name="Rectangle 137"/>
            <p:cNvSpPr/>
            <p:nvPr/>
          </p:nvSpPr>
          <p:spPr bwMode="auto">
            <a:xfrm>
              <a:off x="3503144" y="5444724"/>
              <a:ext cx="367876" cy="367876"/>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39" name="Rectangle 138"/>
            <p:cNvSpPr/>
            <p:nvPr/>
          </p:nvSpPr>
          <p:spPr bwMode="auto">
            <a:xfrm>
              <a:off x="3503144" y="5045798"/>
              <a:ext cx="367876" cy="367876"/>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40" name="Rectangle 139"/>
            <p:cNvSpPr/>
            <p:nvPr/>
          </p:nvSpPr>
          <p:spPr bwMode="auto">
            <a:xfrm>
              <a:off x="3104219" y="5444724"/>
              <a:ext cx="367876" cy="367876"/>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41" name="Rectangle 140"/>
            <p:cNvSpPr/>
            <p:nvPr/>
          </p:nvSpPr>
          <p:spPr bwMode="auto">
            <a:xfrm>
              <a:off x="3104219" y="5045798"/>
              <a:ext cx="367876" cy="367876"/>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42" name="Rectangle 141"/>
            <p:cNvSpPr/>
            <p:nvPr/>
          </p:nvSpPr>
          <p:spPr bwMode="auto">
            <a:xfrm>
              <a:off x="2705293" y="5444724"/>
              <a:ext cx="367876" cy="367876"/>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43" name="Rectangle 142"/>
            <p:cNvSpPr/>
            <p:nvPr/>
          </p:nvSpPr>
          <p:spPr bwMode="auto">
            <a:xfrm>
              <a:off x="2705293" y="5045798"/>
              <a:ext cx="367876" cy="367876"/>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grpSp>
        <p:nvGrpSpPr>
          <p:cNvPr id="144" name="Group 143"/>
          <p:cNvGrpSpPr/>
          <p:nvPr/>
        </p:nvGrpSpPr>
        <p:grpSpPr>
          <a:xfrm>
            <a:off x="2080728" y="1548938"/>
            <a:ext cx="841242" cy="841242"/>
            <a:chOff x="275448" y="982662"/>
            <a:chExt cx="3693964" cy="3693964"/>
          </a:xfrm>
          <a:solidFill>
            <a:schemeClr val="bg2">
              <a:lumMod val="75000"/>
            </a:schemeClr>
          </a:solidFill>
        </p:grpSpPr>
        <p:sp>
          <p:nvSpPr>
            <p:cNvPr id="145" name="Rectangle 144"/>
            <p:cNvSpPr/>
            <p:nvPr/>
          </p:nvSpPr>
          <p:spPr bwMode="auto">
            <a:xfrm>
              <a:off x="275448" y="3510899"/>
              <a:ext cx="1165727" cy="1165727"/>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46" name="Rectangle 145"/>
            <p:cNvSpPr/>
            <p:nvPr/>
          </p:nvSpPr>
          <p:spPr bwMode="auto">
            <a:xfrm>
              <a:off x="1539566" y="3510899"/>
              <a:ext cx="1165727" cy="1165727"/>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47" name="Rectangle 146"/>
            <p:cNvSpPr/>
            <p:nvPr/>
          </p:nvSpPr>
          <p:spPr bwMode="auto">
            <a:xfrm>
              <a:off x="2803685" y="3510899"/>
              <a:ext cx="1165727" cy="1165727"/>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48" name="Rectangle 147"/>
            <p:cNvSpPr/>
            <p:nvPr/>
          </p:nvSpPr>
          <p:spPr bwMode="auto">
            <a:xfrm>
              <a:off x="2803685" y="2246780"/>
              <a:ext cx="1165727" cy="1165727"/>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49" name="Rectangle 148"/>
            <p:cNvSpPr/>
            <p:nvPr/>
          </p:nvSpPr>
          <p:spPr bwMode="auto">
            <a:xfrm>
              <a:off x="2803685" y="982662"/>
              <a:ext cx="1165727" cy="1165727"/>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50" name="Rectangle 149"/>
            <p:cNvSpPr/>
            <p:nvPr/>
          </p:nvSpPr>
          <p:spPr bwMode="auto">
            <a:xfrm>
              <a:off x="1539566" y="2246780"/>
              <a:ext cx="1165727" cy="1165727"/>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sp>
        <p:nvSpPr>
          <p:cNvPr id="200" name="Rectangle 199"/>
          <p:cNvSpPr/>
          <p:nvPr/>
        </p:nvSpPr>
        <p:spPr bwMode="auto">
          <a:xfrm>
            <a:off x="255649" y="4315395"/>
            <a:ext cx="3562118" cy="53229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r>
              <a:rPr lang="es-ES" sz="1961" dirty="0" smtClea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Desarrollo a medida</a:t>
            </a:r>
            <a:endParaRPr lang="es-E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nvGrpSpPr>
          <p:cNvPr id="203" name="Group 202"/>
          <p:cNvGrpSpPr/>
          <p:nvPr/>
        </p:nvGrpSpPr>
        <p:grpSpPr>
          <a:xfrm>
            <a:off x="2080728" y="3391541"/>
            <a:ext cx="841242" cy="841242"/>
            <a:chOff x="2705293" y="5045798"/>
            <a:chExt cx="1165727" cy="1165727"/>
          </a:xfrm>
          <a:solidFill>
            <a:schemeClr val="bg2">
              <a:lumMod val="75000"/>
            </a:schemeClr>
          </a:solidFill>
        </p:grpSpPr>
        <p:sp>
          <p:nvSpPr>
            <p:cNvPr id="204" name="Rectangle 203"/>
            <p:cNvSpPr/>
            <p:nvPr/>
          </p:nvSpPr>
          <p:spPr bwMode="auto">
            <a:xfrm>
              <a:off x="2705293" y="5843649"/>
              <a:ext cx="367876" cy="367876"/>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05" name="Rectangle 204"/>
            <p:cNvSpPr/>
            <p:nvPr/>
          </p:nvSpPr>
          <p:spPr bwMode="auto">
            <a:xfrm>
              <a:off x="3104219" y="5843649"/>
              <a:ext cx="367876" cy="367876"/>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06" name="Rectangle 205"/>
            <p:cNvSpPr/>
            <p:nvPr/>
          </p:nvSpPr>
          <p:spPr bwMode="auto">
            <a:xfrm>
              <a:off x="3503144" y="5843649"/>
              <a:ext cx="367876" cy="367876"/>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07" name="Rectangle 206"/>
            <p:cNvSpPr/>
            <p:nvPr/>
          </p:nvSpPr>
          <p:spPr bwMode="auto">
            <a:xfrm>
              <a:off x="3503144" y="5444724"/>
              <a:ext cx="367876" cy="367876"/>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08" name="Rectangle 207"/>
            <p:cNvSpPr/>
            <p:nvPr/>
          </p:nvSpPr>
          <p:spPr bwMode="auto">
            <a:xfrm>
              <a:off x="3503144" y="5045798"/>
              <a:ext cx="367876" cy="367876"/>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09" name="Rectangle 208"/>
            <p:cNvSpPr/>
            <p:nvPr/>
          </p:nvSpPr>
          <p:spPr bwMode="auto">
            <a:xfrm>
              <a:off x="3104219" y="5444724"/>
              <a:ext cx="367876" cy="367876"/>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10" name="Rectangle 209"/>
            <p:cNvSpPr/>
            <p:nvPr/>
          </p:nvSpPr>
          <p:spPr bwMode="auto">
            <a:xfrm>
              <a:off x="3104219" y="5045798"/>
              <a:ext cx="367876" cy="367876"/>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11" name="Rectangle 210"/>
            <p:cNvSpPr/>
            <p:nvPr/>
          </p:nvSpPr>
          <p:spPr bwMode="auto">
            <a:xfrm>
              <a:off x="2705293" y="5444724"/>
              <a:ext cx="367876" cy="367876"/>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12" name="Rectangle 211"/>
            <p:cNvSpPr/>
            <p:nvPr/>
          </p:nvSpPr>
          <p:spPr bwMode="auto">
            <a:xfrm>
              <a:off x="2705293" y="5045798"/>
              <a:ext cx="367876" cy="367876"/>
            </a:xfrm>
            <a:prstGeom prst="rect">
              <a:avLst/>
            </a:prstGeom>
            <a:grp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sp>
        <p:nvSpPr>
          <p:cNvPr id="89" name="Rectangle 88"/>
          <p:cNvSpPr/>
          <p:nvPr/>
        </p:nvSpPr>
        <p:spPr bwMode="auto">
          <a:xfrm>
            <a:off x="2981073" y="1548937"/>
            <a:ext cx="265292" cy="2683846"/>
          </a:xfrm>
          <a:prstGeom prst="rect">
            <a:avLst/>
          </a:prstGeom>
          <a:solidFill>
            <a:srgbClr val="7030A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90" name="Rectangle 89"/>
          <p:cNvSpPr/>
          <p:nvPr/>
        </p:nvSpPr>
        <p:spPr bwMode="auto">
          <a:xfrm>
            <a:off x="3266065" y="2472792"/>
            <a:ext cx="265292" cy="1759992"/>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92" name="Rectangle 91"/>
          <p:cNvSpPr/>
          <p:nvPr/>
        </p:nvSpPr>
        <p:spPr bwMode="auto">
          <a:xfrm>
            <a:off x="6898365" y="2472791"/>
            <a:ext cx="265292" cy="1769160"/>
          </a:xfrm>
          <a:prstGeom prst="rect">
            <a:avLst/>
          </a:prstGeom>
          <a:solidFill>
            <a:srgbClr val="7030A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93" name="Rectangle 92"/>
          <p:cNvSpPr/>
          <p:nvPr/>
        </p:nvSpPr>
        <p:spPr bwMode="auto">
          <a:xfrm>
            <a:off x="7182506" y="3391540"/>
            <a:ext cx="265292" cy="850410"/>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95" name="Rectangle 94"/>
          <p:cNvSpPr/>
          <p:nvPr/>
        </p:nvSpPr>
        <p:spPr bwMode="auto">
          <a:xfrm>
            <a:off x="10849935" y="3391541"/>
            <a:ext cx="265292" cy="841243"/>
          </a:xfrm>
          <a:prstGeom prst="rect">
            <a:avLst/>
          </a:prstGeom>
          <a:solidFill>
            <a:srgbClr val="7030A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96" name="Rectangle 95"/>
          <p:cNvSpPr/>
          <p:nvPr/>
        </p:nvSpPr>
        <p:spPr bwMode="auto">
          <a:xfrm>
            <a:off x="11134076" y="1559812"/>
            <a:ext cx="265292" cy="2672971"/>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86" name="TextBox 185"/>
          <p:cNvSpPr txBox="1"/>
          <p:nvPr/>
        </p:nvSpPr>
        <p:spPr>
          <a:xfrm>
            <a:off x="99535" y="5563712"/>
            <a:ext cx="3643856" cy="276999"/>
          </a:xfrm>
          <a:prstGeom prst="rect">
            <a:avLst/>
          </a:prstGeom>
          <a:noFill/>
        </p:spPr>
        <p:txBody>
          <a:bodyPr wrap="square" lIns="0" tIns="0" rIns="0" bIns="0" rtlCol="0">
            <a:spAutoFit/>
          </a:bodyPr>
          <a:lstStyle/>
          <a:p>
            <a:pPr algn="ctr"/>
            <a:r>
              <a:rPr lang="es-ES" dirty="0" smtClean="0">
                <a:solidFill>
                  <a:schemeClr val="bg2">
                    <a:lumMod val="25000"/>
                  </a:schemeClr>
                </a:solidFill>
                <a:latin typeface="Segoe UI" panose="020B0502040204020203" pitchFamily="34" charset="0"/>
                <a:cs typeface="Segoe UI" panose="020B0502040204020203" pitchFamily="34" charset="0"/>
              </a:rPr>
              <a:t>Flexibilidad</a:t>
            </a:r>
            <a:endParaRPr lang="es-ES" dirty="0">
              <a:solidFill>
                <a:schemeClr val="bg2">
                  <a:lumMod val="25000"/>
                </a:schemeClr>
              </a:solidFill>
              <a:latin typeface="Segoe UI" panose="020B0502040204020203" pitchFamily="34" charset="0"/>
              <a:cs typeface="Segoe UI" panose="020B0502040204020203" pitchFamily="34" charset="0"/>
            </a:endParaRPr>
          </a:p>
        </p:txBody>
      </p:sp>
      <p:sp>
        <p:nvSpPr>
          <p:cNvPr id="11" name="Rectangle 10"/>
          <p:cNvSpPr/>
          <p:nvPr/>
        </p:nvSpPr>
        <p:spPr bwMode="auto">
          <a:xfrm>
            <a:off x="1160085" y="5197124"/>
            <a:ext cx="1522756" cy="348162"/>
          </a:xfrm>
          <a:prstGeom prst="rect">
            <a:avLst/>
          </a:prstGeom>
          <a:solidFill>
            <a:srgbClr val="7030A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99" name="TextBox 98"/>
          <p:cNvSpPr txBox="1"/>
          <p:nvPr/>
        </p:nvSpPr>
        <p:spPr>
          <a:xfrm>
            <a:off x="4696819" y="5563712"/>
            <a:ext cx="2447644" cy="830997"/>
          </a:xfrm>
          <a:prstGeom prst="rect">
            <a:avLst/>
          </a:prstGeom>
          <a:noFill/>
        </p:spPr>
        <p:txBody>
          <a:bodyPr wrap="square" lIns="0" tIns="0" rIns="0" bIns="0" rtlCol="0">
            <a:spAutoFit/>
          </a:bodyPr>
          <a:lstStyle/>
          <a:p>
            <a:pPr algn="ctr"/>
            <a:r>
              <a:rPr lang="es-ES" dirty="0" smtClean="0">
                <a:solidFill>
                  <a:schemeClr val="bg2">
                    <a:lumMod val="25000"/>
                  </a:schemeClr>
                </a:solidFill>
                <a:latin typeface="Segoe UI" panose="020B0502040204020203" pitchFamily="34" charset="0"/>
                <a:cs typeface="Segoe UI" panose="020B0502040204020203" pitchFamily="34" charset="0"/>
              </a:rPr>
              <a:t>Tiempo requerido para hacer cambios en el sistema</a:t>
            </a:r>
            <a:endParaRPr lang="es-ES" dirty="0">
              <a:solidFill>
                <a:schemeClr val="bg2">
                  <a:lumMod val="25000"/>
                </a:schemeClr>
              </a:solidFill>
              <a:latin typeface="Segoe UI" panose="020B0502040204020203" pitchFamily="34" charset="0"/>
              <a:cs typeface="Segoe UI" panose="020B0502040204020203" pitchFamily="34" charset="0"/>
            </a:endParaRPr>
          </a:p>
        </p:txBody>
      </p:sp>
      <p:sp>
        <p:nvSpPr>
          <p:cNvPr id="100" name="Rectangle 99"/>
          <p:cNvSpPr/>
          <p:nvPr/>
        </p:nvSpPr>
        <p:spPr bwMode="auto">
          <a:xfrm>
            <a:off x="5159264" y="5197124"/>
            <a:ext cx="1522756" cy="348162"/>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101" name="TextBox 100"/>
          <p:cNvSpPr txBox="1"/>
          <p:nvPr/>
        </p:nvSpPr>
        <p:spPr>
          <a:xfrm>
            <a:off x="8502471" y="5563712"/>
            <a:ext cx="2909753" cy="830997"/>
          </a:xfrm>
          <a:prstGeom prst="rect">
            <a:avLst/>
          </a:prstGeom>
          <a:noFill/>
        </p:spPr>
        <p:txBody>
          <a:bodyPr wrap="square" lIns="0" tIns="0" rIns="0" bIns="0" rtlCol="0">
            <a:spAutoFit/>
          </a:bodyPr>
          <a:lstStyle/>
          <a:p>
            <a:pPr algn="ctr"/>
            <a:r>
              <a:rPr lang="es-ES" dirty="0" smtClean="0">
                <a:solidFill>
                  <a:schemeClr val="bg2">
                    <a:lumMod val="25000"/>
                  </a:schemeClr>
                </a:solidFill>
                <a:latin typeface="Segoe UI" panose="020B0502040204020203" pitchFamily="34" charset="0"/>
                <a:cs typeface="Segoe UI" panose="020B0502040204020203" pitchFamily="34" charset="0"/>
              </a:rPr>
              <a:t>Posibilidad de adaptarse a los cambios de negocio rápidamente</a:t>
            </a:r>
            <a:endParaRPr lang="es-ES" dirty="0">
              <a:solidFill>
                <a:schemeClr val="bg2">
                  <a:lumMod val="25000"/>
                </a:schemeClr>
              </a:solidFill>
              <a:latin typeface="Segoe UI" panose="020B0502040204020203" pitchFamily="34" charset="0"/>
              <a:cs typeface="Segoe UI" panose="020B0502040204020203" pitchFamily="34" charset="0"/>
            </a:endParaRPr>
          </a:p>
        </p:txBody>
      </p:sp>
      <p:sp>
        <p:nvSpPr>
          <p:cNvPr id="102" name="Rectangle 101"/>
          <p:cNvSpPr/>
          <p:nvPr/>
        </p:nvSpPr>
        <p:spPr bwMode="auto">
          <a:xfrm>
            <a:off x="9195971" y="5197124"/>
            <a:ext cx="1522756" cy="348162"/>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3" name="Title 2"/>
          <p:cNvSpPr>
            <a:spLocks noGrp="1"/>
          </p:cNvSpPr>
          <p:nvPr>
            <p:ph type="title"/>
          </p:nvPr>
        </p:nvSpPr>
        <p:spPr/>
        <p:txBody>
          <a:bodyPr>
            <a:normAutofit/>
          </a:bodyPr>
          <a:lstStyle/>
          <a:p>
            <a:r>
              <a:rPr lang="es-ES" dirty="0" smtClean="0"/>
              <a:t>¿Por qué Dynamics </a:t>
            </a:r>
            <a:r>
              <a:rPr lang="es-ES" dirty="0" err="1" smtClean="0"/>
              <a:t>xRM</a:t>
            </a:r>
            <a:r>
              <a:rPr lang="es-ES" dirty="0" smtClean="0"/>
              <a:t> como Plataforma?</a:t>
            </a:r>
            <a:endParaRPr lang="es-ES" dirty="0"/>
          </a:p>
        </p:txBody>
      </p:sp>
    </p:spTree>
    <p:extLst>
      <p:ext uri="{BB962C8B-B14F-4D97-AF65-F5344CB8AC3E}">
        <p14:creationId xmlns:p14="http://schemas.microsoft.com/office/powerpoint/2010/main" val="126206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childTnLst>
                          </p:cTn>
                        </p:par>
                        <p:par>
                          <p:cTn id="8" fill="hold">
                            <p:stCondLst>
                              <p:cond delay="500"/>
                            </p:stCondLst>
                            <p:childTnLst>
                              <p:par>
                                <p:cTn id="9" presetID="17" presetClass="entr" presetSubtype="4"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p:cTn id="11" dur="500" fill="hold"/>
                                        <p:tgtEl>
                                          <p:spTgt spid="41"/>
                                        </p:tgtEl>
                                        <p:attrNameLst>
                                          <p:attrName>ppt_x</p:attrName>
                                        </p:attrNameLst>
                                      </p:cBhvr>
                                      <p:tavLst>
                                        <p:tav tm="0">
                                          <p:val>
                                            <p:strVal val="#ppt_x"/>
                                          </p:val>
                                        </p:tav>
                                        <p:tav tm="100000">
                                          <p:val>
                                            <p:strVal val="#ppt_x"/>
                                          </p:val>
                                        </p:tav>
                                      </p:tavLst>
                                    </p:anim>
                                    <p:anim calcmode="lin" valueType="num">
                                      <p:cBhvr>
                                        <p:cTn id="12" dur="500" fill="hold"/>
                                        <p:tgtEl>
                                          <p:spTgt spid="41"/>
                                        </p:tgtEl>
                                        <p:attrNameLst>
                                          <p:attrName>ppt_y</p:attrName>
                                        </p:attrNameLst>
                                      </p:cBhvr>
                                      <p:tavLst>
                                        <p:tav tm="0">
                                          <p:val>
                                            <p:strVal val="#ppt_y+#ppt_h/2"/>
                                          </p:val>
                                        </p:tav>
                                        <p:tav tm="100000">
                                          <p:val>
                                            <p:strVal val="#ppt_y"/>
                                          </p:val>
                                        </p:tav>
                                      </p:tavLst>
                                    </p:anim>
                                    <p:anim calcmode="lin" valueType="num">
                                      <p:cBhvr>
                                        <p:cTn id="13" dur="500" fill="hold"/>
                                        <p:tgtEl>
                                          <p:spTgt spid="41"/>
                                        </p:tgtEl>
                                        <p:attrNameLst>
                                          <p:attrName>ppt_w</p:attrName>
                                        </p:attrNameLst>
                                      </p:cBhvr>
                                      <p:tavLst>
                                        <p:tav tm="0">
                                          <p:val>
                                            <p:strVal val="#ppt_w"/>
                                          </p:val>
                                        </p:tav>
                                        <p:tav tm="100000">
                                          <p:val>
                                            <p:strVal val="#ppt_w"/>
                                          </p:val>
                                        </p:tav>
                                      </p:tavLst>
                                    </p:anim>
                                    <p:anim calcmode="lin" valueType="num">
                                      <p:cBhvr>
                                        <p:cTn id="14" dur="500" fill="hold"/>
                                        <p:tgtEl>
                                          <p:spTgt spid="41"/>
                                        </p:tgtEl>
                                        <p:attrNameLst>
                                          <p:attrName>ppt_h</p:attrName>
                                        </p:attrNameLst>
                                      </p:cBhvr>
                                      <p:tavLst>
                                        <p:tav tm="0">
                                          <p:val>
                                            <p:fltVal val="0"/>
                                          </p:val>
                                        </p:tav>
                                        <p:tav tm="100000">
                                          <p:val>
                                            <p:strVal val="#ppt_h"/>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200"/>
                                        </p:tgtEl>
                                        <p:attrNameLst>
                                          <p:attrName>style.visibility</p:attrName>
                                        </p:attrNameLst>
                                      </p:cBhvr>
                                      <p:to>
                                        <p:strVal val="visible"/>
                                      </p:to>
                                    </p:set>
                                    <p:animEffect transition="in" filter="fade">
                                      <p:cBhvr>
                                        <p:cTn id="17" dur="500"/>
                                        <p:tgtEl>
                                          <p:spTgt spid="200"/>
                                        </p:tgtEl>
                                      </p:cBhvr>
                                    </p:animEffect>
                                  </p:childTnLst>
                                </p:cTn>
                              </p:par>
                            </p:childTnLst>
                          </p:cTn>
                        </p:par>
                        <p:par>
                          <p:cTn id="18" fill="hold">
                            <p:stCondLst>
                              <p:cond delay="1000"/>
                            </p:stCondLst>
                            <p:childTnLst>
                              <p:par>
                                <p:cTn id="19" presetID="17" presetClass="entr" presetSubtype="4" fill="hold" nodeType="afterEffect">
                                  <p:stCondLst>
                                    <p:cond delay="0"/>
                                  </p:stCondLst>
                                  <p:childTnLst>
                                    <p:set>
                                      <p:cBhvr>
                                        <p:cTn id="20" dur="1" fill="hold">
                                          <p:stCondLst>
                                            <p:cond delay="0"/>
                                          </p:stCondLst>
                                        </p:cTn>
                                        <p:tgtEl>
                                          <p:spTgt spid="58"/>
                                        </p:tgtEl>
                                        <p:attrNameLst>
                                          <p:attrName>style.visibility</p:attrName>
                                        </p:attrNameLst>
                                      </p:cBhvr>
                                      <p:to>
                                        <p:strVal val="visible"/>
                                      </p:to>
                                    </p:set>
                                    <p:anim calcmode="lin" valueType="num">
                                      <p:cBhvr>
                                        <p:cTn id="21" dur="500" fill="hold"/>
                                        <p:tgtEl>
                                          <p:spTgt spid="58"/>
                                        </p:tgtEl>
                                        <p:attrNameLst>
                                          <p:attrName>ppt_x</p:attrName>
                                        </p:attrNameLst>
                                      </p:cBhvr>
                                      <p:tavLst>
                                        <p:tav tm="0">
                                          <p:val>
                                            <p:strVal val="#ppt_x"/>
                                          </p:val>
                                        </p:tav>
                                        <p:tav tm="100000">
                                          <p:val>
                                            <p:strVal val="#ppt_x"/>
                                          </p:val>
                                        </p:tav>
                                      </p:tavLst>
                                    </p:anim>
                                    <p:anim calcmode="lin" valueType="num">
                                      <p:cBhvr>
                                        <p:cTn id="22" dur="500" fill="hold"/>
                                        <p:tgtEl>
                                          <p:spTgt spid="58"/>
                                        </p:tgtEl>
                                        <p:attrNameLst>
                                          <p:attrName>ppt_y</p:attrName>
                                        </p:attrNameLst>
                                      </p:cBhvr>
                                      <p:tavLst>
                                        <p:tav tm="0">
                                          <p:val>
                                            <p:strVal val="#ppt_y+#ppt_h/2"/>
                                          </p:val>
                                        </p:tav>
                                        <p:tav tm="100000">
                                          <p:val>
                                            <p:strVal val="#ppt_y"/>
                                          </p:val>
                                        </p:tav>
                                      </p:tavLst>
                                    </p:anim>
                                    <p:anim calcmode="lin" valueType="num">
                                      <p:cBhvr>
                                        <p:cTn id="23" dur="500" fill="hold"/>
                                        <p:tgtEl>
                                          <p:spTgt spid="58"/>
                                        </p:tgtEl>
                                        <p:attrNameLst>
                                          <p:attrName>ppt_w</p:attrName>
                                        </p:attrNameLst>
                                      </p:cBhvr>
                                      <p:tavLst>
                                        <p:tav tm="0">
                                          <p:val>
                                            <p:strVal val="#ppt_w"/>
                                          </p:val>
                                        </p:tav>
                                        <p:tav tm="100000">
                                          <p:val>
                                            <p:strVal val="#ppt_w"/>
                                          </p:val>
                                        </p:tav>
                                      </p:tavLst>
                                    </p:anim>
                                    <p:anim calcmode="lin" valueType="num">
                                      <p:cBhvr>
                                        <p:cTn id="24" dur="500" fill="hold"/>
                                        <p:tgtEl>
                                          <p:spTgt spid="58"/>
                                        </p:tgtEl>
                                        <p:attrNameLst>
                                          <p:attrName>ppt_h</p:attrName>
                                        </p:attrNameLst>
                                      </p:cBhvr>
                                      <p:tavLst>
                                        <p:tav tm="0">
                                          <p:val>
                                            <p:fltVal val="0"/>
                                          </p:val>
                                        </p:tav>
                                        <p:tav tm="100000">
                                          <p:val>
                                            <p:strVal val="#ppt_h"/>
                                          </p:val>
                                        </p:tav>
                                      </p:tavLst>
                                    </p:anim>
                                  </p:childTnLst>
                                </p:cTn>
                              </p:par>
                              <p:par>
                                <p:cTn id="25" presetID="17" presetClass="entr" presetSubtype="4"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anim calcmode="lin" valueType="num">
                                      <p:cBhvr>
                                        <p:cTn id="27" dur="500" fill="hold"/>
                                        <p:tgtEl>
                                          <p:spTgt spid="104"/>
                                        </p:tgtEl>
                                        <p:attrNameLst>
                                          <p:attrName>ppt_x</p:attrName>
                                        </p:attrNameLst>
                                      </p:cBhvr>
                                      <p:tavLst>
                                        <p:tav tm="0">
                                          <p:val>
                                            <p:strVal val="#ppt_x"/>
                                          </p:val>
                                        </p:tav>
                                        <p:tav tm="100000">
                                          <p:val>
                                            <p:strVal val="#ppt_x"/>
                                          </p:val>
                                        </p:tav>
                                      </p:tavLst>
                                    </p:anim>
                                    <p:anim calcmode="lin" valueType="num">
                                      <p:cBhvr>
                                        <p:cTn id="28" dur="500" fill="hold"/>
                                        <p:tgtEl>
                                          <p:spTgt spid="104"/>
                                        </p:tgtEl>
                                        <p:attrNameLst>
                                          <p:attrName>ppt_y</p:attrName>
                                        </p:attrNameLst>
                                      </p:cBhvr>
                                      <p:tavLst>
                                        <p:tav tm="0">
                                          <p:val>
                                            <p:strVal val="#ppt_y+#ppt_h/2"/>
                                          </p:val>
                                        </p:tav>
                                        <p:tav tm="100000">
                                          <p:val>
                                            <p:strVal val="#ppt_y"/>
                                          </p:val>
                                        </p:tav>
                                      </p:tavLst>
                                    </p:anim>
                                    <p:anim calcmode="lin" valueType="num">
                                      <p:cBhvr>
                                        <p:cTn id="29" dur="500" fill="hold"/>
                                        <p:tgtEl>
                                          <p:spTgt spid="104"/>
                                        </p:tgtEl>
                                        <p:attrNameLst>
                                          <p:attrName>ppt_w</p:attrName>
                                        </p:attrNameLst>
                                      </p:cBhvr>
                                      <p:tavLst>
                                        <p:tav tm="0">
                                          <p:val>
                                            <p:strVal val="#ppt_w"/>
                                          </p:val>
                                        </p:tav>
                                        <p:tav tm="100000">
                                          <p:val>
                                            <p:strVal val="#ppt_w"/>
                                          </p:val>
                                        </p:tav>
                                      </p:tavLst>
                                    </p:anim>
                                    <p:anim calcmode="lin" valueType="num">
                                      <p:cBhvr>
                                        <p:cTn id="30" dur="500" fill="hold"/>
                                        <p:tgtEl>
                                          <p:spTgt spid="104"/>
                                        </p:tgtEl>
                                        <p:attrNameLst>
                                          <p:attrName>ppt_h</p:attrName>
                                        </p:attrNameLst>
                                      </p:cBhvr>
                                      <p:tavLst>
                                        <p:tav tm="0">
                                          <p:val>
                                            <p:fltVal val="0"/>
                                          </p:val>
                                        </p:tav>
                                        <p:tav tm="100000">
                                          <p:val>
                                            <p:strVal val="#ppt_h"/>
                                          </p:val>
                                        </p:tav>
                                      </p:tavLst>
                                    </p:anim>
                                  </p:childTnLst>
                                </p:cTn>
                              </p:par>
                              <p:par>
                                <p:cTn id="31" presetID="17" presetClass="entr" presetSubtype="4" fill="hold" nodeType="withEffect">
                                  <p:stCondLst>
                                    <p:cond delay="0"/>
                                  </p:stCondLst>
                                  <p:childTnLst>
                                    <p:set>
                                      <p:cBhvr>
                                        <p:cTn id="32" dur="1" fill="hold">
                                          <p:stCondLst>
                                            <p:cond delay="0"/>
                                          </p:stCondLst>
                                        </p:cTn>
                                        <p:tgtEl>
                                          <p:spTgt spid="203"/>
                                        </p:tgtEl>
                                        <p:attrNameLst>
                                          <p:attrName>style.visibility</p:attrName>
                                        </p:attrNameLst>
                                      </p:cBhvr>
                                      <p:to>
                                        <p:strVal val="visible"/>
                                      </p:to>
                                    </p:set>
                                    <p:anim calcmode="lin" valueType="num">
                                      <p:cBhvr>
                                        <p:cTn id="33" dur="500" fill="hold"/>
                                        <p:tgtEl>
                                          <p:spTgt spid="203"/>
                                        </p:tgtEl>
                                        <p:attrNameLst>
                                          <p:attrName>ppt_x</p:attrName>
                                        </p:attrNameLst>
                                      </p:cBhvr>
                                      <p:tavLst>
                                        <p:tav tm="0">
                                          <p:val>
                                            <p:strVal val="#ppt_x"/>
                                          </p:val>
                                        </p:tav>
                                        <p:tav tm="100000">
                                          <p:val>
                                            <p:strVal val="#ppt_x"/>
                                          </p:val>
                                        </p:tav>
                                      </p:tavLst>
                                    </p:anim>
                                    <p:anim calcmode="lin" valueType="num">
                                      <p:cBhvr>
                                        <p:cTn id="34" dur="500" fill="hold"/>
                                        <p:tgtEl>
                                          <p:spTgt spid="203"/>
                                        </p:tgtEl>
                                        <p:attrNameLst>
                                          <p:attrName>ppt_y</p:attrName>
                                        </p:attrNameLst>
                                      </p:cBhvr>
                                      <p:tavLst>
                                        <p:tav tm="0">
                                          <p:val>
                                            <p:strVal val="#ppt_y+#ppt_h/2"/>
                                          </p:val>
                                        </p:tav>
                                        <p:tav tm="100000">
                                          <p:val>
                                            <p:strVal val="#ppt_y"/>
                                          </p:val>
                                        </p:tav>
                                      </p:tavLst>
                                    </p:anim>
                                    <p:anim calcmode="lin" valueType="num">
                                      <p:cBhvr>
                                        <p:cTn id="35" dur="500" fill="hold"/>
                                        <p:tgtEl>
                                          <p:spTgt spid="203"/>
                                        </p:tgtEl>
                                        <p:attrNameLst>
                                          <p:attrName>ppt_w</p:attrName>
                                        </p:attrNameLst>
                                      </p:cBhvr>
                                      <p:tavLst>
                                        <p:tav tm="0">
                                          <p:val>
                                            <p:strVal val="#ppt_w"/>
                                          </p:val>
                                        </p:tav>
                                        <p:tav tm="100000">
                                          <p:val>
                                            <p:strVal val="#ppt_w"/>
                                          </p:val>
                                        </p:tav>
                                      </p:tavLst>
                                    </p:anim>
                                    <p:anim calcmode="lin" valueType="num">
                                      <p:cBhvr>
                                        <p:cTn id="36" dur="500" fill="hold"/>
                                        <p:tgtEl>
                                          <p:spTgt spid="203"/>
                                        </p:tgtEl>
                                        <p:attrNameLst>
                                          <p:attrName>ppt_h</p:attrName>
                                        </p:attrNameLst>
                                      </p:cBhvr>
                                      <p:tavLst>
                                        <p:tav tm="0">
                                          <p:val>
                                            <p:fltVal val="0"/>
                                          </p:val>
                                        </p:tav>
                                        <p:tav tm="100000">
                                          <p:val>
                                            <p:strVal val="#ppt_h"/>
                                          </p:val>
                                        </p:tav>
                                      </p:tavLst>
                                    </p:anim>
                                  </p:childTnLst>
                                </p:cTn>
                              </p:par>
                            </p:childTnLst>
                          </p:cTn>
                        </p:par>
                        <p:par>
                          <p:cTn id="37" fill="hold">
                            <p:stCondLst>
                              <p:cond delay="1500"/>
                            </p:stCondLst>
                            <p:childTnLst>
                              <p:par>
                                <p:cTn id="38" presetID="17" presetClass="entr" presetSubtype="4" fill="hold" nodeType="afterEffect">
                                  <p:stCondLst>
                                    <p:cond delay="0"/>
                                  </p:stCondLst>
                                  <p:childTnLst>
                                    <p:set>
                                      <p:cBhvr>
                                        <p:cTn id="39" dur="1" fill="hold">
                                          <p:stCondLst>
                                            <p:cond delay="0"/>
                                          </p:stCondLst>
                                        </p:cTn>
                                        <p:tgtEl>
                                          <p:spTgt spid="59"/>
                                        </p:tgtEl>
                                        <p:attrNameLst>
                                          <p:attrName>style.visibility</p:attrName>
                                        </p:attrNameLst>
                                      </p:cBhvr>
                                      <p:to>
                                        <p:strVal val="visible"/>
                                      </p:to>
                                    </p:set>
                                    <p:anim calcmode="lin" valueType="num">
                                      <p:cBhvr>
                                        <p:cTn id="40" dur="500" fill="hold"/>
                                        <p:tgtEl>
                                          <p:spTgt spid="59"/>
                                        </p:tgtEl>
                                        <p:attrNameLst>
                                          <p:attrName>ppt_x</p:attrName>
                                        </p:attrNameLst>
                                      </p:cBhvr>
                                      <p:tavLst>
                                        <p:tav tm="0">
                                          <p:val>
                                            <p:strVal val="#ppt_x"/>
                                          </p:val>
                                        </p:tav>
                                        <p:tav tm="100000">
                                          <p:val>
                                            <p:strVal val="#ppt_x"/>
                                          </p:val>
                                        </p:tav>
                                      </p:tavLst>
                                    </p:anim>
                                    <p:anim calcmode="lin" valueType="num">
                                      <p:cBhvr>
                                        <p:cTn id="41" dur="500" fill="hold"/>
                                        <p:tgtEl>
                                          <p:spTgt spid="59"/>
                                        </p:tgtEl>
                                        <p:attrNameLst>
                                          <p:attrName>ppt_y</p:attrName>
                                        </p:attrNameLst>
                                      </p:cBhvr>
                                      <p:tavLst>
                                        <p:tav tm="0">
                                          <p:val>
                                            <p:strVal val="#ppt_y+#ppt_h/2"/>
                                          </p:val>
                                        </p:tav>
                                        <p:tav tm="100000">
                                          <p:val>
                                            <p:strVal val="#ppt_y"/>
                                          </p:val>
                                        </p:tav>
                                      </p:tavLst>
                                    </p:anim>
                                    <p:anim calcmode="lin" valueType="num">
                                      <p:cBhvr>
                                        <p:cTn id="42" dur="500" fill="hold"/>
                                        <p:tgtEl>
                                          <p:spTgt spid="59"/>
                                        </p:tgtEl>
                                        <p:attrNameLst>
                                          <p:attrName>ppt_w</p:attrName>
                                        </p:attrNameLst>
                                      </p:cBhvr>
                                      <p:tavLst>
                                        <p:tav tm="0">
                                          <p:val>
                                            <p:strVal val="#ppt_w"/>
                                          </p:val>
                                        </p:tav>
                                        <p:tav tm="100000">
                                          <p:val>
                                            <p:strVal val="#ppt_w"/>
                                          </p:val>
                                        </p:tav>
                                      </p:tavLst>
                                    </p:anim>
                                    <p:anim calcmode="lin" valueType="num">
                                      <p:cBhvr>
                                        <p:cTn id="43" dur="500" fill="hold"/>
                                        <p:tgtEl>
                                          <p:spTgt spid="59"/>
                                        </p:tgtEl>
                                        <p:attrNameLst>
                                          <p:attrName>ppt_h</p:attrName>
                                        </p:attrNameLst>
                                      </p:cBhvr>
                                      <p:tavLst>
                                        <p:tav tm="0">
                                          <p:val>
                                            <p:fltVal val="0"/>
                                          </p:val>
                                        </p:tav>
                                        <p:tav tm="100000">
                                          <p:val>
                                            <p:strVal val="#ppt_h"/>
                                          </p:val>
                                        </p:tav>
                                      </p:tavLst>
                                    </p:anim>
                                  </p:childTnLst>
                                </p:cTn>
                              </p:par>
                              <p:par>
                                <p:cTn id="44" presetID="17" presetClass="entr" presetSubtype="4" fill="hold" nodeType="withEffect">
                                  <p:stCondLst>
                                    <p:cond delay="0"/>
                                  </p:stCondLst>
                                  <p:childTnLst>
                                    <p:set>
                                      <p:cBhvr>
                                        <p:cTn id="45" dur="1" fill="hold">
                                          <p:stCondLst>
                                            <p:cond delay="0"/>
                                          </p:stCondLst>
                                        </p:cTn>
                                        <p:tgtEl>
                                          <p:spTgt spid="134"/>
                                        </p:tgtEl>
                                        <p:attrNameLst>
                                          <p:attrName>style.visibility</p:attrName>
                                        </p:attrNameLst>
                                      </p:cBhvr>
                                      <p:to>
                                        <p:strVal val="visible"/>
                                      </p:to>
                                    </p:set>
                                    <p:anim calcmode="lin" valueType="num">
                                      <p:cBhvr>
                                        <p:cTn id="46" dur="500" fill="hold"/>
                                        <p:tgtEl>
                                          <p:spTgt spid="134"/>
                                        </p:tgtEl>
                                        <p:attrNameLst>
                                          <p:attrName>ppt_x</p:attrName>
                                        </p:attrNameLst>
                                      </p:cBhvr>
                                      <p:tavLst>
                                        <p:tav tm="0">
                                          <p:val>
                                            <p:strVal val="#ppt_x"/>
                                          </p:val>
                                        </p:tav>
                                        <p:tav tm="100000">
                                          <p:val>
                                            <p:strVal val="#ppt_x"/>
                                          </p:val>
                                        </p:tav>
                                      </p:tavLst>
                                    </p:anim>
                                    <p:anim calcmode="lin" valueType="num">
                                      <p:cBhvr>
                                        <p:cTn id="47" dur="500" fill="hold"/>
                                        <p:tgtEl>
                                          <p:spTgt spid="134"/>
                                        </p:tgtEl>
                                        <p:attrNameLst>
                                          <p:attrName>ppt_y</p:attrName>
                                        </p:attrNameLst>
                                      </p:cBhvr>
                                      <p:tavLst>
                                        <p:tav tm="0">
                                          <p:val>
                                            <p:strVal val="#ppt_y+#ppt_h/2"/>
                                          </p:val>
                                        </p:tav>
                                        <p:tav tm="100000">
                                          <p:val>
                                            <p:strVal val="#ppt_y"/>
                                          </p:val>
                                        </p:tav>
                                      </p:tavLst>
                                    </p:anim>
                                    <p:anim calcmode="lin" valueType="num">
                                      <p:cBhvr>
                                        <p:cTn id="48" dur="500" fill="hold"/>
                                        <p:tgtEl>
                                          <p:spTgt spid="134"/>
                                        </p:tgtEl>
                                        <p:attrNameLst>
                                          <p:attrName>ppt_w</p:attrName>
                                        </p:attrNameLst>
                                      </p:cBhvr>
                                      <p:tavLst>
                                        <p:tav tm="0">
                                          <p:val>
                                            <p:strVal val="#ppt_w"/>
                                          </p:val>
                                        </p:tav>
                                        <p:tav tm="100000">
                                          <p:val>
                                            <p:strVal val="#ppt_w"/>
                                          </p:val>
                                        </p:tav>
                                      </p:tavLst>
                                    </p:anim>
                                    <p:anim calcmode="lin" valueType="num">
                                      <p:cBhvr>
                                        <p:cTn id="49" dur="500" fill="hold"/>
                                        <p:tgtEl>
                                          <p:spTgt spid="134"/>
                                        </p:tgtEl>
                                        <p:attrNameLst>
                                          <p:attrName>ppt_h</p:attrName>
                                        </p:attrNameLst>
                                      </p:cBhvr>
                                      <p:tavLst>
                                        <p:tav tm="0">
                                          <p:val>
                                            <p:fltVal val="0"/>
                                          </p:val>
                                        </p:tav>
                                        <p:tav tm="100000">
                                          <p:val>
                                            <p:strVal val="#ppt_h"/>
                                          </p:val>
                                        </p:tav>
                                      </p:tavLst>
                                    </p:anim>
                                  </p:childTnLst>
                                </p:cTn>
                              </p:par>
                            </p:childTnLst>
                          </p:cTn>
                        </p:par>
                        <p:par>
                          <p:cTn id="50" fill="hold">
                            <p:stCondLst>
                              <p:cond delay="2000"/>
                            </p:stCondLst>
                            <p:childTnLst>
                              <p:par>
                                <p:cTn id="51" presetID="17" presetClass="entr" presetSubtype="4" fill="hold" nodeType="afterEffect">
                                  <p:stCondLst>
                                    <p:cond delay="0"/>
                                  </p:stCondLst>
                                  <p:childTnLst>
                                    <p:set>
                                      <p:cBhvr>
                                        <p:cTn id="52" dur="1" fill="hold">
                                          <p:stCondLst>
                                            <p:cond delay="0"/>
                                          </p:stCondLst>
                                        </p:cTn>
                                        <p:tgtEl>
                                          <p:spTgt spid="144"/>
                                        </p:tgtEl>
                                        <p:attrNameLst>
                                          <p:attrName>style.visibility</p:attrName>
                                        </p:attrNameLst>
                                      </p:cBhvr>
                                      <p:to>
                                        <p:strVal val="visible"/>
                                      </p:to>
                                    </p:set>
                                    <p:anim calcmode="lin" valueType="num">
                                      <p:cBhvr>
                                        <p:cTn id="53" dur="500" fill="hold"/>
                                        <p:tgtEl>
                                          <p:spTgt spid="144"/>
                                        </p:tgtEl>
                                        <p:attrNameLst>
                                          <p:attrName>ppt_x</p:attrName>
                                        </p:attrNameLst>
                                      </p:cBhvr>
                                      <p:tavLst>
                                        <p:tav tm="0">
                                          <p:val>
                                            <p:strVal val="#ppt_x"/>
                                          </p:val>
                                        </p:tav>
                                        <p:tav tm="100000">
                                          <p:val>
                                            <p:strVal val="#ppt_x"/>
                                          </p:val>
                                        </p:tav>
                                      </p:tavLst>
                                    </p:anim>
                                    <p:anim calcmode="lin" valueType="num">
                                      <p:cBhvr>
                                        <p:cTn id="54" dur="500" fill="hold"/>
                                        <p:tgtEl>
                                          <p:spTgt spid="144"/>
                                        </p:tgtEl>
                                        <p:attrNameLst>
                                          <p:attrName>ppt_y</p:attrName>
                                        </p:attrNameLst>
                                      </p:cBhvr>
                                      <p:tavLst>
                                        <p:tav tm="0">
                                          <p:val>
                                            <p:strVal val="#ppt_y+#ppt_h/2"/>
                                          </p:val>
                                        </p:tav>
                                        <p:tav tm="100000">
                                          <p:val>
                                            <p:strVal val="#ppt_y"/>
                                          </p:val>
                                        </p:tav>
                                      </p:tavLst>
                                    </p:anim>
                                    <p:anim calcmode="lin" valueType="num">
                                      <p:cBhvr>
                                        <p:cTn id="55" dur="500" fill="hold"/>
                                        <p:tgtEl>
                                          <p:spTgt spid="144"/>
                                        </p:tgtEl>
                                        <p:attrNameLst>
                                          <p:attrName>ppt_w</p:attrName>
                                        </p:attrNameLst>
                                      </p:cBhvr>
                                      <p:tavLst>
                                        <p:tav tm="0">
                                          <p:val>
                                            <p:strVal val="#ppt_w"/>
                                          </p:val>
                                        </p:tav>
                                        <p:tav tm="100000">
                                          <p:val>
                                            <p:strVal val="#ppt_w"/>
                                          </p:val>
                                        </p:tav>
                                      </p:tavLst>
                                    </p:anim>
                                    <p:anim calcmode="lin" valueType="num">
                                      <p:cBhvr>
                                        <p:cTn id="56" dur="500" fill="hold"/>
                                        <p:tgtEl>
                                          <p:spTgt spid="144"/>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01"/>
                                        </p:tgtEl>
                                        <p:attrNameLst>
                                          <p:attrName>style.visibility</p:attrName>
                                        </p:attrNameLst>
                                      </p:cBhvr>
                                      <p:to>
                                        <p:strVal val="visible"/>
                                      </p:to>
                                    </p:set>
                                    <p:animEffect transition="in" filter="fade">
                                      <p:cBhvr>
                                        <p:cTn id="61" dur="500"/>
                                        <p:tgtEl>
                                          <p:spTgt spid="201"/>
                                        </p:tgtEl>
                                      </p:cBhvr>
                                    </p:animEffect>
                                  </p:childTnLst>
                                </p:cTn>
                              </p:par>
                            </p:childTnLst>
                          </p:cTn>
                        </p:par>
                        <p:par>
                          <p:cTn id="62" fill="hold">
                            <p:stCondLst>
                              <p:cond delay="500"/>
                            </p:stCondLst>
                            <p:childTnLst>
                              <p:par>
                                <p:cTn id="63" presetID="17" presetClass="entr" presetSubtype="4" fill="hold" grpId="0" nodeType="afterEffect">
                                  <p:stCondLst>
                                    <p:cond delay="0"/>
                                  </p:stCondLst>
                                  <p:childTnLst>
                                    <p:set>
                                      <p:cBhvr>
                                        <p:cTn id="64" dur="1" fill="hold">
                                          <p:stCondLst>
                                            <p:cond delay="0"/>
                                          </p:stCondLst>
                                        </p:cTn>
                                        <p:tgtEl>
                                          <p:spTgt spid="151"/>
                                        </p:tgtEl>
                                        <p:attrNameLst>
                                          <p:attrName>style.visibility</p:attrName>
                                        </p:attrNameLst>
                                      </p:cBhvr>
                                      <p:to>
                                        <p:strVal val="visible"/>
                                      </p:to>
                                    </p:set>
                                    <p:anim calcmode="lin" valueType="num">
                                      <p:cBhvr>
                                        <p:cTn id="65" dur="500" fill="hold"/>
                                        <p:tgtEl>
                                          <p:spTgt spid="151"/>
                                        </p:tgtEl>
                                        <p:attrNameLst>
                                          <p:attrName>ppt_x</p:attrName>
                                        </p:attrNameLst>
                                      </p:cBhvr>
                                      <p:tavLst>
                                        <p:tav tm="0">
                                          <p:val>
                                            <p:strVal val="#ppt_x"/>
                                          </p:val>
                                        </p:tav>
                                        <p:tav tm="100000">
                                          <p:val>
                                            <p:strVal val="#ppt_x"/>
                                          </p:val>
                                        </p:tav>
                                      </p:tavLst>
                                    </p:anim>
                                    <p:anim calcmode="lin" valueType="num">
                                      <p:cBhvr>
                                        <p:cTn id="66" dur="500" fill="hold"/>
                                        <p:tgtEl>
                                          <p:spTgt spid="151"/>
                                        </p:tgtEl>
                                        <p:attrNameLst>
                                          <p:attrName>ppt_y</p:attrName>
                                        </p:attrNameLst>
                                      </p:cBhvr>
                                      <p:tavLst>
                                        <p:tav tm="0">
                                          <p:val>
                                            <p:strVal val="#ppt_y+#ppt_h/2"/>
                                          </p:val>
                                        </p:tav>
                                        <p:tav tm="100000">
                                          <p:val>
                                            <p:strVal val="#ppt_y"/>
                                          </p:val>
                                        </p:tav>
                                      </p:tavLst>
                                    </p:anim>
                                    <p:anim calcmode="lin" valueType="num">
                                      <p:cBhvr>
                                        <p:cTn id="67" dur="500" fill="hold"/>
                                        <p:tgtEl>
                                          <p:spTgt spid="151"/>
                                        </p:tgtEl>
                                        <p:attrNameLst>
                                          <p:attrName>ppt_w</p:attrName>
                                        </p:attrNameLst>
                                      </p:cBhvr>
                                      <p:tavLst>
                                        <p:tav tm="0">
                                          <p:val>
                                            <p:strVal val="#ppt_w"/>
                                          </p:val>
                                        </p:tav>
                                        <p:tav tm="100000">
                                          <p:val>
                                            <p:strVal val="#ppt_w"/>
                                          </p:val>
                                        </p:tav>
                                      </p:tavLst>
                                    </p:anim>
                                    <p:anim calcmode="lin" valueType="num">
                                      <p:cBhvr>
                                        <p:cTn id="68" dur="500" fill="hold"/>
                                        <p:tgtEl>
                                          <p:spTgt spid="151"/>
                                        </p:tgtEl>
                                        <p:attrNameLst>
                                          <p:attrName>ppt_h</p:attrName>
                                        </p:attrNameLst>
                                      </p:cBhvr>
                                      <p:tavLst>
                                        <p:tav tm="0">
                                          <p:val>
                                            <p:fltVal val="0"/>
                                          </p:val>
                                        </p:tav>
                                        <p:tav tm="100000">
                                          <p:val>
                                            <p:strVal val="#ppt_h"/>
                                          </p:val>
                                        </p:tav>
                                      </p:tavLst>
                                    </p:anim>
                                  </p:childTnLst>
                                </p:cTn>
                              </p:par>
                            </p:childTnLst>
                          </p:cTn>
                        </p:par>
                        <p:par>
                          <p:cTn id="69" fill="hold">
                            <p:stCondLst>
                              <p:cond delay="1000"/>
                            </p:stCondLst>
                            <p:childTnLst>
                              <p:par>
                                <p:cTn id="70" presetID="17" presetClass="entr" presetSubtype="4" fill="hold" grpId="0" nodeType="afterEffect">
                                  <p:stCondLst>
                                    <p:cond delay="0"/>
                                  </p:stCondLst>
                                  <p:childTnLst>
                                    <p:set>
                                      <p:cBhvr>
                                        <p:cTn id="71" dur="1" fill="hold">
                                          <p:stCondLst>
                                            <p:cond delay="0"/>
                                          </p:stCondLst>
                                        </p:cTn>
                                        <p:tgtEl>
                                          <p:spTgt spid="169"/>
                                        </p:tgtEl>
                                        <p:attrNameLst>
                                          <p:attrName>style.visibility</p:attrName>
                                        </p:attrNameLst>
                                      </p:cBhvr>
                                      <p:to>
                                        <p:strVal val="visible"/>
                                      </p:to>
                                    </p:set>
                                    <p:anim calcmode="lin" valueType="num">
                                      <p:cBhvr>
                                        <p:cTn id="72" dur="500" fill="hold"/>
                                        <p:tgtEl>
                                          <p:spTgt spid="169"/>
                                        </p:tgtEl>
                                        <p:attrNameLst>
                                          <p:attrName>ppt_x</p:attrName>
                                        </p:attrNameLst>
                                      </p:cBhvr>
                                      <p:tavLst>
                                        <p:tav tm="0">
                                          <p:val>
                                            <p:strVal val="#ppt_x"/>
                                          </p:val>
                                        </p:tav>
                                        <p:tav tm="100000">
                                          <p:val>
                                            <p:strVal val="#ppt_x"/>
                                          </p:val>
                                        </p:tav>
                                      </p:tavLst>
                                    </p:anim>
                                    <p:anim calcmode="lin" valueType="num">
                                      <p:cBhvr>
                                        <p:cTn id="73" dur="500" fill="hold"/>
                                        <p:tgtEl>
                                          <p:spTgt spid="169"/>
                                        </p:tgtEl>
                                        <p:attrNameLst>
                                          <p:attrName>ppt_y</p:attrName>
                                        </p:attrNameLst>
                                      </p:cBhvr>
                                      <p:tavLst>
                                        <p:tav tm="0">
                                          <p:val>
                                            <p:strVal val="#ppt_y+#ppt_h/2"/>
                                          </p:val>
                                        </p:tav>
                                        <p:tav tm="100000">
                                          <p:val>
                                            <p:strVal val="#ppt_y"/>
                                          </p:val>
                                        </p:tav>
                                      </p:tavLst>
                                    </p:anim>
                                    <p:anim calcmode="lin" valueType="num">
                                      <p:cBhvr>
                                        <p:cTn id="74" dur="500" fill="hold"/>
                                        <p:tgtEl>
                                          <p:spTgt spid="169"/>
                                        </p:tgtEl>
                                        <p:attrNameLst>
                                          <p:attrName>ppt_w</p:attrName>
                                        </p:attrNameLst>
                                      </p:cBhvr>
                                      <p:tavLst>
                                        <p:tav tm="0">
                                          <p:val>
                                            <p:strVal val="#ppt_w"/>
                                          </p:val>
                                        </p:tav>
                                        <p:tav tm="100000">
                                          <p:val>
                                            <p:strVal val="#ppt_w"/>
                                          </p:val>
                                        </p:tav>
                                      </p:tavLst>
                                    </p:anim>
                                    <p:anim calcmode="lin" valueType="num">
                                      <p:cBhvr>
                                        <p:cTn id="75" dur="500" fill="hold"/>
                                        <p:tgtEl>
                                          <p:spTgt spid="169"/>
                                        </p:tgtEl>
                                        <p:attrNameLst>
                                          <p:attrName>ppt_h</p:attrName>
                                        </p:attrNameLst>
                                      </p:cBhvr>
                                      <p:tavLst>
                                        <p:tav tm="0">
                                          <p:val>
                                            <p:fltVal val="0"/>
                                          </p:val>
                                        </p:tav>
                                        <p:tav tm="100000">
                                          <p:val>
                                            <p:strVal val="#ppt_h"/>
                                          </p:val>
                                        </p:tav>
                                      </p:tavLst>
                                    </p:anim>
                                  </p:childTnLst>
                                </p:cTn>
                              </p:par>
                              <p:par>
                                <p:cTn id="76" presetID="17" presetClass="entr" presetSubtype="4" fill="hold" grpId="0" nodeType="withEffect">
                                  <p:stCondLst>
                                    <p:cond delay="0"/>
                                  </p:stCondLst>
                                  <p:childTnLst>
                                    <p:set>
                                      <p:cBhvr>
                                        <p:cTn id="77" dur="1" fill="hold">
                                          <p:stCondLst>
                                            <p:cond delay="0"/>
                                          </p:stCondLst>
                                        </p:cTn>
                                        <p:tgtEl>
                                          <p:spTgt spid="170"/>
                                        </p:tgtEl>
                                        <p:attrNameLst>
                                          <p:attrName>style.visibility</p:attrName>
                                        </p:attrNameLst>
                                      </p:cBhvr>
                                      <p:to>
                                        <p:strVal val="visible"/>
                                      </p:to>
                                    </p:set>
                                    <p:anim calcmode="lin" valueType="num">
                                      <p:cBhvr>
                                        <p:cTn id="78" dur="500" fill="hold"/>
                                        <p:tgtEl>
                                          <p:spTgt spid="170"/>
                                        </p:tgtEl>
                                        <p:attrNameLst>
                                          <p:attrName>ppt_x</p:attrName>
                                        </p:attrNameLst>
                                      </p:cBhvr>
                                      <p:tavLst>
                                        <p:tav tm="0">
                                          <p:val>
                                            <p:strVal val="#ppt_x"/>
                                          </p:val>
                                        </p:tav>
                                        <p:tav tm="100000">
                                          <p:val>
                                            <p:strVal val="#ppt_x"/>
                                          </p:val>
                                        </p:tav>
                                      </p:tavLst>
                                    </p:anim>
                                    <p:anim calcmode="lin" valueType="num">
                                      <p:cBhvr>
                                        <p:cTn id="79" dur="500" fill="hold"/>
                                        <p:tgtEl>
                                          <p:spTgt spid="170"/>
                                        </p:tgtEl>
                                        <p:attrNameLst>
                                          <p:attrName>ppt_y</p:attrName>
                                        </p:attrNameLst>
                                      </p:cBhvr>
                                      <p:tavLst>
                                        <p:tav tm="0">
                                          <p:val>
                                            <p:strVal val="#ppt_y+#ppt_h/2"/>
                                          </p:val>
                                        </p:tav>
                                        <p:tav tm="100000">
                                          <p:val>
                                            <p:strVal val="#ppt_y"/>
                                          </p:val>
                                        </p:tav>
                                      </p:tavLst>
                                    </p:anim>
                                    <p:anim calcmode="lin" valueType="num">
                                      <p:cBhvr>
                                        <p:cTn id="80" dur="500" fill="hold"/>
                                        <p:tgtEl>
                                          <p:spTgt spid="170"/>
                                        </p:tgtEl>
                                        <p:attrNameLst>
                                          <p:attrName>ppt_w</p:attrName>
                                        </p:attrNameLst>
                                      </p:cBhvr>
                                      <p:tavLst>
                                        <p:tav tm="0">
                                          <p:val>
                                            <p:strVal val="#ppt_w"/>
                                          </p:val>
                                        </p:tav>
                                        <p:tav tm="100000">
                                          <p:val>
                                            <p:strVal val="#ppt_w"/>
                                          </p:val>
                                        </p:tav>
                                      </p:tavLst>
                                    </p:anim>
                                    <p:anim calcmode="lin" valueType="num">
                                      <p:cBhvr>
                                        <p:cTn id="81" dur="500" fill="hold"/>
                                        <p:tgtEl>
                                          <p:spTgt spid="170"/>
                                        </p:tgtEl>
                                        <p:attrNameLst>
                                          <p:attrName>ppt_h</p:attrName>
                                        </p:attrNameLst>
                                      </p:cBhvr>
                                      <p:tavLst>
                                        <p:tav tm="0">
                                          <p:val>
                                            <p:fltVal val="0"/>
                                          </p:val>
                                        </p:tav>
                                        <p:tav tm="100000">
                                          <p:val>
                                            <p:strVal val="#ppt_h"/>
                                          </p:val>
                                        </p:tav>
                                      </p:tavLst>
                                    </p:anim>
                                  </p:childTnLst>
                                </p:cTn>
                              </p:par>
                            </p:childTnLst>
                          </p:cTn>
                        </p:par>
                        <p:par>
                          <p:cTn id="82" fill="hold">
                            <p:stCondLst>
                              <p:cond delay="1500"/>
                            </p:stCondLst>
                            <p:childTnLst>
                              <p:par>
                                <p:cTn id="83" presetID="17" presetClass="entr" presetSubtype="4" fill="hold" nodeType="afterEffect">
                                  <p:stCondLst>
                                    <p:cond delay="0"/>
                                  </p:stCondLst>
                                  <p:childTnLst>
                                    <p:set>
                                      <p:cBhvr>
                                        <p:cTn id="84" dur="1" fill="hold">
                                          <p:stCondLst>
                                            <p:cond delay="0"/>
                                          </p:stCondLst>
                                        </p:cTn>
                                        <p:tgtEl>
                                          <p:spTgt spid="171"/>
                                        </p:tgtEl>
                                        <p:attrNameLst>
                                          <p:attrName>style.visibility</p:attrName>
                                        </p:attrNameLst>
                                      </p:cBhvr>
                                      <p:to>
                                        <p:strVal val="visible"/>
                                      </p:to>
                                    </p:set>
                                    <p:anim calcmode="lin" valueType="num">
                                      <p:cBhvr>
                                        <p:cTn id="85" dur="500" fill="hold"/>
                                        <p:tgtEl>
                                          <p:spTgt spid="171"/>
                                        </p:tgtEl>
                                        <p:attrNameLst>
                                          <p:attrName>ppt_x</p:attrName>
                                        </p:attrNameLst>
                                      </p:cBhvr>
                                      <p:tavLst>
                                        <p:tav tm="0">
                                          <p:val>
                                            <p:strVal val="#ppt_x"/>
                                          </p:val>
                                        </p:tav>
                                        <p:tav tm="100000">
                                          <p:val>
                                            <p:strVal val="#ppt_x"/>
                                          </p:val>
                                        </p:tav>
                                      </p:tavLst>
                                    </p:anim>
                                    <p:anim calcmode="lin" valueType="num">
                                      <p:cBhvr>
                                        <p:cTn id="86" dur="500" fill="hold"/>
                                        <p:tgtEl>
                                          <p:spTgt spid="171"/>
                                        </p:tgtEl>
                                        <p:attrNameLst>
                                          <p:attrName>ppt_y</p:attrName>
                                        </p:attrNameLst>
                                      </p:cBhvr>
                                      <p:tavLst>
                                        <p:tav tm="0">
                                          <p:val>
                                            <p:strVal val="#ppt_y+#ppt_h/2"/>
                                          </p:val>
                                        </p:tav>
                                        <p:tav tm="100000">
                                          <p:val>
                                            <p:strVal val="#ppt_y"/>
                                          </p:val>
                                        </p:tav>
                                      </p:tavLst>
                                    </p:anim>
                                    <p:anim calcmode="lin" valueType="num">
                                      <p:cBhvr>
                                        <p:cTn id="87" dur="500" fill="hold"/>
                                        <p:tgtEl>
                                          <p:spTgt spid="171"/>
                                        </p:tgtEl>
                                        <p:attrNameLst>
                                          <p:attrName>ppt_w</p:attrName>
                                        </p:attrNameLst>
                                      </p:cBhvr>
                                      <p:tavLst>
                                        <p:tav tm="0">
                                          <p:val>
                                            <p:strVal val="#ppt_w"/>
                                          </p:val>
                                        </p:tav>
                                        <p:tav tm="100000">
                                          <p:val>
                                            <p:strVal val="#ppt_w"/>
                                          </p:val>
                                        </p:tav>
                                      </p:tavLst>
                                    </p:anim>
                                    <p:anim calcmode="lin" valueType="num">
                                      <p:cBhvr>
                                        <p:cTn id="88" dur="500" fill="hold"/>
                                        <p:tgtEl>
                                          <p:spTgt spid="171"/>
                                        </p:tgtEl>
                                        <p:attrNameLst>
                                          <p:attrName>ppt_h</p:attrName>
                                        </p:attrNameLst>
                                      </p:cBhvr>
                                      <p:tavLst>
                                        <p:tav tm="0">
                                          <p:val>
                                            <p:fltVal val="0"/>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1"/>
                                        </p:tgtEl>
                                        <p:attrNameLst>
                                          <p:attrName>style.visibility</p:attrName>
                                        </p:attrNameLst>
                                      </p:cBhvr>
                                      <p:to>
                                        <p:strVal val="visible"/>
                                      </p:to>
                                    </p:set>
                                    <p:animEffect transition="in" filter="fade">
                                      <p:cBhvr>
                                        <p:cTn id="93" dur="500"/>
                                        <p:tgtEl>
                                          <p:spTgt spid="1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86"/>
                                        </p:tgtEl>
                                        <p:attrNameLst>
                                          <p:attrName>style.visibility</p:attrName>
                                        </p:attrNameLst>
                                      </p:cBhvr>
                                      <p:to>
                                        <p:strVal val="visible"/>
                                      </p:to>
                                    </p:set>
                                    <p:animEffect transition="in" filter="fade">
                                      <p:cBhvr>
                                        <p:cTn id="96" dur="500"/>
                                        <p:tgtEl>
                                          <p:spTgt spid="186"/>
                                        </p:tgtEl>
                                      </p:cBhvr>
                                    </p:animEffect>
                                  </p:childTnLst>
                                </p:cTn>
                              </p:par>
                            </p:childTnLst>
                          </p:cTn>
                        </p:par>
                        <p:par>
                          <p:cTn id="97" fill="hold">
                            <p:stCondLst>
                              <p:cond delay="500"/>
                            </p:stCondLst>
                            <p:childTnLst>
                              <p:par>
                                <p:cTn id="98" presetID="17" presetClass="entr" presetSubtype="4" fill="hold" grpId="0" nodeType="afterEffect">
                                  <p:stCondLst>
                                    <p:cond delay="0"/>
                                  </p:stCondLst>
                                  <p:childTnLst>
                                    <p:set>
                                      <p:cBhvr>
                                        <p:cTn id="99" dur="1" fill="hold">
                                          <p:stCondLst>
                                            <p:cond delay="0"/>
                                          </p:stCondLst>
                                        </p:cTn>
                                        <p:tgtEl>
                                          <p:spTgt spid="89"/>
                                        </p:tgtEl>
                                        <p:attrNameLst>
                                          <p:attrName>style.visibility</p:attrName>
                                        </p:attrNameLst>
                                      </p:cBhvr>
                                      <p:to>
                                        <p:strVal val="visible"/>
                                      </p:to>
                                    </p:set>
                                    <p:anim calcmode="lin" valueType="num">
                                      <p:cBhvr>
                                        <p:cTn id="100" dur="500" fill="hold"/>
                                        <p:tgtEl>
                                          <p:spTgt spid="89"/>
                                        </p:tgtEl>
                                        <p:attrNameLst>
                                          <p:attrName>ppt_x</p:attrName>
                                        </p:attrNameLst>
                                      </p:cBhvr>
                                      <p:tavLst>
                                        <p:tav tm="0">
                                          <p:val>
                                            <p:strVal val="#ppt_x"/>
                                          </p:val>
                                        </p:tav>
                                        <p:tav tm="100000">
                                          <p:val>
                                            <p:strVal val="#ppt_x"/>
                                          </p:val>
                                        </p:tav>
                                      </p:tavLst>
                                    </p:anim>
                                    <p:anim calcmode="lin" valueType="num">
                                      <p:cBhvr>
                                        <p:cTn id="101" dur="500" fill="hold"/>
                                        <p:tgtEl>
                                          <p:spTgt spid="89"/>
                                        </p:tgtEl>
                                        <p:attrNameLst>
                                          <p:attrName>ppt_y</p:attrName>
                                        </p:attrNameLst>
                                      </p:cBhvr>
                                      <p:tavLst>
                                        <p:tav tm="0">
                                          <p:val>
                                            <p:strVal val="#ppt_y+#ppt_h/2"/>
                                          </p:val>
                                        </p:tav>
                                        <p:tav tm="100000">
                                          <p:val>
                                            <p:strVal val="#ppt_y"/>
                                          </p:val>
                                        </p:tav>
                                      </p:tavLst>
                                    </p:anim>
                                    <p:anim calcmode="lin" valueType="num">
                                      <p:cBhvr>
                                        <p:cTn id="102" dur="500" fill="hold"/>
                                        <p:tgtEl>
                                          <p:spTgt spid="89"/>
                                        </p:tgtEl>
                                        <p:attrNameLst>
                                          <p:attrName>ppt_w</p:attrName>
                                        </p:attrNameLst>
                                      </p:cBhvr>
                                      <p:tavLst>
                                        <p:tav tm="0">
                                          <p:val>
                                            <p:strVal val="#ppt_w"/>
                                          </p:val>
                                        </p:tav>
                                        <p:tav tm="100000">
                                          <p:val>
                                            <p:strVal val="#ppt_w"/>
                                          </p:val>
                                        </p:tav>
                                      </p:tavLst>
                                    </p:anim>
                                    <p:anim calcmode="lin" valueType="num">
                                      <p:cBhvr>
                                        <p:cTn id="103" dur="500" fill="hold"/>
                                        <p:tgtEl>
                                          <p:spTgt spid="89"/>
                                        </p:tgtEl>
                                        <p:attrNameLst>
                                          <p:attrName>ppt_h</p:attrName>
                                        </p:attrNameLst>
                                      </p:cBhvr>
                                      <p:tavLst>
                                        <p:tav tm="0">
                                          <p:val>
                                            <p:fltVal val="0"/>
                                          </p:val>
                                        </p:tav>
                                        <p:tav tm="100000">
                                          <p:val>
                                            <p:strVal val="#ppt_h"/>
                                          </p:val>
                                        </p:tav>
                                      </p:tavLst>
                                    </p:anim>
                                  </p:childTnLst>
                                </p:cTn>
                              </p:par>
                            </p:childTnLst>
                          </p:cTn>
                        </p:par>
                        <p:par>
                          <p:cTn id="104" fill="hold">
                            <p:stCondLst>
                              <p:cond delay="1000"/>
                            </p:stCondLst>
                            <p:childTnLst>
                              <p:par>
                                <p:cTn id="105" presetID="17" presetClass="entr" presetSubtype="4" fill="hold" grpId="0" nodeType="afterEffect">
                                  <p:stCondLst>
                                    <p:cond delay="0"/>
                                  </p:stCondLst>
                                  <p:childTnLst>
                                    <p:set>
                                      <p:cBhvr>
                                        <p:cTn id="106" dur="1" fill="hold">
                                          <p:stCondLst>
                                            <p:cond delay="0"/>
                                          </p:stCondLst>
                                        </p:cTn>
                                        <p:tgtEl>
                                          <p:spTgt spid="92"/>
                                        </p:tgtEl>
                                        <p:attrNameLst>
                                          <p:attrName>style.visibility</p:attrName>
                                        </p:attrNameLst>
                                      </p:cBhvr>
                                      <p:to>
                                        <p:strVal val="visible"/>
                                      </p:to>
                                    </p:set>
                                    <p:anim calcmode="lin" valueType="num">
                                      <p:cBhvr>
                                        <p:cTn id="107" dur="500" fill="hold"/>
                                        <p:tgtEl>
                                          <p:spTgt spid="92"/>
                                        </p:tgtEl>
                                        <p:attrNameLst>
                                          <p:attrName>ppt_x</p:attrName>
                                        </p:attrNameLst>
                                      </p:cBhvr>
                                      <p:tavLst>
                                        <p:tav tm="0">
                                          <p:val>
                                            <p:strVal val="#ppt_x"/>
                                          </p:val>
                                        </p:tav>
                                        <p:tav tm="100000">
                                          <p:val>
                                            <p:strVal val="#ppt_x"/>
                                          </p:val>
                                        </p:tav>
                                      </p:tavLst>
                                    </p:anim>
                                    <p:anim calcmode="lin" valueType="num">
                                      <p:cBhvr>
                                        <p:cTn id="108" dur="500" fill="hold"/>
                                        <p:tgtEl>
                                          <p:spTgt spid="92"/>
                                        </p:tgtEl>
                                        <p:attrNameLst>
                                          <p:attrName>ppt_y</p:attrName>
                                        </p:attrNameLst>
                                      </p:cBhvr>
                                      <p:tavLst>
                                        <p:tav tm="0">
                                          <p:val>
                                            <p:strVal val="#ppt_y+#ppt_h/2"/>
                                          </p:val>
                                        </p:tav>
                                        <p:tav tm="100000">
                                          <p:val>
                                            <p:strVal val="#ppt_y"/>
                                          </p:val>
                                        </p:tav>
                                      </p:tavLst>
                                    </p:anim>
                                    <p:anim calcmode="lin" valueType="num">
                                      <p:cBhvr>
                                        <p:cTn id="109" dur="500" fill="hold"/>
                                        <p:tgtEl>
                                          <p:spTgt spid="92"/>
                                        </p:tgtEl>
                                        <p:attrNameLst>
                                          <p:attrName>ppt_w</p:attrName>
                                        </p:attrNameLst>
                                      </p:cBhvr>
                                      <p:tavLst>
                                        <p:tav tm="0">
                                          <p:val>
                                            <p:strVal val="#ppt_w"/>
                                          </p:val>
                                        </p:tav>
                                        <p:tav tm="100000">
                                          <p:val>
                                            <p:strVal val="#ppt_w"/>
                                          </p:val>
                                        </p:tav>
                                      </p:tavLst>
                                    </p:anim>
                                    <p:anim calcmode="lin" valueType="num">
                                      <p:cBhvr>
                                        <p:cTn id="110" dur="500" fill="hold"/>
                                        <p:tgtEl>
                                          <p:spTgt spid="92"/>
                                        </p:tgtEl>
                                        <p:attrNameLst>
                                          <p:attrName>ppt_h</p:attrName>
                                        </p:attrNameLst>
                                      </p:cBhvr>
                                      <p:tavLst>
                                        <p:tav tm="0">
                                          <p:val>
                                            <p:fltVal val="0"/>
                                          </p:val>
                                        </p:tav>
                                        <p:tav tm="100000">
                                          <p:val>
                                            <p:strVal val="#ppt_h"/>
                                          </p:val>
                                        </p:tav>
                                      </p:tavLst>
                                    </p:anim>
                                  </p:childTnLst>
                                </p:cTn>
                              </p:par>
                            </p:childTnLst>
                          </p:cTn>
                        </p:par>
                        <p:par>
                          <p:cTn id="111" fill="hold">
                            <p:stCondLst>
                              <p:cond delay="1500"/>
                            </p:stCondLst>
                            <p:childTnLst>
                              <p:par>
                                <p:cTn id="112" presetID="17" presetClass="entr" presetSubtype="4" fill="hold" grpId="0" nodeType="afterEffect">
                                  <p:stCondLst>
                                    <p:cond delay="0"/>
                                  </p:stCondLst>
                                  <p:childTnLst>
                                    <p:set>
                                      <p:cBhvr>
                                        <p:cTn id="113" dur="1" fill="hold">
                                          <p:stCondLst>
                                            <p:cond delay="0"/>
                                          </p:stCondLst>
                                        </p:cTn>
                                        <p:tgtEl>
                                          <p:spTgt spid="95"/>
                                        </p:tgtEl>
                                        <p:attrNameLst>
                                          <p:attrName>style.visibility</p:attrName>
                                        </p:attrNameLst>
                                      </p:cBhvr>
                                      <p:to>
                                        <p:strVal val="visible"/>
                                      </p:to>
                                    </p:set>
                                    <p:anim calcmode="lin" valueType="num">
                                      <p:cBhvr>
                                        <p:cTn id="114" dur="500" fill="hold"/>
                                        <p:tgtEl>
                                          <p:spTgt spid="95"/>
                                        </p:tgtEl>
                                        <p:attrNameLst>
                                          <p:attrName>ppt_x</p:attrName>
                                        </p:attrNameLst>
                                      </p:cBhvr>
                                      <p:tavLst>
                                        <p:tav tm="0">
                                          <p:val>
                                            <p:strVal val="#ppt_x"/>
                                          </p:val>
                                        </p:tav>
                                        <p:tav tm="100000">
                                          <p:val>
                                            <p:strVal val="#ppt_x"/>
                                          </p:val>
                                        </p:tav>
                                      </p:tavLst>
                                    </p:anim>
                                    <p:anim calcmode="lin" valueType="num">
                                      <p:cBhvr>
                                        <p:cTn id="115" dur="500" fill="hold"/>
                                        <p:tgtEl>
                                          <p:spTgt spid="95"/>
                                        </p:tgtEl>
                                        <p:attrNameLst>
                                          <p:attrName>ppt_y</p:attrName>
                                        </p:attrNameLst>
                                      </p:cBhvr>
                                      <p:tavLst>
                                        <p:tav tm="0">
                                          <p:val>
                                            <p:strVal val="#ppt_y+#ppt_h/2"/>
                                          </p:val>
                                        </p:tav>
                                        <p:tav tm="100000">
                                          <p:val>
                                            <p:strVal val="#ppt_y"/>
                                          </p:val>
                                        </p:tav>
                                      </p:tavLst>
                                    </p:anim>
                                    <p:anim calcmode="lin" valueType="num">
                                      <p:cBhvr>
                                        <p:cTn id="116" dur="500" fill="hold"/>
                                        <p:tgtEl>
                                          <p:spTgt spid="95"/>
                                        </p:tgtEl>
                                        <p:attrNameLst>
                                          <p:attrName>ppt_w</p:attrName>
                                        </p:attrNameLst>
                                      </p:cBhvr>
                                      <p:tavLst>
                                        <p:tav tm="0">
                                          <p:val>
                                            <p:strVal val="#ppt_w"/>
                                          </p:val>
                                        </p:tav>
                                        <p:tav tm="100000">
                                          <p:val>
                                            <p:strVal val="#ppt_w"/>
                                          </p:val>
                                        </p:tav>
                                      </p:tavLst>
                                    </p:anim>
                                    <p:anim calcmode="lin" valueType="num">
                                      <p:cBhvr>
                                        <p:cTn id="117" dur="500" fill="hold"/>
                                        <p:tgtEl>
                                          <p:spTgt spid="95"/>
                                        </p:tgtEl>
                                        <p:attrNameLst>
                                          <p:attrName>ppt_h</p:attrName>
                                        </p:attrNameLst>
                                      </p:cBhvr>
                                      <p:tavLst>
                                        <p:tav tm="0">
                                          <p:val>
                                            <p:fltVal val="0"/>
                                          </p:val>
                                        </p:tav>
                                        <p:tav tm="100000">
                                          <p:val>
                                            <p:strVal val="#ppt_h"/>
                                          </p:val>
                                        </p:tav>
                                      </p:tavLst>
                                    </p:anim>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00"/>
                                        </p:tgtEl>
                                        <p:attrNameLst>
                                          <p:attrName>style.visibility</p:attrName>
                                        </p:attrNameLst>
                                      </p:cBhvr>
                                      <p:to>
                                        <p:strVal val="visible"/>
                                      </p:to>
                                    </p:set>
                                    <p:animEffect transition="in" filter="fade">
                                      <p:cBhvr>
                                        <p:cTn id="122" dur="500"/>
                                        <p:tgtEl>
                                          <p:spTgt spid="100"/>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99"/>
                                        </p:tgtEl>
                                        <p:attrNameLst>
                                          <p:attrName>style.visibility</p:attrName>
                                        </p:attrNameLst>
                                      </p:cBhvr>
                                      <p:to>
                                        <p:strVal val="visible"/>
                                      </p:to>
                                    </p:set>
                                    <p:animEffect transition="in" filter="fade">
                                      <p:cBhvr>
                                        <p:cTn id="125" dur="500"/>
                                        <p:tgtEl>
                                          <p:spTgt spid="99"/>
                                        </p:tgtEl>
                                      </p:cBhvr>
                                    </p:animEffect>
                                  </p:childTnLst>
                                </p:cTn>
                              </p:par>
                            </p:childTnLst>
                          </p:cTn>
                        </p:par>
                        <p:par>
                          <p:cTn id="126" fill="hold">
                            <p:stCondLst>
                              <p:cond delay="500"/>
                            </p:stCondLst>
                            <p:childTnLst>
                              <p:par>
                                <p:cTn id="127" presetID="17" presetClass="entr" presetSubtype="4" fill="hold" grpId="0" nodeType="afterEffect">
                                  <p:stCondLst>
                                    <p:cond delay="0"/>
                                  </p:stCondLst>
                                  <p:childTnLst>
                                    <p:set>
                                      <p:cBhvr>
                                        <p:cTn id="128" dur="1" fill="hold">
                                          <p:stCondLst>
                                            <p:cond delay="0"/>
                                          </p:stCondLst>
                                        </p:cTn>
                                        <p:tgtEl>
                                          <p:spTgt spid="90"/>
                                        </p:tgtEl>
                                        <p:attrNameLst>
                                          <p:attrName>style.visibility</p:attrName>
                                        </p:attrNameLst>
                                      </p:cBhvr>
                                      <p:to>
                                        <p:strVal val="visible"/>
                                      </p:to>
                                    </p:set>
                                    <p:anim calcmode="lin" valueType="num">
                                      <p:cBhvr>
                                        <p:cTn id="129" dur="500" fill="hold"/>
                                        <p:tgtEl>
                                          <p:spTgt spid="90"/>
                                        </p:tgtEl>
                                        <p:attrNameLst>
                                          <p:attrName>ppt_x</p:attrName>
                                        </p:attrNameLst>
                                      </p:cBhvr>
                                      <p:tavLst>
                                        <p:tav tm="0">
                                          <p:val>
                                            <p:strVal val="#ppt_x"/>
                                          </p:val>
                                        </p:tav>
                                        <p:tav tm="100000">
                                          <p:val>
                                            <p:strVal val="#ppt_x"/>
                                          </p:val>
                                        </p:tav>
                                      </p:tavLst>
                                    </p:anim>
                                    <p:anim calcmode="lin" valueType="num">
                                      <p:cBhvr>
                                        <p:cTn id="130" dur="500" fill="hold"/>
                                        <p:tgtEl>
                                          <p:spTgt spid="90"/>
                                        </p:tgtEl>
                                        <p:attrNameLst>
                                          <p:attrName>ppt_y</p:attrName>
                                        </p:attrNameLst>
                                      </p:cBhvr>
                                      <p:tavLst>
                                        <p:tav tm="0">
                                          <p:val>
                                            <p:strVal val="#ppt_y+#ppt_h/2"/>
                                          </p:val>
                                        </p:tav>
                                        <p:tav tm="100000">
                                          <p:val>
                                            <p:strVal val="#ppt_y"/>
                                          </p:val>
                                        </p:tav>
                                      </p:tavLst>
                                    </p:anim>
                                    <p:anim calcmode="lin" valueType="num">
                                      <p:cBhvr>
                                        <p:cTn id="131" dur="500" fill="hold"/>
                                        <p:tgtEl>
                                          <p:spTgt spid="90"/>
                                        </p:tgtEl>
                                        <p:attrNameLst>
                                          <p:attrName>ppt_w</p:attrName>
                                        </p:attrNameLst>
                                      </p:cBhvr>
                                      <p:tavLst>
                                        <p:tav tm="0">
                                          <p:val>
                                            <p:strVal val="#ppt_w"/>
                                          </p:val>
                                        </p:tav>
                                        <p:tav tm="100000">
                                          <p:val>
                                            <p:strVal val="#ppt_w"/>
                                          </p:val>
                                        </p:tav>
                                      </p:tavLst>
                                    </p:anim>
                                    <p:anim calcmode="lin" valueType="num">
                                      <p:cBhvr>
                                        <p:cTn id="132" dur="500" fill="hold"/>
                                        <p:tgtEl>
                                          <p:spTgt spid="90"/>
                                        </p:tgtEl>
                                        <p:attrNameLst>
                                          <p:attrName>ppt_h</p:attrName>
                                        </p:attrNameLst>
                                      </p:cBhvr>
                                      <p:tavLst>
                                        <p:tav tm="0">
                                          <p:val>
                                            <p:fltVal val="0"/>
                                          </p:val>
                                        </p:tav>
                                        <p:tav tm="100000">
                                          <p:val>
                                            <p:strVal val="#ppt_h"/>
                                          </p:val>
                                        </p:tav>
                                      </p:tavLst>
                                    </p:anim>
                                  </p:childTnLst>
                                </p:cTn>
                              </p:par>
                            </p:childTnLst>
                          </p:cTn>
                        </p:par>
                        <p:par>
                          <p:cTn id="133" fill="hold">
                            <p:stCondLst>
                              <p:cond delay="1000"/>
                            </p:stCondLst>
                            <p:childTnLst>
                              <p:par>
                                <p:cTn id="134" presetID="17" presetClass="entr" presetSubtype="4" fill="hold" grpId="0" nodeType="afterEffect">
                                  <p:stCondLst>
                                    <p:cond delay="0"/>
                                  </p:stCondLst>
                                  <p:childTnLst>
                                    <p:set>
                                      <p:cBhvr>
                                        <p:cTn id="135" dur="1" fill="hold">
                                          <p:stCondLst>
                                            <p:cond delay="0"/>
                                          </p:stCondLst>
                                        </p:cTn>
                                        <p:tgtEl>
                                          <p:spTgt spid="93"/>
                                        </p:tgtEl>
                                        <p:attrNameLst>
                                          <p:attrName>style.visibility</p:attrName>
                                        </p:attrNameLst>
                                      </p:cBhvr>
                                      <p:to>
                                        <p:strVal val="visible"/>
                                      </p:to>
                                    </p:set>
                                    <p:anim calcmode="lin" valueType="num">
                                      <p:cBhvr>
                                        <p:cTn id="136" dur="500" fill="hold"/>
                                        <p:tgtEl>
                                          <p:spTgt spid="93"/>
                                        </p:tgtEl>
                                        <p:attrNameLst>
                                          <p:attrName>ppt_x</p:attrName>
                                        </p:attrNameLst>
                                      </p:cBhvr>
                                      <p:tavLst>
                                        <p:tav tm="0">
                                          <p:val>
                                            <p:strVal val="#ppt_x"/>
                                          </p:val>
                                        </p:tav>
                                        <p:tav tm="100000">
                                          <p:val>
                                            <p:strVal val="#ppt_x"/>
                                          </p:val>
                                        </p:tav>
                                      </p:tavLst>
                                    </p:anim>
                                    <p:anim calcmode="lin" valueType="num">
                                      <p:cBhvr>
                                        <p:cTn id="137" dur="500" fill="hold"/>
                                        <p:tgtEl>
                                          <p:spTgt spid="93"/>
                                        </p:tgtEl>
                                        <p:attrNameLst>
                                          <p:attrName>ppt_y</p:attrName>
                                        </p:attrNameLst>
                                      </p:cBhvr>
                                      <p:tavLst>
                                        <p:tav tm="0">
                                          <p:val>
                                            <p:strVal val="#ppt_y+#ppt_h/2"/>
                                          </p:val>
                                        </p:tav>
                                        <p:tav tm="100000">
                                          <p:val>
                                            <p:strVal val="#ppt_y"/>
                                          </p:val>
                                        </p:tav>
                                      </p:tavLst>
                                    </p:anim>
                                    <p:anim calcmode="lin" valueType="num">
                                      <p:cBhvr>
                                        <p:cTn id="138" dur="500" fill="hold"/>
                                        <p:tgtEl>
                                          <p:spTgt spid="93"/>
                                        </p:tgtEl>
                                        <p:attrNameLst>
                                          <p:attrName>ppt_w</p:attrName>
                                        </p:attrNameLst>
                                      </p:cBhvr>
                                      <p:tavLst>
                                        <p:tav tm="0">
                                          <p:val>
                                            <p:strVal val="#ppt_w"/>
                                          </p:val>
                                        </p:tav>
                                        <p:tav tm="100000">
                                          <p:val>
                                            <p:strVal val="#ppt_w"/>
                                          </p:val>
                                        </p:tav>
                                      </p:tavLst>
                                    </p:anim>
                                    <p:anim calcmode="lin" valueType="num">
                                      <p:cBhvr>
                                        <p:cTn id="139" dur="500" fill="hold"/>
                                        <p:tgtEl>
                                          <p:spTgt spid="93"/>
                                        </p:tgtEl>
                                        <p:attrNameLst>
                                          <p:attrName>ppt_h</p:attrName>
                                        </p:attrNameLst>
                                      </p:cBhvr>
                                      <p:tavLst>
                                        <p:tav tm="0">
                                          <p:val>
                                            <p:fltVal val="0"/>
                                          </p:val>
                                        </p:tav>
                                        <p:tav tm="100000">
                                          <p:val>
                                            <p:strVal val="#ppt_h"/>
                                          </p:val>
                                        </p:tav>
                                      </p:tavLst>
                                    </p:anim>
                                  </p:childTnLst>
                                </p:cTn>
                              </p:par>
                            </p:childTnLst>
                          </p:cTn>
                        </p:par>
                        <p:par>
                          <p:cTn id="140" fill="hold">
                            <p:stCondLst>
                              <p:cond delay="1500"/>
                            </p:stCondLst>
                            <p:childTnLst>
                              <p:par>
                                <p:cTn id="141" presetID="17" presetClass="entr" presetSubtype="4" fill="hold" grpId="0" nodeType="afterEffect">
                                  <p:stCondLst>
                                    <p:cond delay="0"/>
                                  </p:stCondLst>
                                  <p:childTnLst>
                                    <p:set>
                                      <p:cBhvr>
                                        <p:cTn id="142" dur="1" fill="hold">
                                          <p:stCondLst>
                                            <p:cond delay="0"/>
                                          </p:stCondLst>
                                        </p:cTn>
                                        <p:tgtEl>
                                          <p:spTgt spid="96"/>
                                        </p:tgtEl>
                                        <p:attrNameLst>
                                          <p:attrName>style.visibility</p:attrName>
                                        </p:attrNameLst>
                                      </p:cBhvr>
                                      <p:to>
                                        <p:strVal val="visible"/>
                                      </p:to>
                                    </p:set>
                                    <p:anim calcmode="lin" valueType="num">
                                      <p:cBhvr>
                                        <p:cTn id="143" dur="500" fill="hold"/>
                                        <p:tgtEl>
                                          <p:spTgt spid="96"/>
                                        </p:tgtEl>
                                        <p:attrNameLst>
                                          <p:attrName>ppt_x</p:attrName>
                                        </p:attrNameLst>
                                      </p:cBhvr>
                                      <p:tavLst>
                                        <p:tav tm="0">
                                          <p:val>
                                            <p:strVal val="#ppt_x"/>
                                          </p:val>
                                        </p:tav>
                                        <p:tav tm="100000">
                                          <p:val>
                                            <p:strVal val="#ppt_x"/>
                                          </p:val>
                                        </p:tav>
                                      </p:tavLst>
                                    </p:anim>
                                    <p:anim calcmode="lin" valueType="num">
                                      <p:cBhvr>
                                        <p:cTn id="144" dur="500" fill="hold"/>
                                        <p:tgtEl>
                                          <p:spTgt spid="96"/>
                                        </p:tgtEl>
                                        <p:attrNameLst>
                                          <p:attrName>ppt_y</p:attrName>
                                        </p:attrNameLst>
                                      </p:cBhvr>
                                      <p:tavLst>
                                        <p:tav tm="0">
                                          <p:val>
                                            <p:strVal val="#ppt_y+#ppt_h/2"/>
                                          </p:val>
                                        </p:tav>
                                        <p:tav tm="100000">
                                          <p:val>
                                            <p:strVal val="#ppt_y"/>
                                          </p:val>
                                        </p:tav>
                                      </p:tavLst>
                                    </p:anim>
                                    <p:anim calcmode="lin" valueType="num">
                                      <p:cBhvr>
                                        <p:cTn id="145" dur="500" fill="hold"/>
                                        <p:tgtEl>
                                          <p:spTgt spid="96"/>
                                        </p:tgtEl>
                                        <p:attrNameLst>
                                          <p:attrName>ppt_w</p:attrName>
                                        </p:attrNameLst>
                                      </p:cBhvr>
                                      <p:tavLst>
                                        <p:tav tm="0">
                                          <p:val>
                                            <p:strVal val="#ppt_w"/>
                                          </p:val>
                                        </p:tav>
                                        <p:tav tm="100000">
                                          <p:val>
                                            <p:strVal val="#ppt_w"/>
                                          </p:val>
                                        </p:tav>
                                      </p:tavLst>
                                    </p:anim>
                                    <p:anim calcmode="lin" valueType="num">
                                      <p:cBhvr>
                                        <p:cTn id="146" dur="500" fill="hold"/>
                                        <p:tgtEl>
                                          <p:spTgt spid="96"/>
                                        </p:tgtEl>
                                        <p:attrNameLst>
                                          <p:attrName>ppt_h</p:attrName>
                                        </p:attrNameLst>
                                      </p:cBhvr>
                                      <p:tavLst>
                                        <p:tav tm="0">
                                          <p:val>
                                            <p:fltVal val="0"/>
                                          </p:val>
                                        </p:tav>
                                        <p:tav tm="100000">
                                          <p:val>
                                            <p:strVal val="#ppt_h"/>
                                          </p:val>
                                        </p:tav>
                                      </p:tavLst>
                                    </p:anim>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102"/>
                                        </p:tgtEl>
                                        <p:attrNameLst>
                                          <p:attrName>style.visibility</p:attrName>
                                        </p:attrNameLst>
                                      </p:cBhvr>
                                      <p:to>
                                        <p:strVal val="visible"/>
                                      </p:to>
                                    </p:set>
                                    <p:animEffect transition="in" filter="fade">
                                      <p:cBhvr>
                                        <p:cTn id="151" dur="500"/>
                                        <p:tgtEl>
                                          <p:spTgt spid="102"/>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01"/>
                                        </p:tgtEl>
                                        <p:attrNameLst>
                                          <p:attrName>style.visibility</p:attrName>
                                        </p:attrNameLst>
                                      </p:cBhvr>
                                      <p:to>
                                        <p:strVal val="visible"/>
                                      </p:to>
                                    </p:set>
                                    <p:animEffect transition="in" filter="fade">
                                      <p:cBhvr>
                                        <p:cTn id="154" dur="500"/>
                                        <p:tgtEl>
                                          <p:spTgt spid="101"/>
                                        </p:tgtEl>
                                      </p:cBhvr>
                                    </p:animEffect>
                                  </p:childTnLst>
                                </p:cTn>
                              </p:par>
                            </p:childTnLst>
                          </p:cTn>
                        </p:par>
                        <p:par>
                          <p:cTn id="155" fill="hold">
                            <p:stCondLst>
                              <p:cond delay="500"/>
                            </p:stCondLst>
                            <p:childTnLst>
                              <p:par>
                                <p:cTn id="156" presetID="17" presetClass="entr" presetSubtype="4" fill="hold" grpId="0" nodeType="afterEffect">
                                  <p:stCondLst>
                                    <p:cond delay="0"/>
                                  </p:stCondLst>
                                  <p:childTnLst>
                                    <p:set>
                                      <p:cBhvr>
                                        <p:cTn id="157" dur="1" fill="hold">
                                          <p:stCondLst>
                                            <p:cond delay="0"/>
                                          </p:stCondLst>
                                        </p:cTn>
                                        <p:tgtEl>
                                          <p:spTgt spid="91"/>
                                        </p:tgtEl>
                                        <p:attrNameLst>
                                          <p:attrName>style.visibility</p:attrName>
                                        </p:attrNameLst>
                                      </p:cBhvr>
                                      <p:to>
                                        <p:strVal val="visible"/>
                                      </p:to>
                                    </p:set>
                                    <p:anim calcmode="lin" valueType="num">
                                      <p:cBhvr>
                                        <p:cTn id="158" dur="500" fill="hold"/>
                                        <p:tgtEl>
                                          <p:spTgt spid="91"/>
                                        </p:tgtEl>
                                        <p:attrNameLst>
                                          <p:attrName>ppt_x</p:attrName>
                                        </p:attrNameLst>
                                      </p:cBhvr>
                                      <p:tavLst>
                                        <p:tav tm="0">
                                          <p:val>
                                            <p:strVal val="#ppt_x"/>
                                          </p:val>
                                        </p:tav>
                                        <p:tav tm="100000">
                                          <p:val>
                                            <p:strVal val="#ppt_x"/>
                                          </p:val>
                                        </p:tav>
                                      </p:tavLst>
                                    </p:anim>
                                    <p:anim calcmode="lin" valueType="num">
                                      <p:cBhvr>
                                        <p:cTn id="159" dur="500" fill="hold"/>
                                        <p:tgtEl>
                                          <p:spTgt spid="91"/>
                                        </p:tgtEl>
                                        <p:attrNameLst>
                                          <p:attrName>ppt_y</p:attrName>
                                        </p:attrNameLst>
                                      </p:cBhvr>
                                      <p:tavLst>
                                        <p:tav tm="0">
                                          <p:val>
                                            <p:strVal val="#ppt_y+#ppt_h/2"/>
                                          </p:val>
                                        </p:tav>
                                        <p:tav tm="100000">
                                          <p:val>
                                            <p:strVal val="#ppt_y"/>
                                          </p:val>
                                        </p:tav>
                                      </p:tavLst>
                                    </p:anim>
                                    <p:anim calcmode="lin" valueType="num">
                                      <p:cBhvr>
                                        <p:cTn id="160" dur="500" fill="hold"/>
                                        <p:tgtEl>
                                          <p:spTgt spid="91"/>
                                        </p:tgtEl>
                                        <p:attrNameLst>
                                          <p:attrName>ppt_w</p:attrName>
                                        </p:attrNameLst>
                                      </p:cBhvr>
                                      <p:tavLst>
                                        <p:tav tm="0">
                                          <p:val>
                                            <p:strVal val="#ppt_w"/>
                                          </p:val>
                                        </p:tav>
                                        <p:tav tm="100000">
                                          <p:val>
                                            <p:strVal val="#ppt_w"/>
                                          </p:val>
                                        </p:tav>
                                      </p:tavLst>
                                    </p:anim>
                                    <p:anim calcmode="lin" valueType="num">
                                      <p:cBhvr>
                                        <p:cTn id="161" dur="500" fill="hold"/>
                                        <p:tgtEl>
                                          <p:spTgt spid="91"/>
                                        </p:tgtEl>
                                        <p:attrNameLst>
                                          <p:attrName>ppt_h</p:attrName>
                                        </p:attrNameLst>
                                      </p:cBhvr>
                                      <p:tavLst>
                                        <p:tav tm="0">
                                          <p:val>
                                            <p:fltVal val="0"/>
                                          </p:val>
                                        </p:tav>
                                        <p:tav tm="100000">
                                          <p:val>
                                            <p:strVal val="#ppt_h"/>
                                          </p:val>
                                        </p:tav>
                                      </p:tavLst>
                                    </p:anim>
                                  </p:childTnLst>
                                </p:cTn>
                              </p:par>
                            </p:childTnLst>
                          </p:cTn>
                        </p:par>
                        <p:par>
                          <p:cTn id="162" fill="hold">
                            <p:stCondLst>
                              <p:cond delay="1000"/>
                            </p:stCondLst>
                            <p:childTnLst>
                              <p:par>
                                <p:cTn id="163" presetID="17" presetClass="entr" presetSubtype="4" fill="hold" grpId="0" nodeType="afterEffect">
                                  <p:stCondLst>
                                    <p:cond delay="0"/>
                                  </p:stCondLst>
                                  <p:childTnLst>
                                    <p:set>
                                      <p:cBhvr>
                                        <p:cTn id="164" dur="1" fill="hold">
                                          <p:stCondLst>
                                            <p:cond delay="0"/>
                                          </p:stCondLst>
                                        </p:cTn>
                                        <p:tgtEl>
                                          <p:spTgt spid="94"/>
                                        </p:tgtEl>
                                        <p:attrNameLst>
                                          <p:attrName>style.visibility</p:attrName>
                                        </p:attrNameLst>
                                      </p:cBhvr>
                                      <p:to>
                                        <p:strVal val="visible"/>
                                      </p:to>
                                    </p:set>
                                    <p:anim calcmode="lin" valueType="num">
                                      <p:cBhvr>
                                        <p:cTn id="165" dur="500" fill="hold"/>
                                        <p:tgtEl>
                                          <p:spTgt spid="94"/>
                                        </p:tgtEl>
                                        <p:attrNameLst>
                                          <p:attrName>ppt_x</p:attrName>
                                        </p:attrNameLst>
                                      </p:cBhvr>
                                      <p:tavLst>
                                        <p:tav tm="0">
                                          <p:val>
                                            <p:strVal val="#ppt_x"/>
                                          </p:val>
                                        </p:tav>
                                        <p:tav tm="100000">
                                          <p:val>
                                            <p:strVal val="#ppt_x"/>
                                          </p:val>
                                        </p:tav>
                                      </p:tavLst>
                                    </p:anim>
                                    <p:anim calcmode="lin" valueType="num">
                                      <p:cBhvr>
                                        <p:cTn id="166" dur="500" fill="hold"/>
                                        <p:tgtEl>
                                          <p:spTgt spid="94"/>
                                        </p:tgtEl>
                                        <p:attrNameLst>
                                          <p:attrName>ppt_y</p:attrName>
                                        </p:attrNameLst>
                                      </p:cBhvr>
                                      <p:tavLst>
                                        <p:tav tm="0">
                                          <p:val>
                                            <p:strVal val="#ppt_y+#ppt_h/2"/>
                                          </p:val>
                                        </p:tav>
                                        <p:tav tm="100000">
                                          <p:val>
                                            <p:strVal val="#ppt_y"/>
                                          </p:val>
                                        </p:tav>
                                      </p:tavLst>
                                    </p:anim>
                                    <p:anim calcmode="lin" valueType="num">
                                      <p:cBhvr>
                                        <p:cTn id="167" dur="500" fill="hold"/>
                                        <p:tgtEl>
                                          <p:spTgt spid="94"/>
                                        </p:tgtEl>
                                        <p:attrNameLst>
                                          <p:attrName>ppt_w</p:attrName>
                                        </p:attrNameLst>
                                      </p:cBhvr>
                                      <p:tavLst>
                                        <p:tav tm="0">
                                          <p:val>
                                            <p:strVal val="#ppt_w"/>
                                          </p:val>
                                        </p:tav>
                                        <p:tav tm="100000">
                                          <p:val>
                                            <p:strVal val="#ppt_w"/>
                                          </p:val>
                                        </p:tav>
                                      </p:tavLst>
                                    </p:anim>
                                    <p:anim calcmode="lin" valueType="num">
                                      <p:cBhvr>
                                        <p:cTn id="168" dur="500" fill="hold"/>
                                        <p:tgtEl>
                                          <p:spTgt spid="94"/>
                                        </p:tgtEl>
                                        <p:attrNameLst>
                                          <p:attrName>ppt_h</p:attrName>
                                        </p:attrNameLst>
                                      </p:cBhvr>
                                      <p:tavLst>
                                        <p:tav tm="0">
                                          <p:val>
                                            <p:fltVal val="0"/>
                                          </p:val>
                                        </p:tav>
                                        <p:tav tm="100000">
                                          <p:val>
                                            <p:strVal val="#ppt_h"/>
                                          </p:val>
                                        </p:tav>
                                      </p:tavLst>
                                    </p:anim>
                                  </p:childTnLst>
                                </p:cTn>
                              </p:par>
                            </p:childTnLst>
                          </p:cTn>
                        </p:par>
                        <p:par>
                          <p:cTn id="169" fill="hold">
                            <p:stCondLst>
                              <p:cond delay="1500"/>
                            </p:stCondLst>
                            <p:childTnLst>
                              <p:par>
                                <p:cTn id="170" presetID="17" presetClass="entr" presetSubtype="4" fill="hold" grpId="0" nodeType="afterEffect">
                                  <p:stCondLst>
                                    <p:cond delay="0"/>
                                  </p:stCondLst>
                                  <p:childTnLst>
                                    <p:set>
                                      <p:cBhvr>
                                        <p:cTn id="171" dur="1" fill="hold">
                                          <p:stCondLst>
                                            <p:cond delay="0"/>
                                          </p:stCondLst>
                                        </p:cTn>
                                        <p:tgtEl>
                                          <p:spTgt spid="97"/>
                                        </p:tgtEl>
                                        <p:attrNameLst>
                                          <p:attrName>style.visibility</p:attrName>
                                        </p:attrNameLst>
                                      </p:cBhvr>
                                      <p:to>
                                        <p:strVal val="visible"/>
                                      </p:to>
                                    </p:set>
                                    <p:anim calcmode="lin" valueType="num">
                                      <p:cBhvr>
                                        <p:cTn id="172" dur="500" fill="hold"/>
                                        <p:tgtEl>
                                          <p:spTgt spid="97"/>
                                        </p:tgtEl>
                                        <p:attrNameLst>
                                          <p:attrName>ppt_x</p:attrName>
                                        </p:attrNameLst>
                                      </p:cBhvr>
                                      <p:tavLst>
                                        <p:tav tm="0">
                                          <p:val>
                                            <p:strVal val="#ppt_x"/>
                                          </p:val>
                                        </p:tav>
                                        <p:tav tm="100000">
                                          <p:val>
                                            <p:strVal val="#ppt_x"/>
                                          </p:val>
                                        </p:tav>
                                      </p:tavLst>
                                    </p:anim>
                                    <p:anim calcmode="lin" valueType="num">
                                      <p:cBhvr>
                                        <p:cTn id="173" dur="500" fill="hold"/>
                                        <p:tgtEl>
                                          <p:spTgt spid="97"/>
                                        </p:tgtEl>
                                        <p:attrNameLst>
                                          <p:attrName>ppt_y</p:attrName>
                                        </p:attrNameLst>
                                      </p:cBhvr>
                                      <p:tavLst>
                                        <p:tav tm="0">
                                          <p:val>
                                            <p:strVal val="#ppt_y+#ppt_h/2"/>
                                          </p:val>
                                        </p:tav>
                                        <p:tav tm="100000">
                                          <p:val>
                                            <p:strVal val="#ppt_y"/>
                                          </p:val>
                                        </p:tav>
                                      </p:tavLst>
                                    </p:anim>
                                    <p:anim calcmode="lin" valueType="num">
                                      <p:cBhvr>
                                        <p:cTn id="174" dur="500" fill="hold"/>
                                        <p:tgtEl>
                                          <p:spTgt spid="97"/>
                                        </p:tgtEl>
                                        <p:attrNameLst>
                                          <p:attrName>ppt_w</p:attrName>
                                        </p:attrNameLst>
                                      </p:cBhvr>
                                      <p:tavLst>
                                        <p:tav tm="0">
                                          <p:val>
                                            <p:strVal val="#ppt_w"/>
                                          </p:val>
                                        </p:tav>
                                        <p:tav tm="100000">
                                          <p:val>
                                            <p:strVal val="#ppt_w"/>
                                          </p:val>
                                        </p:tav>
                                      </p:tavLst>
                                    </p:anim>
                                    <p:anim calcmode="lin" valueType="num">
                                      <p:cBhvr>
                                        <p:cTn id="175" dur="500" fill="hold"/>
                                        <p:tgtEl>
                                          <p:spTgt spid="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4" grpId="0" animBg="1"/>
      <p:bldP spid="97" grpId="0" animBg="1"/>
      <p:bldP spid="151" grpId="0" animBg="1"/>
      <p:bldP spid="169" grpId="0" animBg="1"/>
      <p:bldP spid="170" grpId="0" animBg="1"/>
      <p:bldP spid="201" grpId="0" animBg="1"/>
      <p:bldP spid="41" grpId="0" animBg="1"/>
      <p:bldP spid="202" grpId="0" animBg="1"/>
      <p:bldP spid="200" grpId="0" animBg="1"/>
      <p:bldP spid="89" grpId="0" animBg="1"/>
      <p:bldP spid="90" grpId="0" animBg="1"/>
      <p:bldP spid="92" grpId="0" animBg="1"/>
      <p:bldP spid="93" grpId="0" animBg="1"/>
      <p:bldP spid="95" grpId="0" animBg="1"/>
      <p:bldP spid="96" grpId="0" animBg="1"/>
      <p:bldP spid="186" grpId="0"/>
      <p:bldP spid="11" grpId="0" animBg="1"/>
      <p:bldP spid="99" grpId="0"/>
      <p:bldP spid="100" grpId="0" animBg="1"/>
      <p:bldP spid="101" grpId="0"/>
      <p:bldP spid="10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5333"/>
          <a:stretch/>
        </p:blipFill>
        <p:spPr>
          <a:xfrm>
            <a:off x="1613876" y="487"/>
            <a:ext cx="9538353" cy="6857027"/>
          </a:xfrm>
          <a:prstGeom prst="rect">
            <a:avLst/>
          </a:prstGeom>
        </p:spPr>
      </p:pic>
    </p:spTree>
    <p:extLst>
      <p:ext uri="{BB962C8B-B14F-4D97-AF65-F5344CB8AC3E}">
        <p14:creationId xmlns:p14="http://schemas.microsoft.com/office/powerpoint/2010/main" val="336192000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a:xfrm>
            <a:off x="2761891" y="2633873"/>
            <a:ext cx="9627585" cy="1075486"/>
          </a:xfrm>
        </p:spPr>
        <p:txBody>
          <a:bodyPr/>
          <a:lstStyle/>
          <a:p>
            <a:r>
              <a:rPr lang="en-US" dirty="0" smtClean="0"/>
              <a:t>Demo: CRM – Office Groups</a:t>
            </a:r>
            <a:endParaRPr lang="es-ES" dirty="0"/>
          </a:p>
        </p:txBody>
      </p:sp>
    </p:spTree>
    <p:extLst>
      <p:ext uri="{BB962C8B-B14F-4D97-AF65-F5344CB8AC3E}">
        <p14:creationId xmlns:p14="http://schemas.microsoft.com/office/powerpoint/2010/main" val="8723205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ctrTitle"/>
          </p:nvPr>
        </p:nvSpPr>
        <p:spPr/>
        <p:txBody>
          <a:bodyPr>
            <a:normAutofit/>
          </a:bodyPr>
          <a:lstStyle/>
          <a:p>
            <a:r>
              <a:rPr lang="es-ES" dirty="0" smtClean="0"/>
              <a:t>CRM – </a:t>
            </a:r>
            <a:r>
              <a:rPr lang="es-ES" dirty="0" err="1" smtClean="0"/>
              <a:t>Parature</a:t>
            </a:r>
            <a:endParaRPr lang="en-US" dirty="0"/>
          </a:p>
        </p:txBody>
      </p:sp>
      <p:sp>
        <p:nvSpPr>
          <p:cNvPr id="6" name="Subtítulo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734983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41" y="307896"/>
            <a:ext cx="11079159" cy="1325563"/>
          </a:xfrm>
        </p:spPr>
        <p:txBody>
          <a:bodyPr>
            <a:normAutofit/>
          </a:bodyPr>
          <a:lstStyle/>
          <a:p>
            <a:r>
              <a:rPr lang="es-ES" dirty="0" smtClean="0"/>
              <a:t>Búsqueda </a:t>
            </a:r>
            <a:r>
              <a:rPr lang="es-ES" dirty="0" err="1" smtClean="0"/>
              <a:t>Parature</a:t>
            </a:r>
            <a:r>
              <a:rPr lang="es-ES" dirty="0" smtClean="0"/>
              <a:t> KB</a:t>
            </a:r>
            <a:endParaRPr lang="es-ES" dirty="0"/>
          </a:p>
        </p:txBody>
      </p:sp>
      <p:sp>
        <p:nvSpPr>
          <p:cNvPr id="10" name="Rectangle 9"/>
          <p:cNvSpPr/>
          <p:nvPr/>
        </p:nvSpPr>
        <p:spPr>
          <a:xfrm>
            <a:off x="462546" y="4955946"/>
            <a:ext cx="2373182" cy="1635896"/>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9625"/>
            <a:r>
              <a:rPr lang="es-ES" dirty="0" smtClean="0">
                <a:solidFill>
                  <a:prstClr val="white"/>
                </a:solidFill>
              </a:rPr>
              <a:t>Ordenación basada en diferentes parámetros</a:t>
            </a:r>
            <a:endParaRPr lang="es-ES" dirty="0"/>
          </a:p>
        </p:txBody>
      </p:sp>
      <p:pic>
        <p:nvPicPr>
          <p:cNvPr id="17" name="Picture 16"/>
          <p:cNvPicPr>
            <a:picLocks noChangeAspect="1"/>
          </p:cNvPicPr>
          <p:nvPr/>
        </p:nvPicPr>
        <p:blipFill>
          <a:blip r:embed="rId3">
            <a:biLevel thresh="25000"/>
          </a:blip>
          <a:stretch>
            <a:fillRect/>
          </a:stretch>
        </p:blipFill>
        <p:spPr>
          <a:xfrm>
            <a:off x="590560" y="5340277"/>
            <a:ext cx="748611" cy="885710"/>
          </a:xfrm>
          <a:prstGeom prst="rect">
            <a:avLst/>
          </a:prstGeom>
        </p:spPr>
      </p:pic>
      <p:sp>
        <p:nvSpPr>
          <p:cNvPr id="39" name="Rectangle 38"/>
          <p:cNvSpPr/>
          <p:nvPr/>
        </p:nvSpPr>
        <p:spPr>
          <a:xfrm>
            <a:off x="462546" y="3179715"/>
            <a:ext cx="2373182" cy="1635896"/>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9625"/>
            <a:r>
              <a:rPr lang="es-ES" dirty="0" smtClean="0">
                <a:solidFill>
                  <a:prstClr val="white"/>
                </a:solidFill>
              </a:rPr>
              <a:t>Filtro de resultados por estado borrador o publicado</a:t>
            </a:r>
          </a:p>
        </p:txBody>
      </p:sp>
      <p:pic>
        <p:nvPicPr>
          <p:cNvPr id="40" name="Picture 39"/>
          <p:cNvPicPr>
            <a:picLocks noChangeAspect="1"/>
          </p:cNvPicPr>
          <p:nvPr/>
        </p:nvPicPr>
        <p:blipFill>
          <a:blip r:embed="rId3">
            <a:biLevel thresh="25000"/>
          </a:blip>
          <a:stretch>
            <a:fillRect/>
          </a:stretch>
        </p:blipFill>
        <p:spPr>
          <a:xfrm>
            <a:off x="590560" y="3564046"/>
            <a:ext cx="748611" cy="885710"/>
          </a:xfrm>
          <a:prstGeom prst="rect">
            <a:avLst/>
          </a:prstGeom>
        </p:spPr>
      </p:pic>
      <p:sp>
        <p:nvSpPr>
          <p:cNvPr id="41" name="Rectangle 40"/>
          <p:cNvSpPr/>
          <p:nvPr/>
        </p:nvSpPr>
        <p:spPr>
          <a:xfrm>
            <a:off x="462546" y="1455082"/>
            <a:ext cx="2373182" cy="1635896"/>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9625"/>
            <a:r>
              <a:rPr lang="es-ES" dirty="0" smtClean="0">
                <a:solidFill>
                  <a:prstClr val="white"/>
                </a:solidFill>
              </a:rPr>
              <a:t>Búsqueda en </a:t>
            </a:r>
            <a:r>
              <a:rPr lang="es-ES" dirty="0" err="1" smtClean="0">
                <a:solidFill>
                  <a:prstClr val="white"/>
                </a:solidFill>
              </a:rPr>
              <a:t>Parature</a:t>
            </a:r>
            <a:r>
              <a:rPr lang="es-ES" dirty="0" smtClean="0">
                <a:solidFill>
                  <a:prstClr val="white"/>
                </a:solidFill>
              </a:rPr>
              <a:t> KB desde formularios de CRM</a:t>
            </a:r>
            <a:endParaRPr lang="es-ES" dirty="0"/>
          </a:p>
        </p:txBody>
      </p:sp>
      <p:pic>
        <p:nvPicPr>
          <p:cNvPr id="42" name="Picture 41"/>
          <p:cNvPicPr>
            <a:picLocks noChangeAspect="1"/>
          </p:cNvPicPr>
          <p:nvPr/>
        </p:nvPicPr>
        <p:blipFill>
          <a:blip r:embed="rId3">
            <a:biLevel thresh="25000"/>
          </a:blip>
          <a:stretch>
            <a:fillRect/>
          </a:stretch>
        </p:blipFill>
        <p:spPr>
          <a:xfrm>
            <a:off x="590560" y="1839413"/>
            <a:ext cx="748611" cy="885710"/>
          </a:xfrm>
          <a:prstGeom prst="rect">
            <a:avLst/>
          </a:prstGeom>
        </p:spPr>
      </p:pic>
      <p:sp>
        <p:nvSpPr>
          <p:cNvPr id="43" name="Rectangle 42"/>
          <p:cNvSpPr/>
          <p:nvPr/>
        </p:nvSpPr>
        <p:spPr>
          <a:xfrm>
            <a:off x="3043821" y="1447134"/>
            <a:ext cx="2373182" cy="1635896"/>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9625"/>
            <a:r>
              <a:rPr lang="es-ES" dirty="0" smtClean="0">
                <a:solidFill>
                  <a:prstClr val="white"/>
                </a:solidFill>
              </a:rPr>
              <a:t>Soporte </a:t>
            </a:r>
            <a:r>
              <a:rPr lang="es-ES" dirty="0" err="1" smtClean="0">
                <a:solidFill>
                  <a:prstClr val="white"/>
                </a:solidFill>
              </a:rPr>
              <a:t>Multi</a:t>
            </a:r>
            <a:r>
              <a:rPr lang="es-ES" dirty="0" smtClean="0">
                <a:solidFill>
                  <a:prstClr val="white"/>
                </a:solidFill>
              </a:rPr>
              <a:t>-lenguaje</a:t>
            </a:r>
            <a:endParaRPr lang="es-ES" dirty="0"/>
          </a:p>
        </p:txBody>
      </p:sp>
      <p:pic>
        <p:nvPicPr>
          <p:cNvPr id="44" name="Picture 43"/>
          <p:cNvPicPr>
            <a:picLocks noChangeAspect="1"/>
          </p:cNvPicPr>
          <p:nvPr/>
        </p:nvPicPr>
        <p:blipFill>
          <a:blip r:embed="rId3">
            <a:biLevel thresh="25000"/>
          </a:blip>
          <a:stretch>
            <a:fillRect/>
          </a:stretch>
        </p:blipFill>
        <p:spPr>
          <a:xfrm>
            <a:off x="3171835" y="1831465"/>
            <a:ext cx="748611" cy="885710"/>
          </a:xfrm>
          <a:prstGeom prst="rect">
            <a:avLst/>
          </a:prstGeom>
        </p:spPr>
      </p:pic>
      <p:sp>
        <p:nvSpPr>
          <p:cNvPr id="45" name="Rectangle 44"/>
          <p:cNvSpPr/>
          <p:nvPr/>
        </p:nvSpPr>
        <p:spPr>
          <a:xfrm>
            <a:off x="3043821" y="3179715"/>
            <a:ext cx="2373182" cy="1635896"/>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9625"/>
            <a:r>
              <a:rPr lang="es-ES" dirty="0" smtClean="0">
                <a:solidFill>
                  <a:prstClr val="white"/>
                </a:solidFill>
              </a:rPr>
              <a:t>Búsqueda automática basada en atributos de la entidad</a:t>
            </a:r>
            <a:endParaRPr lang="es-ES" dirty="0"/>
          </a:p>
        </p:txBody>
      </p:sp>
      <p:pic>
        <p:nvPicPr>
          <p:cNvPr id="46" name="Picture 45"/>
          <p:cNvPicPr>
            <a:picLocks noChangeAspect="1"/>
          </p:cNvPicPr>
          <p:nvPr/>
        </p:nvPicPr>
        <p:blipFill>
          <a:blip r:embed="rId3">
            <a:biLevel thresh="25000"/>
          </a:blip>
          <a:stretch>
            <a:fillRect/>
          </a:stretch>
        </p:blipFill>
        <p:spPr>
          <a:xfrm>
            <a:off x="3171835" y="3564046"/>
            <a:ext cx="748611" cy="885710"/>
          </a:xfrm>
          <a:prstGeom prst="rect">
            <a:avLst/>
          </a:prstGeom>
        </p:spPr>
      </p:pic>
      <p:sp>
        <p:nvSpPr>
          <p:cNvPr id="47" name="Rectangle 46"/>
          <p:cNvSpPr/>
          <p:nvPr/>
        </p:nvSpPr>
        <p:spPr>
          <a:xfrm>
            <a:off x="3043821" y="4955946"/>
            <a:ext cx="2373182" cy="1635896"/>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9625"/>
            <a:r>
              <a:rPr lang="es-ES" dirty="0" smtClean="0">
                <a:solidFill>
                  <a:prstClr val="white"/>
                </a:solidFill>
              </a:rPr>
              <a:t>Experiencia de Búsqueda mientras se escribe </a:t>
            </a:r>
          </a:p>
        </p:txBody>
      </p:sp>
      <p:pic>
        <p:nvPicPr>
          <p:cNvPr id="48" name="Picture 47"/>
          <p:cNvPicPr>
            <a:picLocks noChangeAspect="1"/>
          </p:cNvPicPr>
          <p:nvPr/>
        </p:nvPicPr>
        <p:blipFill>
          <a:blip r:embed="rId3">
            <a:biLevel thresh="25000"/>
          </a:blip>
          <a:stretch>
            <a:fillRect/>
          </a:stretch>
        </p:blipFill>
        <p:spPr>
          <a:xfrm>
            <a:off x="3171835" y="5340277"/>
            <a:ext cx="748611" cy="885710"/>
          </a:xfrm>
          <a:prstGeom prst="rect">
            <a:avLst/>
          </a:prstGeom>
        </p:spPr>
      </p:pic>
      <p:pic>
        <p:nvPicPr>
          <p:cNvPr id="2" name="Picture 1"/>
          <p:cNvPicPr>
            <a:picLocks noChangeAspect="1"/>
          </p:cNvPicPr>
          <p:nvPr/>
        </p:nvPicPr>
        <p:blipFill>
          <a:blip r:embed="rId4"/>
          <a:stretch>
            <a:fillRect/>
          </a:stretch>
        </p:blipFill>
        <p:spPr>
          <a:xfrm>
            <a:off x="5625096" y="1455083"/>
            <a:ext cx="6160633" cy="3640960"/>
          </a:xfrm>
          <a:prstGeom prst="rect">
            <a:avLst/>
          </a:prstGeom>
        </p:spPr>
      </p:pic>
    </p:spTree>
    <p:extLst>
      <p:ext uri="{BB962C8B-B14F-4D97-AF65-F5344CB8AC3E}">
        <p14:creationId xmlns:p14="http://schemas.microsoft.com/office/powerpoint/2010/main" val="58171999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s-ES" dirty="0" smtClean="0"/>
              <a:t>Acciones con los resultados de búsqueda</a:t>
            </a:r>
            <a:endParaRPr lang="es-ES" dirty="0"/>
          </a:p>
        </p:txBody>
      </p:sp>
      <p:sp>
        <p:nvSpPr>
          <p:cNvPr id="10" name="Rectangle 9"/>
          <p:cNvSpPr/>
          <p:nvPr/>
        </p:nvSpPr>
        <p:spPr>
          <a:xfrm>
            <a:off x="3122742" y="3509915"/>
            <a:ext cx="2373182" cy="1635896"/>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9625"/>
            <a:r>
              <a:rPr lang="es-ES" dirty="0" smtClean="0">
                <a:solidFill>
                  <a:prstClr val="white"/>
                </a:solidFill>
              </a:rPr>
              <a:t>Enlazar artículo al registro de la entidad</a:t>
            </a:r>
            <a:endParaRPr lang="es-ES" dirty="0"/>
          </a:p>
        </p:txBody>
      </p:sp>
      <p:pic>
        <p:nvPicPr>
          <p:cNvPr id="17" name="Picture 16"/>
          <p:cNvPicPr>
            <a:picLocks noChangeAspect="1"/>
          </p:cNvPicPr>
          <p:nvPr/>
        </p:nvPicPr>
        <p:blipFill>
          <a:blip r:embed="rId3">
            <a:biLevel thresh="25000"/>
          </a:blip>
          <a:stretch>
            <a:fillRect/>
          </a:stretch>
        </p:blipFill>
        <p:spPr>
          <a:xfrm>
            <a:off x="3250756" y="3894246"/>
            <a:ext cx="748611" cy="885710"/>
          </a:xfrm>
          <a:prstGeom prst="rect">
            <a:avLst/>
          </a:prstGeom>
        </p:spPr>
      </p:pic>
      <p:sp>
        <p:nvSpPr>
          <p:cNvPr id="39" name="Rectangle 38"/>
          <p:cNvSpPr/>
          <p:nvPr/>
        </p:nvSpPr>
        <p:spPr>
          <a:xfrm>
            <a:off x="541467" y="3509915"/>
            <a:ext cx="2373182" cy="1635896"/>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9625"/>
            <a:r>
              <a:rPr lang="es-ES" dirty="0" smtClean="0">
                <a:solidFill>
                  <a:prstClr val="white"/>
                </a:solidFill>
              </a:rPr>
              <a:t>Enviar link público del artículo a los clientes</a:t>
            </a:r>
            <a:endParaRPr lang="es-ES" dirty="0"/>
          </a:p>
        </p:txBody>
      </p:sp>
      <p:pic>
        <p:nvPicPr>
          <p:cNvPr id="40" name="Picture 39"/>
          <p:cNvPicPr>
            <a:picLocks noChangeAspect="1"/>
          </p:cNvPicPr>
          <p:nvPr/>
        </p:nvPicPr>
        <p:blipFill>
          <a:blip r:embed="rId3">
            <a:biLevel thresh="25000"/>
          </a:blip>
          <a:stretch>
            <a:fillRect/>
          </a:stretch>
        </p:blipFill>
        <p:spPr>
          <a:xfrm>
            <a:off x="669481" y="3894246"/>
            <a:ext cx="748611" cy="885710"/>
          </a:xfrm>
          <a:prstGeom prst="rect">
            <a:avLst/>
          </a:prstGeom>
        </p:spPr>
      </p:pic>
      <p:sp>
        <p:nvSpPr>
          <p:cNvPr id="41" name="Rectangle 40"/>
          <p:cNvSpPr/>
          <p:nvPr/>
        </p:nvSpPr>
        <p:spPr>
          <a:xfrm>
            <a:off x="541467" y="1785282"/>
            <a:ext cx="2373182" cy="1635896"/>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9625"/>
            <a:r>
              <a:rPr lang="es-ES" dirty="0" smtClean="0">
                <a:solidFill>
                  <a:prstClr val="white"/>
                </a:solidFill>
              </a:rPr>
              <a:t>Abrir artículo de forma </a:t>
            </a:r>
            <a:r>
              <a:rPr lang="es-ES" dirty="0" err="1" smtClean="0">
                <a:solidFill>
                  <a:prstClr val="white"/>
                </a:solidFill>
              </a:rPr>
              <a:t>inline</a:t>
            </a:r>
            <a:r>
              <a:rPr lang="es-ES" dirty="0" smtClean="0">
                <a:solidFill>
                  <a:prstClr val="white"/>
                </a:solidFill>
              </a:rPr>
              <a:t> para lectura</a:t>
            </a:r>
            <a:endParaRPr lang="es-ES" dirty="0"/>
          </a:p>
        </p:txBody>
      </p:sp>
      <p:pic>
        <p:nvPicPr>
          <p:cNvPr id="42" name="Picture 41"/>
          <p:cNvPicPr>
            <a:picLocks noChangeAspect="1"/>
          </p:cNvPicPr>
          <p:nvPr/>
        </p:nvPicPr>
        <p:blipFill>
          <a:blip r:embed="rId3">
            <a:biLevel thresh="25000"/>
          </a:blip>
          <a:stretch>
            <a:fillRect/>
          </a:stretch>
        </p:blipFill>
        <p:spPr>
          <a:xfrm>
            <a:off x="669481" y="2169613"/>
            <a:ext cx="748611" cy="885710"/>
          </a:xfrm>
          <a:prstGeom prst="rect">
            <a:avLst/>
          </a:prstGeom>
        </p:spPr>
      </p:pic>
      <p:sp>
        <p:nvSpPr>
          <p:cNvPr id="43" name="Rectangle 42"/>
          <p:cNvSpPr/>
          <p:nvPr/>
        </p:nvSpPr>
        <p:spPr>
          <a:xfrm>
            <a:off x="3122742" y="1777334"/>
            <a:ext cx="2373182" cy="1635896"/>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9625"/>
            <a:r>
              <a:rPr lang="es-ES" dirty="0" smtClean="0">
                <a:solidFill>
                  <a:prstClr val="white"/>
                </a:solidFill>
              </a:rPr>
              <a:t>Abrir una ventana con el contenido del artículo</a:t>
            </a:r>
            <a:endParaRPr lang="es-ES" dirty="0"/>
          </a:p>
        </p:txBody>
      </p:sp>
      <p:pic>
        <p:nvPicPr>
          <p:cNvPr id="44" name="Picture 43"/>
          <p:cNvPicPr>
            <a:picLocks noChangeAspect="1"/>
          </p:cNvPicPr>
          <p:nvPr/>
        </p:nvPicPr>
        <p:blipFill>
          <a:blip r:embed="rId3">
            <a:biLevel thresh="25000"/>
          </a:blip>
          <a:stretch>
            <a:fillRect/>
          </a:stretch>
        </p:blipFill>
        <p:spPr>
          <a:xfrm>
            <a:off x="3250756" y="2161665"/>
            <a:ext cx="748611" cy="885710"/>
          </a:xfrm>
          <a:prstGeom prst="rect">
            <a:avLst/>
          </a:prstGeom>
        </p:spPr>
      </p:pic>
      <p:pic>
        <p:nvPicPr>
          <p:cNvPr id="4" name="Picture 3"/>
          <p:cNvPicPr>
            <a:picLocks noChangeAspect="1"/>
          </p:cNvPicPr>
          <p:nvPr/>
        </p:nvPicPr>
        <p:blipFill>
          <a:blip r:embed="rId4"/>
          <a:stretch>
            <a:fillRect/>
          </a:stretch>
        </p:blipFill>
        <p:spPr>
          <a:xfrm>
            <a:off x="5704017" y="1666925"/>
            <a:ext cx="6310692" cy="3685980"/>
          </a:xfrm>
          <a:prstGeom prst="rect">
            <a:avLst/>
          </a:prstGeom>
        </p:spPr>
      </p:pic>
    </p:spTree>
    <p:extLst>
      <p:ext uri="{BB962C8B-B14F-4D97-AF65-F5344CB8AC3E}">
        <p14:creationId xmlns:p14="http://schemas.microsoft.com/office/powerpoint/2010/main" val="298346120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a:xfrm>
            <a:off x="2761891" y="2633873"/>
            <a:ext cx="9627585" cy="1075486"/>
          </a:xfrm>
        </p:spPr>
        <p:txBody>
          <a:bodyPr/>
          <a:lstStyle/>
          <a:p>
            <a:r>
              <a:rPr lang="en-US" dirty="0" smtClean="0"/>
              <a:t>Demo: CRM – </a:t>
            </a:r>
            <a:r>
              <a:rPr lang="en-US" dirty="0" err="1" smtClean="0"/>
              <a:t>Parature</a:t>
            </a:r>
            <a:endParaRPr lang="es-ES" dirty="0"/>
          </a:p>
        </p:txBody>
      </p:sp>
    </p:spTree>
    <p:extLst>
      <p:ext uri="{BB962C8B-B14F-4D97-AF65-F5344CB8AC3E}">
        <p14:creationId xmlns:p14="http://schemas.microsoft.com/office/powerpoint/2010/main" val="108249183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Q&amp;A</a:t>
            </a:r>
            <a:endParaRPr lang="es-ES" dirty="0"/>
          </a:p>
        </p:txBody>
      </p:sp>
    </p:spTree>
    <p:extLst>
      <p:ext uri="{BB962C8B-B14F-4D97-AF65-F5344CB8AC3E}">
        <p14:creationId xmlns:p14="http://schemas.microsoft.com/office/powerpoint/2010/main" val="22318674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Demian Raschkovan</a:t>
            </a:r>
            <a:endParaRPr lang="es-ES" dirty="0"/>
          </a:p>
        </p:txBody>
      </p:sp>
      <p:sp>
        <p:nvSpPr>
          <p:cNvPr id="16" name="Marcador de texto 15"/>
          <p:cNvSpPr>
            <a:spLocks noGrp="1"/>
          </p:cNvSpPr>
          <p:nvPr>
            <p:ph type="body" sz="quarter" idx="13"/>
          </p:nvPr>
        </p:nvSpPr>
        <p:spPr/>
        <p:txBody>
          <a:bodyPr>
            <a:normAutofit fontScale="92500" lnSpcReduction="10000"/>
          </a:bodyPr>
          <a:lstStyle/>
          <a:p>
            <a:r>
              <a:rPr lang="en-US" dirty="0" smtClean="0"/>
              <a:t>MVP Microsoft Dynamics CRM</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n-US" dirty="0" smtClean="0"/>
              <a:t>INFOAVÁN SOLUCIONES</a:t>
            </a:r>
            <a:endParaRPr lang="es-ES" dirty="0"/>
          </a:p>
        </p:txBody>
      </p:sp>
      <p:sp>
        <p:nvSpPr>
          <p:cNvPr id="18" name="Marcador de texto 17"/>
          <p:cNvSpPr>
            <a:spLocks noGrp="1"/>
          </p:cNvSpPr>
          <p:nvPr>
            <p:ph type="body" sz="quarter" idx="15"/>
          </p:nvPr>
        </p:nvSpPr>
        <p:spPr/>
        <p:txBody>
          <a:bodyPr>
            <a:normAutofit fontScale="92500" lnSpcReduction="10000"/>
          </a:bodyPr>
          <a:lstStyle/>
          <a:p>
            <a:r>
              <a:rPr lang="en-US" dirty="0" smtClean="0"/>
              <a:t>http://demianrasko.com</a:t>
            </a:r>
            <a:endParaRPr lang="es-ES" dirty="0"/>
          </a:p>
        </p:txBody>
      </p:sp>
      <p:sp>
        <p:nvSpPr>
          <p:cNvPr id="19" name="Marcador de texto 18"/>
          <p:cNvSpPr>
            <a:spLocks noGrp="1"/>
          </p:cNvSpPr>
          <p:nvPr>
            <p:ph type="body" sz="quarter" idx="16"/>
          </p:nvPr>
        </p:nvSpPr>
        <p:spPr/>
        <p:txBody>
          <a:bodyPr>
            <a:normAutofit fontScale="92500" lnSpcReduction="10000"/>
          </a:bodyPr>
          <a:lstStyle/>
          <a:p>
            <a:r>
              <a:rPr lang="en-US" dirty="0" smtClean="0"/>
              <a:t>http://comunidadcrm.com</a:t>
            </a:r>
            <a:endParaRPr lang="es-ES" dirty="0"/>
          </a:p>
        </p:txBody>
      </p:sp>
      <p:sp>
        <p:nvSpPr>
          <p:cNvPr id="20" name="Marcador de texto 19"/>
          <p:cNvSpPr>
            <a:spLocks noGrp="1"/>
          </p:cNvSpPr>
          <p:nvPr>
            <p:ph type="body" sz="quarter" idx="17"/>
          </p:nvPr>
        </p:nvSpPr>
        <p:spPr/>
        <p:txBody>
          <a:bodyPr>
            <a:normAutofit fontScale="92500" lnSpcReduction="10000"/>
          </a:bodyPr>
          <a:lstStyle/>
          <a:p>
            <a:r>
              <a:rPr lang="en-US" dirty="0" smtClean="0"/>
              <a:t>@</a:t>
            </a:r>
            <a:r>
              <a:rPr lang="en-US" dirty="0" err="1" smtClean="0"/>
              <a:t>demian_rasko</a:t>
            </a:r>
            <a:endParaRPr lang="es-ES" dirty="0"/>
          </a:p>
        </p:txBody>
      </p:sp>
      <p:pic>
        <p:nvPicPr>
          <p:cNvPr id="9" name="Marcador de posición de imagen 8"/>
          <p:cNvPicPr preferRelativeResize="0">
            <a:picLocks noGrp="1"/>
          </p:cNvPicPr>
          <p:nvPr>
            <p:ph type="pic" sz="quarter" idx="4294967295"/>
          </p:nvPr>
        </p:nvPicPr>
        <p:blipFill>
          <a:blip r:embed="rId2">
            <a:extLst>
              <a:ext uri="{28A0092B-C50C-407E-A947-70E740481C1C}">
                <a14:useLocalDpi xmlns:a14="http://schemas.microsoft.com/office/drawing/2010/main" val="0"/>
              </a:ext>
            </a:extLst>
          </a:blip>
          <a:srcRect t="9116" b="9116"/>
          <a:stretch>
            <a:fillRect/>
          </a:stretch>
        </p:blipFill>
        <p:spPr>
          <a:xfrm>
            <a:off x="924078" y="4999897"/>
            <a:ext cx="2160588" cy="797059"/>
          </a:xfrm>
        </p:spPr>
      </p:pic>
      <p:sp>
        <p:nvSpPr>
          <p:cNvPr id="21" name="Marcador de texto 20"/>
          <p:cNvSpPr>
            <a:spLocks noGrp="1"/>
          </p:cNvSpPr>
          <p:nvPr>
            <p:ph type="body" sz="quarter" idx="12"/>
          </p:nvPr>
        </p:nvSpPr>
        <p:spPr/>
        <p:txBody>
          <a:bodyPr>
            <a:normAutofit fontScale="92500" lnSpcReduction="10000"/>
          </a:bodyPr>
          <a:lstStyle/>
          <a:p>
            <a:r>
              <a:rPr lang="en-US" dirty="0" smtClean="0"/>
              <a:t>Director </a:t>
            </a:r>
            <a:r>
              <a:rPr lang="es-ES" dirty="0" smtClean="0"/>
              <a:t>Técnico</a:t>
            </a:r>
            <a:endParaRPr lang="es-ES"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725" y="3471706"/>
            <a:ext cx="1428949" cy="1428949"/>
          </a:xfrm>
          <a:prstGeom prst="rect">
            <a:avLst/>
          </a:prstGeom>
        </p:spPr>
      </p:pic>
      <p:pic>
        <p:nvPicPr>
          <p:cNvPr id="12" name="Picture 2"/>
          <p:cNvPicPr>
            <a:picLocks noChangeAspect="1"/>
          </p:cNvPicPr>
          <p:nvPr/>
        </p:nvPicPr>
        <p:blipFill rotWithShape="1">
          <a:blip r:embed="rId4">
            <a:extLst>
              <a:ext uri="{28A0092B-C50C-407E-A947-70E740481C1C}">
                <a14:useLocalDpi xmlns:a14="http://schemas.microsoft.com/office/drawing/2010/main" val="0"/>
              </a:ext>
            </a:extLst>
          </a:blip>
          <a:srcRect l="1" r="46800"/>
          <a:stretch/>
        </p:blipFill>
        <p:spPr>
          <a:xfrm>
            <a:off x="924078" y="5940563"/>
            <a:ext cx="2106954" cy="792088"/>
          </a:xfrm>
          <a:prstGeom prst="rect">
            <a:avLst/>
          </a:prstGeom>
          <a:solidFill>
            <a:schemeClr val="bg1"/>
          </a:solidFill>
        </p:spPr>
      </p:pic>
      <p:pic>
        <p:nvPicPr>
          <p:cNvPr id="5" name="Marcador de posición de imagen 4"/>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581" r="581"/>
          <a:stretch>
            <a:fillRect/>
          </a:stretch>
        </p:blipFill>
        <p:spPr/>
      </p:pic>
    </p:spTree>
    <p:extLst>
      <p:ext uri="{BB962C8B-B14F-4D97-AF65-F5344CB8AC3E}">
        <p14:creationId xmlns:p14="http://schemas.microsoft.com/office/powerpoint/2010/main" val="379176354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694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smtClean="0"/>
              <a:t>Creación de soluciones </a:t>
            </a:r>
            <a:r>
              <a:rPr lang="es-ES" dirty="0" err="1" smtClean="0"/>
              <a:t>xRM</a:t>
            </a:r>
            <a:endParaRPr lang="es-ES" dirty="0"/>
          </a:p>
        </p:txBody>
      </p:sp>
      <p:grpSp>
        <p:nvGrpSpPr>
          <p:cNvPr id="4" name="Group 3"/>
          <p:cNvGrpSpPr/>
          <p:nvPr/>
        </p:nvGrpSpPr>
        <p:grpSpPr>
          <a:xfrm>
            <a:off x="1118511" y="6327614"/>
            <a:ext cx="3499012" cy="546463"/>
            <a:chOff x="1118511" y="6327614"/>
            <a:chExt cx="3499012" cy="546463"/>
          </a:xfrm>
        </p:grpSpPr>
        <p:sp>
          <p:nvSpPr>
            <p:cNvPr id="5" name="Rectangle 4"/>
            <p:cNvSpPr/>
            <p:nvPr/>
          </p:nvSpPr>
          <p:spPr bwMode="auto">
            <a:xfrm>
              <a:off x="1118511" y="6327614"/>
              <a:ext cx="3499012" cy="54646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Online </a:t>
              </a:r>
              <a:r>
                <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u</a:t>
              </a:r>
              <a:r>
                <a:rPr lang="en-US" sz="2000" dirty="0" smtClea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 On Premise</a:t>
              </a: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6" name="Freeform 5"/>
            <p:cNvSpPr/>
            <p:nvPr/>
          </p:nvSpPr>
          <p:spPr>
            <a:xfrm>
              <a:off x="1233647" y="6384125"/>
              <a:ext cx="388292" cy="433440"/>
            </a:xfrm>
            <a:custGeom>
              <a:avLst/>
              <a:gdLst>
                <a:gd name="connsiteX0" fmla="*/ 374568 w 838200"/>
                <a:gd name="connsiteY0" fmla="*/ 837722 h 935661"/>
                <a:gd name="connsiteX1" fmla="*/ 362734 w 838200"/>
                <a:gd name="connsiteY1" fmla="*/ 849557 h 935661"/>
                <a:gd name="connsiteX2" fmla="*/ 362734 w 838200"/>
                <a:gd name="connsiteY2" fmla="*/ 896892 h 935661"/>
                <a:gd name="connsiteX3" fmla="*/ 374568 w 838200"/>
                <a:gd name="connsiteY3" fmla="*/ 908726 h 935661"/>
                <a:gd name="connsiteX4" fmla="*/ 428515 w 838200"/>
                <a:gd name="connsiteY4" fmla="*/ 908726 h 935661"/>
                <a:gd name="connsiteX5" fmla="*/ 440350 w 838200"/>
                <a:gd name="connsiteY5" fmla="*/ 896892 h 935661"/>
                <a:gd name="connsiteX6" fmla="*/ 440350 w 838200"/>
                <a:gd name="connsiteY6" fmla="*/ 849557 h 935661"/>
                <a:gd name="connsiteX7" fmla="*/ 428515 w 838200"/>
                <a:gd name="connsiteY7" fmla="*/ 837722 h 935661"/>
                <a:gd name="connsiteX8" fmla="*/ 191511 w 838200"/>
                <a:gd name="connsiteY8" fmla="*/ 837722 h 935661"/>
                <a:gd name="connsiteX9" fmla="*/ 179677 w 838200"/>
                <a:gd name="connsiteY9" fmla="*/ 849557 h 935661"/>
                <a:gd name="connsiteX10" fmla="*/ 179677 w 838200"/>
                <a:gd name="connsiteY10" fmla="*/ 896892 h 935661"/>
                <a:gd name="connsiteX11" fmla="*/ 191511 w 838200"/>
                <a:gd name="connsiteY11" fmla="*/ 908726 h 935661"/>
                <a:gd name="connsiteX12" fmla="*/ 245459 w 838200"/>
                <a:gd name="connsiteY12" fmla="*/ 908726 h 935661"/>
                <a:gd name="connsiteX13" fmla="*/ 257293 w 838200"/>
                <a:gd name="connsiteY13" fmla="*/ 896892 h 935661"/>
                <a:gd name="connsiteX14" fmla="*/ 257293 w 838200"/>
                <a:gd name="connsiteY14" fmla="*/ 849557 h 935661"/>
                <a:gd name="connsiteX15" fmla="*/ 245459 w 838200"/>
                <a:gd name="connsiteY15" fmla="*/ 837722 h 935661"/>
                <a:gd name="connsiteX16" fmla="*/ 82054 w 838200"/>
                <a:gd name="connsiteY16" fmla="*/ 837722 h 935661"/>
                <a:gd name="connsiteX17" fmla="*/ 70220 w 838200"/>
                <a:gd name="connsiteY17" fmla="*/ 849557 h 935661"/>
                <a:gd name="connsiteX18" fmla="*/ 70220 w 838200"/>
                <a:gd name="connsiteY18" fmla="*/ 896892 h 935661"/>
                <a:gd name="connsiteX19" fmla="*/ 82054 w 838200"/>
                <a:gd name="connsiteY19" fmla="*/ 908726 h 935661"/>
                <a:gd name="connsiteX20" fmla="*/ 136002 w 838200"/>
                <a:gd name="connsiteY20" fmla="*/ 908726 h 935661"/>
                <a:gd name="connsiteX21" fmla="*/ 147836 w 838200"/>
                <a:gd name="connsiteY21" fmla="*/ 896892 h 935661"/>
                <a:gd name="connsiteX22" fmla="*/ 147836 w 838200"/>
                <a:gd name="connsiteY22" fmla="*/ 849557 h 935661"/>
                <a:gd name="connsiteX23" fmla="*/ 136002 w 838200"/>
                <a:gd name="connsiteY23" fmla="*/ 837722 h 935661"/>
                <a:gd name="connsiteX24" fmla="*/ 374568 w 838200"/>
                <a:gd name="connsiteY24" fmla="*/ 735477 h 935661"/>
                <a:gd name="connsiteX25" fmla="*/ 362734 w 838200"/>
                <a:gd name="connsiteY25" fmla="*/ 747311 h 935661"/>
                <a:gd name="connsiteX26" fmla="*/ 362734 w 838200"/>
                <a:gd name="connsiteY26" fmla="*/ 794647 h 935661"/>
                <a:gd name="connsiteX27" fmla="*/ 374568 w 838200"/>
                <a:gd name="connsiteY27" fmla="*/ 806481 h 935661"/>
                <a:gd name="connsiteX28" fmla="*/ 428515 w 838200"/>
                <a:gd name="connsiteY28" fmla="*/ 806481 h 935661"/>
                <a:gd name="connsiteX29" fmla="*/ 440350 w 838200"/>
                <a:gd name="connsiteY29" fmla="*/ 794647 h 935661"/>
                <a:gd name="connsiteX30" fmla="*/ 440350 w 838200"/>
                <a:gd name="connsiteY30" fmla="*/ 747311 h 935661"/>
                <a:gd name="connsiteX31" fmla="*/ 428515 w 838200"/>
                <a:gd name="connsiteY31" fmla="*/ 735477 h 935661"/>
                <a:gd name="connsiteX32" fmla="*/ 191511 w 838200"/>
                <a:gd name="connsiteY32" fmla="*/ 735477 h 935661"/>
                <a:gd name="connsiteX33" fmla="*/ 179677 w 838200"/>
                <a:gd name="connsiteY33" fmla="*/ 747311 h 935661"/>
                <a:gd name="connsiteX34" fmla="*/ 179677 w 838200"/>
                <a:gd name="connsiteY34" fmla="*/ 794647 h 935661"/>
                <a:gd name="connsiteX35" fmla="*/ 191511 w 838200"/>
                <a:gd name="connsiteY35" fmla="*/ 806481 h 935661"/>
                <a:gd name="connsiteX36" fmla="*/ 245459 w 838200"/>
                <a:gd name="connsiteY36" fmla="*/ 806481 h 935661"/>
                <a:gd name="connsiteX37" fmla="*/ 257293 w 838200"/>
                <a:gd name="connsiteY37" fmla="*/ 794647 h 935661"/>
                <a:gd name="connsiteX38" fmla="*/ 257293 w 838200"/>
                <a:gd name="connsiteY38" fmla="*/ 747311 h 935661"/>
                <a:gd name="connsiteX39" fmla="*/ 245459 w 838200"/>
                <a:gd name="connsiteY39" fmla="*/ 735477 h 935661"/>
                <a:gd name="connsiteX40" fmla="*/ 82054 w 838200"/>
                <a:gd name="connsiteY40" fmla="*/ 735477 h 935661"/>
                <a:gd name="connsiteX41" fmla="*/ 70220 w 838200"/>
                <a:gd name="connsiteY41" fmla="*/ 747311 h 935661"/>
                <a:gd name="connsiteX42" fmla="*/ 70220 w 838200"/>
                <a:gd name="connsiteY42" fmla="*/ 794647 h 935661"/>
                <a:gd name="connsiteX43" fmla="*/ 82054 w 838200"/>
                <a:gd name="connsiteY43" fmla="*/ 806481 h 935661"/>
                <a:gd name="connsiteX44" fmla="*/ 136002 w 838200"/>
                <a:gd name="connsiteY44" fmla="*/ 806481 h 935661"/>
                <a:gd name="connsiteX45" fmla="*/ 147836 w 838200"/>
                <a:gd name="connsiteY45" fmla="*/ 794647 h 935661"/>
                <a:gd name="connsiteX46" fmla="*/ 147836 w 838200"/>
                <a:gd name="connsiteY46" fmla="*/ 747311 h 935661"/>
                <a:gd name="connsiteX47" fmla="*/ 136002 w 838200"/>
                <a:gd name="connsiteY47" fmla="*/ 735477 h 935661"/>
                <a:gd name="connsiteX48" fmla="*/ 4763 w 838200"/>
                <a:gd name="connsiteY48" fmla="*/ 684354 h 935661"/>
                <a:gd name="connsiteX49" fmla="*/ 317180 w 838200"/>
                <a:gd name="connsiteY49" fmla="*/ 684354 h 935661"/>
                <a:gd name="connsiteX50" fmla="*/ 317180 w 838200"/>
                <a:gd name="connsiteY50" fmla="*/ 935661 h 935661"/>
                <a:gd name="connsiteX51" fmla="*/ 4763 w 838200"/>
                <a:gd name="connsiteY51" fmla="*/ 935661 h 935661"/>
                <a:gd name="connsiteX52" fmla="*/ 374568 w 838200"/>
                <a:gd name="connsiteY52" fmla="*/ 633231 h 935661"/>
                <a:gd name="connsiteX53" fmla="*/ 362734 w 838200"/>
                <a:gd name="connsiteY53" fmla="*/ 645066 h 935661"/>
                <a:gd name="connsiteX54" fmla="*/ 362734 w 838200"/>
                <a:gd name="connsiteY54" fmla="*/ 692401 h 935661"/>
                <a:gd name="connsiteX55" fmla="*/ 374568 w 838200"/>
                <a:gd name="connsiteY55" fmla="*/ 704235 h 935661"/>
                <a:gd name="connsiteX56" fmla="*/ 428515 w 838200"/>
                <a:gd name="connsiteY56" fmla="*/ 704235 h 935661"/>
                <a:gd name="connsiteX57" fmla="*/ 440350 w 838200"/>
                <a:gd name="connsiteY57" fmla="*/ 692401 h 935661"/>
                <a:gd name="connsiteX58" fmla="*/ 440350 w 838200"/>
                <a:gd name="connsiteY58" fmla="*/ 645066 h 935661"/>
                <a:gd name="connsiteX59" fmla="*/ 428515 w 838200"/>
                <a:gd name="connsiteY59" fmla="*/ 633231 h 935661"/>
                <a:gd name="connsiteX60" fmla="*/ 374568 w 838200"/>
                <a:gd name="connsiteY60" fmla="*/ 530986 h 935661"/>
                <a:gd name="connsiteX61" fmla="*/ 362734 w 838200"/>
                <a:gd name="connsiteY61" fmla="*/ 542820 h 935661"/>
                <a:gd name="connsiteX62" fmla="*/ 362734 w 838200"/>
                <a:gd name="connsiteY62" fmla="*/ 590156 h 935661"/>
                <a:gd name="connsiteX63" fmla="*/ 374568 w 838200"/>
                <a:gd name="connsiteY63" fmla="*/ 601990 h 935661"/>
                <a:gd name="connsiteX64" fmla="*/ 428515 w 838200"/>
                <a:gd name="connsiteY64" fmla="*/ 601990 h 935661"/>
                <a:gd name="connsiteX65" fmla="*/ 440350 w 838200"/>
                <a:gd name="connsiteY65" fmla="*/ 590156 h 935661"/>
                <a:gd name="connsiteX66" fmla="*/ 440350 w 838200"/>
                <a:gd name="connsiteY66" fmla="*/ 542820 h 935661"/>
                <a:gd name="connsiteX67" fmla="*/ 428515 w 838200"/>
                <a:gd name="connsiteY67" fmla="*/ 530986 h 935661"/>
                <a:gd name="connsiteX68" fmla="*/ 265111 w 838200"/>
                <a:gd name="connsiteY68" fmla="*/ 530986 h 935661"/>
                <a:gd name="connsiteX69" fmla="*/ 253277 w 838200"/>
                <a:gd name="connsiteY69" fmla="*/ 542820 h 935661"/>
                <a:gd name="connsiteX70" fmla="*/ 253277 w 838200"/>
                <a:gd name="connsiteY70" fmla="*/ 590156 h 935661"/>
                <a:gd name="connsiteX71" fmla="*/ 265111 w 838200"/>
                <a:gd name="connsiteY71" fmla="*/ 601990 h 935661"/>
                <a:gd name="connsiteX72" fmla="*/ 319059 w 838200"/>
                <a:gd name="connsiteY72" fmla="*/ 601990 h 935661"/>
                <a:gd name="connsiteX73" fmla="*/ 330893 w 838200"/>
                <a:gd name="connsiteY73" fmla="*/ 590156 h 935661"/>
                <a:gd name="connsiteX74" fmla="*/ 330893 w 838200"/>
                <a:gd name="connsiteY74" fmla="*/ 542820 h 935661"/>
                <a:gd name="connsiteX75" fmla="*/ 319059 w 838200"/>
                <a:gd name="connsiteY75" fmla="*/ 530986 h 935661"/>
                <a:gd name="connsiteX76" fmla="*/ 374568 w 838200"/>
                <a:gd name="connsiteY76" fmla="*/ 428741 h 935661"/>
                <a:gd name="connsiteX77" fmla="*/ 362734 w 838200"/>
                <a:gd name="connsiteY77" fmla="*/ 440575 h 935661"/>
                <a:gd name="connsiteX78" fmla="*/ 362734 w 838200"/>
                <a:gd name="connsiteY78" fmla="*/ 487910 h 935661"/>
                <a:gd name="connsiteX79" fmla="*/ 374568 w 838200"/>
                <a:gd name="connsiteY79" fmla="*/ 499744 h 935661"/>
                <a:gd name="connsiteX80" fmla="*/ 428515 w 838200"/>
                <a:gd name="connsiteY80" fmla="*/ 499744 h 935661"/>
                <a:gd name="connsiteX81" fmla="*/ 440350 w 838200"/>
                <a:gd name="connsiteY81" fmla="*/ 487910 h 935661"/>
                <a:gd name="connsiteX82" fmla="*/ 440350 w 838200"/>
                <a:gd name="connsiteY82" fmla="*/ 440575 h 935661"/>
                <a:gd name="connsiteX83" fmla="*/ 428515 w 838200"/>
                <a:gd name="connsiteY83" fmla="*/ 428741 h 935661"/>
                <a:gd name="connsiteX84" fmla="*/ 265111 w 838200"/>
                <a:gd name="connsiteY84" fmla="*/ 428741 h 935661"/>
                <a:gd name="connsiteX85" fmla="*/ 253277 w 838200"/>
                <a:gd name="connsiteY85" fmla="*/ 440575 h 935661"/>
                <a:gd name="connsiteX86" fmla="*/ 253277 w 838200"/>
                <a:gd name="connsiteY86" fmla="*/ 487910 h 935661"/>
                <a:gd name="connsiteX87" fmla="*/ 265111 w 838200"/>
                <a:gd name="connsiteY87" fmla="*/ 499744 h 935661"/>
                <a:gd name="connsiteX88" fmla="*/ 319059 w 838200"/>
                <a:gd name="connsiteY88" fmla="*/ 499744 h 935661"/>
                <a:gd name="connsiteX89" fmla="*/ 330893 w 838200"/>
                <a:gd name="connsiteY89" fmla="*/ 487910 h 935661"/>
                <a:gd name="connsiteX90" fmla="*/ 330893 w 838200"/>
                <a:gd name="connsiteY90" fmla="*/ 440575 h 935661"/>
                <a:gd name="connsiteX91" fmla="*/ 319059 w 838200"/>
                <a:gd name="connsiteY91" fmla="*/ 428741 h 935661"/>
                <a:gd name="connsiteX92" fmla="*/ 189373 w 838200"/>
                <a:gd name="connsiteY92" fmla="*/ 376270 h 935661"/>
                <a:gd name="connsiteX93" fmla="*/ 501790 w 838200"/>
                <a:gd name="connsiteY93" fmla="*/ 376270 h 935661"/>
                <a:gd name="connsiteX94" fmla="*/ 501790 w 838200"/>
                <a:gd name="connsiteY94" fmla="*/ 935661 h 935661"/>
                <a:gd name="connsiteX95" fmla="*/ 345582 w 838200"/>
                <a:gd name="connsiteY95" fmla="*/ 935661 h 935661"/>
                <a:gd name="connsiteX96" fmla="*/ 345582 w 838200"/>
                <a:gd name="connsiteY96" fmla="*/ 655953 h 935661"/>
                <a:gd name="connsiteX97" fmla="*/ 189373 w 838200"/>
                <a:gd name="connsiteY97" fmla="*/ 655953 h 935661"/>
                <a:gd name="connsiteX98" fmla="*/ 500176 w 838200"/>
                <a:gd name="connsiteY98" fmla="*/ 156844 h 935661"/>
                <a:gd name="connsiteX99" fmla="*/ 682897 w 838200"/>
                <a:gd name="connsiteY99" fmla="*/ 339565 h 935661"/>
                <a:gd name="connsiteX100" fmla="*/ 573976 w 838200"/>
                <a:gd name="connsiteY100" fmla="*/ 506701 h 935661"/>
                <a:gd name="connsiteX101" fmla="*/ 528637 w 838200"/>
                <a:gd name="connsiteY101" fmla="*/ 516707 h 935661"/>
                <a:gd name="connsiteX102" fmla="*/ 528637 w 838200"/>
                <a:gd name="connsiteY102" fmla="*/ 340349 h 935661"/>
                <a:gd name="connsiteX103" fmla="*/ 161925 w 838200"/>
                <a:gd name="connsiteY103" fmla="*/ 340349 h 935661"/>
                <a:gd name="connsiteX104" fmla="*/ 161925 w 838200"/>
                <a:gd name="connsiteY104" fmla="*/ 522287 h 935661"/>
                <a:gd name="connsiteX105" fmla="*/ 105070 w 838200"/>
                <a:gd name="connsiteY105" fmla="*/ 522287 h 935661"/>
                <a:gd name="connsiteX106" fmla="*/ 0 w 838200"/>
                <a:gd name="connsiteY106" fmla="*/ 417217 h 935661"/>
                <a:gd name="connsiteX107" fmla="*/ 105070 w 838200"/>
                <a:gd name="connsiteY107" fmla="*/ 312146 h 935661"/>
                <a:gd name="connsiteX108" fmla="*/ 155924 w 838200"/>
                <a:gd name="connsiteY108" fmla="*/ 325502 h 935661"/>
                <a:gd name="connsiteX109" fmla="*/ 280781 w 838200"/>
                <a:gd name="connsiteY109" fmla="*/ 234495 h 935661"/>
                <a:gd name="connsiteX110" fmla="*/ 341159 w 838200"/>
                <a:gd name="connsiteY110" fmla="*/ 249751 h 935661"/>
                <a:gd name="connsiteX111" fmla="*/ 500176 w 838200"/>
                <a:gd name="connsiteY111" fmla="*/ 156844 h 935661"/>
                <a:gd name="connsiteX112" fmla="*/ 676256 w 838200"/>
                <a:gd name="connsiteY112" fmla="*/ 0 h 935661"/>
                <a:gd name="connsiteX113" fmla="*/ 838200 w 838200"/>
                <a:gd name="connsiteY113" fmla="*/ 161945 h 935661"/>
                <a:gd name="connsiteX114" fmla="*/ 697741 w 838200"/>
                <a:gd name="connsiteY114" fmla="*/ 322287 h 935661"/>
                <a:gd name="connsiteX115" fmla="*/ 698428 w 838200"/>
                <a:gd name="connsiteY115" fmla="*/ 308505 h 935661"/>
                <a:gd name="connsiteX116" fmla="*/ 515706 w 838200"/>
                <a:gd name="connsiteY116" fmla="*/ 125783 h 935661"/>
                <a:gd name="connsiteX117" fmla="*/ 509102 w 838200"/>
                <a:gd name="connsiteY117" fmla="*/ 126234 h 935661"/>
                <a:gd name="connsiteX118" fmla="*/ 500176 w 838200"/>
                <a:gd name="connsiteY118" fmla="*/ 125783 h 935661"/>
                <a:gd name="connsiteX119" fmla="*/ 344824 w 838200"/>
                <a:gd name="connsiteY119" fmla="*/ 213078 h 935661"/>
                <a:gd name="connsiteX120" fmla="*/ 296311 w 838200"/>
                <a:gd name="connsiteY120" fmla="*/ 203434 h 935661"/>
                <a:gd name="connsiteX121" fmla="*/ 288633 w 838200"/>
                <a:gd name="connsiteY121" fmla="*/ 203914 h 935661"/>
                <a:gd name="connsiteX122" fmla="*/ 280781 w 838200"/>
                <a:gd name="connsiteY122" fmla="*/ 203434 h 935661"/>
                <a:gd name="connsiteX123" fmla="*/ 235723 w 838200"/>
                <a:gd name="connsiteY123" fmla="*/ 211576 h 935661"/>
                <a:gd name="connsiteX124" fmla="*/ 326078 w 838200"/>
                <a:gd name="connsiteY124" fmla="*/ 137644 h 935661"/>
                <a:gd name="connsiteX125" fmla="*/ 371149 w 838200"/>
                <a:gd name="connsiteY125" fmla="*/ 149480 h 935661"/>
                <a:gd name="connsiteX126" fmla="*/ 481808 w 838200"/>
                <a:gd name="connsiteY126" fmla="*/ 68822 h 935661"/>
                <a:gd name="connsiteX127" fmla="*/ 535321 w 838200"/>
                <a:gd name="connsiteY127" fmla="*/ 82343 h 935661"/>
                <a:gd name="connsiteX128" fmla="*/ 676256 w 838200"/>
                <a:gd name="connsiteY128" fmla="*/ 0 h 93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838200" h="935661">
                  <a:moveTo>
                    <a:pt x="374568" y="837722"/>
                  </a:moveTo>
                  <a:cubicBezTo>
                    <a:pt x="368032" y="837722"/>
                    <a:pt x="362734" y="843021"/>
                    <a:pt x="362734" y="849557"/>
                  </a:cubicBezTo>
                  <a:lnTo>
                    <a:pt x="362734" y="896892"/>
                  </a:lnTo>
                  <a:cubicBezTo>
                    <a:pt x="362734" y="903428"/>
                    <a:pt x="368032" y="908726"/>
                    <a:pt x="374568" y="908726"/>
                  </a:cubicBezTo>
                  <a:lnTo>
                    <a:pt x="428515" y="908726"/>
                  </a:lnTo>
                  <a:cubicBezTo>
                    <a:pt x="435051" y="908726"/>
                    <a:pt x="440350" y="903428"/>
                    <a:pt x="440350" y="896892"/>
                  </a:cubicBezTo>
                  <a:lnTo>
                    <a:pt x="440350" y="849557"/>
                  </a:lnTo>
                  <a:cubicBezTo>
                    <a:pt x="440350" y="843021"/>
                    <a:pt x="435051" y="837722"/>
                    <a:pt x="428515" y="837722"/>
                  </a:cubicBezTo>
                  <a:close/>
                  <a:moveTo>
                    <a:pt x="191511" y="837722"/>
                  </a:moveTo>
                  <a:cubicBezTo>
                    <a:pt x="184975" y="837722"/>
                    <a:pt x="179677" y="843021"/>
                    <a:pt x="179677" y="849557"/>
                  </a:cubicBezTo>
                  <a:lnTo>
                    <a:pt x="179677" y="896892"/>
                  </a:lnTo>
                  <a:cubicBezTo>
                    <a:pt x="179677" y="903428"/>
                    <a:pt x="184975" y="908726"/>
                    <a:pt x="191511" y="908726"/>
                  </a:cubicBezTo>
                  <a:lnTo>
                    <a:pt x="245459" y="908726"/>
                  </a:lnTo>
                  <a:cubicBezTo>
                    <a:pt x="251995" y="908726"/>
                    <a:pt x="257293" y="903428"/>
                    <a:pt x="257293" y="896892"/>
                  </a:cubicBezTo>
                  <a:lnTo>
                    <a:pt x="257293" y="849557"/>
                  </a:lnTo>
                  <a:cubicBezTo>
                    <a:pt x="257293" y="843021"/>
                    <a:pt x="251995" y="837722"/>
                    <a:pt x="245459" y="837722"/>
                  </a:cubicBezTo>
                  <a:close/>
                  <a:moveTo>
                    <a:pt x="82054" y="837722"/>
                  </a:moveTo>
                  <a:cubicBezTo>
                    <a:pt x="75518" y="837722"/>
                    <a:pt x="70220" y="843021"/>
                    <a:pt x="70220" y="849557"/>
                  </a:cubicBezTo>
                  <a:lnTo>
                    <a:pt x="70220" y="896892"/>
                  </a:lnTo>
                  <a:cubicBezTo>
                    <a:pt x="70220" y="903428"/>
                    <a:pt x="75518" y="908726"/>
                    <a:pt x="82054" y="908726"/>
                  </a:cubicBezTo>
                  <a:lnTo>
                    <a:pt x="136002" y="908726"/>
                  </a:lnTo>
                  <a:cubicBezTo>
                    <a:pt x="142538" y="908726"/>
                    <a:pt x="147836" y="903428"/>
                    <a:pt x="147836" y="896892"/>
                  </a:cubicBezTo>
                  <a:lnTo>
                    <a:pt x="147836" y="849557"/>
                  </a:lnTo>
                  <a:cubicBezTo>
                    <a:pt x="147836" y="843021"/>
                    <a:pt x="142538" y="837722"/>
                    <a:pt x="136002" y="837722"/>
                  </a:cubicBezTo>
                  <a:close/>
                  <a:moveTo>
                    <a:pt x="374568" y="735477"/>
                  </a:moveTo>
                  <a:cubicBezTo>
                    <a:pt x="368032" y="735477"/>
                    <a:pt x="362734" y="740775"/>
                    <a:pt x="362734" y="747311"/>
                  </a:cubicBezTo>
                  <a:lnTo>
                    <a:pt x="362734" y="794647"/>
                  </a:lnTo>
                  <a:cubicBezTo>
                    <a:pt x="362734" y="801182"/>
                    <a:pt x="368032" y="806481"/>
                    <a:pt x="374568" y="806481"/>
                  </a:cubicBezTo>
                  <a:lnTo>
                    <a:pt x="428515" y="806481"/>
                  </a:lnTo>
                  <a:cubicBezTo>
                    <a:pt x="435051" y="806481"/>
                    <a:pt x="440350" y="801182"/>
                    <a:pt x="440350" y="794647"/>
                  </a:cubicBezTo>
                  <a:lnTo>
                    <a:pt x="440350" y="747311"/>
                  </a:lnTo>
                  <a:cubicBezTo>
                    <a:pt x="440350" y="740775"/>
                    <a:pt x="435051" y="735477"/>
                    <a:pt x="428515" y="735477"/>
                  </a:cubicBezTo>
                  <a:close/>
                  <a:moveTo>
                    <a:pt x="191511" y="735477"/>
                  </a:moveTo>
                  <a:cubicBezTo>
                    <a:pt x="184975" y="735477"/>
                    <a:pt x="179677" y="740775"/>
                    <a:pt x="179677" y="747311"/>
                  </a:cubicBezTo>
                  <a:lnTo>
                    <a:pt x="179677" y="794647"/>
                  </a:lnTo>
                  <a:cubicBezTo>
                    <a:pt x="179677" y="801182"/>
                    <a:pt x="184975" y="806481"/>
                    <a:pt x="191511" y="806481"/>
                  </a:cubicBezTo>
                  <a:lnTo>
                    <a:pt x="245459" y="806481"/>
                  </a:lnTo>
                  <a:cubicBezTo>
                    <a:pt x="251995" y="806481"/>
                    <a:pt x="257293" y="801182"/>
                    <a:pt x="257293" y="794647"/>
                  </a:cubicBezTo>
                  <a:lnTo>
                    <a:pt x="257293" y="747311"/>
                  </a:lnTo>
                  <a:cubicBezTo>
                    <a:pt x="257293" y="740775"/>
                    <a:pt x="251995" y="735477"/>
                    <a:pt x="245459" y="735477"/>
                  </a:cubicBezTo>
                  <a:close/>
                  <a:moveTo>
                    <a:pt x="82054" y="735477"/>
                  </a:moveTo>
                  <a:cubicBezTo>
                    <a:pt x="75518" y="735477"/>
                    <a:pt x="70220" y="740775"/>
                    <a:pt x="70220" y="747311"/>
                  </a:cubicBezTo>
                  <a:lnTo>
                    <a:pt x="70220" y="794647"/>
                  </a:lnTo>
                  <a:cubicBezTo>
                    <a:pt x="70220" y="801182"/>
                    <a:pt x="75518" y="806481"/>
                    <a:pt x="82054" y="806481"/>
                  </a:cubicBezTo>
                  <a:lnTo>
                    <a:pt x="136002" y="806481"/>
                  </a:lnTo>
                  <a:cubicBezTo>
                    <a:pt x="142538" y="806481"/>
                    <a:pt x="147836" y="801182"/>
                    <a:pt x="147836" y="794647"/>
                  </a:cubicBezTo>
                  <a:lnTo>
                    <a:pt x="147836" y="747311"/>
                  </a:lnTo>
                  <a:cubicBezTo>
                    <a:pt x="147836" y="740775"/>
                    <a:pt x="142538" y="735477"/>
                    <a:pt x="136002" y="735477"/>
                  </a:cubicBezTo>
                  <a:close/>
                  <a:moveTo>
                    <a:pt x="4763" y="684354"/>
                  </a:moveTo>
                  <a:lnTo>
                    <a:pt x="317180" y="684354"/>
                  </a:lnTo>
                  <a:lnTo>
                    <a:pt x="317180" y="935661"/>
                  </a:lnTo>
                  <a:lnTo>
                    <a:pt x="4763" y="935661"/>
                  </a:lnTo>
                  <a:close/>
                  <a:moveTo>
                    <a:pt x="374568" y="633231"/>
                  </a:moveTo>
                  <a:cubicBezTo>
                    <a:pt x="368032" y="633231"/>
                    <a:pt x="362734" y="638530"/>
                    <a:pt x="362734" y="645066"/>
                  </a:cubicBezTo>
                  <a:lnTo>
                    <a:pt x="362734" y="692401"/>
                  </a:lnTo>
                  <a:cubicBezTo>
                    <a:pt x="362734" y="698937"/>
                    <a:pt x="368032" y="704235"/>
                    <a:pt x="374568" y="704235"/>
                  </a:cubicBezTo>
                  <a:lnTo>
                    <a:pt x="428515" y="704235"/>
                  </a:lnTo>
                  <a:cubicBezTo>
                    <a:pt x="435051" y="704235"/>
                    <a:pt x="440350" y="698937"/>
                    <a:pt x="440350" y="692401"/>
                  </a:cubicBezTo>
                  <a:lnTo>
                    <a:pt x="440350" y="645066"/>
                  </a:lnTo>
                  <a:cubicBezTo>
                    <a:pt x="440350" y="638530"/>
                    <a:pt x="435051" y="633231"/>
                    <a:pt x="428515" y="633231"/>
                  </a:cubicBezTo>
                  <a:close/>
                  <a:moveTo>
                    <a:pt x="374568" y="530986"/>
                  </a:moveTo>
                  <a:cubicBezTo>
                    <a:pt x="368032" y="530986"/>
                    <a:pt x="362734" y="536284"/>
                    <a:pt x="362734" y="542820"/>
                  </a:cubicBezTo>
                  <a:lnTo>
                    <a:pt x="362734" y="590156"/>
                  </a:lnTo>
                  <a:cubicBezTo>
                    <a:pt x="362734" y="596692"/>
                    <a:pt x="368032" y="601990"/>
                    <a:pt x="374568" y="601990"/>
                  </a:cubicBezTo>
                  <a:lnTo>
                    <a:pt x="428515" y="601990"/>
                  </a:lnTo>
                  <a:cubicBezTo>
                    <a:pt x="435051" y="601990"/>
                    <a:pt x="440350" y="596692"/>
                    <a:pt x="440350" y="590156"/>
                  </a:cubicBezTo>
                  <a:lnTo>
                    <a:pt x="440350" y="542820"/>
                  </a:lnTo>
                  <a:cubicBezTo>
                    <a:pt x="440350" y="536284"/>
                    <a:pt x="435051" y="530986"/>
                    <a:pt x="428515" y="530986"/>
                  </a:cubicBezTo>
                  <a:close/>
                  <a:moveTo>
                    <a:pt x="265111" y="530986"/>
                  </a:moveTo>
                  <a:cubicBezTo>
                    <a:pt x="258575" y="530986"/>
                    <a:pt x="253277" y="536284"/>
                    <a:pt x="253277" y="542820"/>
                  </a:cubicBezTo>
                  <a:lnTo>
                    <a:pt x="253277" y="590156"/>
                  </a:lnTo>
                  <a:cubicBezTo>
                    <a:pt x="253277" y="596692"/>
                    <a:pt x="258575" y="601990"/>
                    <a:pt x="265111" y="601990"/>
                  </a:cubicBezTo>
                  <a:lnTo>
                    <a:pt x="319059" y="601990"/>
                  </a:lnTo>
                  <a:cubicBezTo>
                    <a:pt x="325594" y="601990"/>
                    <a:pt x="330893" y="596692"/>
                    <a:pt x="330893" y="590156"/>
                  </a:cubicBezTo>
                  <a:lnTo>
                    <a:pt x="330893" y="542820"/>
                  </a:lnTo>
                  <a:cubicBezTo>
                    <a:pt x="330893" y="536284"/>
                    <a:pt x="325594" y="530986"/>
                    <a:pt x="319059" y="530986"/>
                  </a:cubicBezTo>
                  <a:close/>
                  <a:moveTo>
                    <a:pt x="374568" y="428741"/>
                  </a:moveTo>
                  <a:cubicBezTo>
                    <a:pt x="368032" y="428741"/>
                    <a:pt x="362734" y="434039"/>
                    <a:pt x="362734" y="440575"/>
                  </a:cubicBezTo>
                  <a:lnTo>
                    <a:pt x="362734" y="487910"/>
                  </a:lnTo>
                  <a:cubicBezTo>
                    <a:pt x="362734" y="494446"/>
                    <a:pt x="368032" y="499744"/>
                    <a:pt x="374568" y="499744"/>
                  </a:cubicBezTo>
                  <a:lnTo>
                    <a:pt x="428515" y="499744"/>
                  </a:lnTo>
                  <a:cubicBezTo>
                    <a:pt x="435051" y="499744"/>
                    <a:pt x="440350" y="494446"/>
                    <a:pt x="440350" y="487910"/>
                  </a:cubicBezTo>
                  <a:lnTo>
                    <a:pt x="440350" y="440575"/>
                  </a:lnTo>
                  <a:cubicBezTo>
                    <a:pt x="440350" y="434039"/>
                    <a:pt x="435051" y="428741"/>
                    <a:pt x="428515" y="428741"/>
                  </a:cubicBezTo>
                  <a:close/>
                  <a:moveTo>
                    <a:pt x="265111" y="428741"/>
                  </a:moveTo>
                  <a:cubicBezTo>
                    <a:pt x="258575" y="428741"/>
                    <a:pt x="253277" y="434039"/>
                    <a:pt x="253277" y="440575"/>
                  </a:cubicBezTo>
                  <a:lnTo>
                    <a:pt x="253277" y="487910"/>
                  </a:lnTo>
                  <a:cubicBezTo>
                    <a:pt x="253277" y="494446"/>
                    <a:pt x="258575" y="499744"/>
                    <a:pt x="265111" y="499744"/>
                  </a:cubicBezTo>
                  <a:lnTo>
                    <a:pt x="319059" y="499744"/>
                  </a:lnTo>
                  <a:cubicBezTo>
                    <a:pt x="325594" y="499744"/>
                    <a:pt x="330893" y="494446"/>
                    <a:pt x="330893" y="487910"/>
                  </a:cubicBezTo>
                  <a:lnTo>
                    <a:pt x="330893" y="440575"/>
                  </a:lnTo>
                  <a:cubicBezTo>
                    <a:pt x="330893" y="434039"/>
                    <a:pt x="325594" y="428741"/>
                    <a:pt x="319059" y="428741"/>
                  </a:cubicBezTo>
                  <a:close/>
                  <a:moveTo>
                    <a:pt x="189373" y="376270"/>
                  </a:moveTo>
                  <a:lnTo>
                    <a:pt x="501790" y="376270"/>
                  </a:lnTo>
                  <a:lnTo>
                    <a:pt x="501790" y="935661"/>
                  </a:lnTo>
                  <a:lnTo>
                    <a:pt x="345582" y="935661"/>
                  </a:lnTo>
                  <a:lnTo>
                    <a:pt x="345582" y="655953"/>
                  </a:lnTo>
                  <a:lnTo>
                    <a:pt x="189373" y="655953"/>
                  </a:lnTo>
                  <a:close/>
                  <a:moveTo>
                    <a:pt x="500176" y="156844"/>
                  </a:moveTo>
                  <a:cubicBezTo>
                    <a:pt x="601090" y="156844"/>
                    <a:pt x="682897" y="238651"/>
                    <a:pt x="682897" y="339565"/>
                  </a:cubicBezTo>
                  <a:cubicBezTo>
                    <a:pt x="682897" y="414217"/>
                    <a:pt x="638130" y="478412"/>
                    <a:pt x="573976" y="506701"/>
                  </a:cubicBezTo>
                  <a:lnTo>
                    <a:pt x="528637" y="516707"/>
                  </a:lnTo>
                  <a:lnTo>
                    <a:pt x="528637" y="340349"/>
                  </a:lnTo>
                  <a:lnTo>
                    <a:pt x="161925" y="340349"/>
                  </a:lnTo>
                  <a:lnTo>
                    <a:pt x="161925" y="522287"/>
                  </a:lnTo>
                  <a:lnTo>
                    <a:pt x="105070" y="522287"/>
                  </a:lnTo>
                  <a:cubicBezTo>
                    <a:pt x="47042" y="522287"/>
                    <a:pt x="0" y="475245"/>
                    <a:pt x="0" y="417217"/>
                  </a:cubicBezTo>
                  <a:cubicBezTo>
                    <a:pt x="0" y="359188"/>
                    <a:pt x="47042" y="312146"/>
                    <a:pt x="105070" y="312146"/>
                  </a:cubicBezTo>
                  <a:cubicBezTo>
                    <a:pt x="123571" y="312146"/>
                    <a:pt x="140955" y="316928"/>
                    <a:pt x="155924" y="325502"/>
                  </a:cubicBezTo>
                  <a:cubicBezTo>
                    <a:pt x="172634" y="272574"/>
                    <a:pt x="222261" y="234495"/>
                    <a:pt x="280781" y="234495"/>
                  </a:cubicBezTo>
                  <a:cubicBezTo>
                    <a:pt x="302647" y="234495"/>
                    <a:pt x="323272" y="239812"/>
                    <a:pt x="341159" y="249751"/>
                  </a:cubicBezTo>
                  <a:cubicBezTo>
                    <a:pt x="372426" y="194256"/>
                    <a:pt x="431932" y="156844"/>
                    <a:pt x="500176" y="156844"/>
                  </a:cubicBezTo>
                  <a:close/>
                  <a:moveTo>
                    <a:pt x="676256" y="0"/>
                  </a:moveTo>
                  <a:cubicBezTo>
                    <a:pt x="765695" y="0"/>
                    <a:pt x="838200" y="72505"/>
                    <a:pt x="838200" y="161945"/>
                  </a:cubicBezTo>
                  <a:cubicBezTo>
                    <a:pt x="838200" y="244096"/>
                    <a:pt x="777030" y="311960"/>
                    <a:pt x="697741" y="322287"/>
                  </a:cubicBezTo>
                  <a:lnTo>
                    <a:pt x="698428" y="308505"/>
                  </a:lnTo>
                  <a:cubicBezTo>
                    <a:pt x="698428" y="207590"/>
                    <a:pt x="616620" y="125783"/>
                    <a:pt x="515706" y="125783"/>
                  </a:cubicBezTo>
                  <a:lnTo>
                    <a:pt x="509102" y="126234"/>
                  </a:lnTo>
                  <a:lnTo>
                    <a:pt x="500176" y="125783"/>
                  </a:lnTo>
                  <a:cubicBezTo>
                    <a:pt x="434328" y="125783"/>
                    <a:pt x="376615" y="160615"/>
                    <a:pt x="344824" y="213078"/>
                  </a:cubicBezTo>
                  <a:cubicBezTo>
                    <a:pt x="329938" y="206723"/>
                    <a:pt x="313509" y="203434"/>
                    <a:pt x="296311" y="203434"/>
                  </a:cubicBezTo>
                  <a:lnTo>
                    <a:pt x="288633" y="203914"/>
                  </a:lnTo>
                  <a:lnTo>
                    <a:pt x="280781" y="203434"/>
                  </a:lnTo>
                  <a:cubicBezTo>
                    <a:pt x="264923" y="203434"/>
                    <a:pt x="249718" y="206231"/>
                    <a:pt x="235723" y="211576"/>
                  </a:cubicBezTo>
                  <a:cubicBezTo>
                    <a:pt x="243854" y="169290"/>
                    <a:pt x="281270" y="137644"/>
                    <a:pt x="326078" y="137644"/>
                  </a:cubicBezTo>
                  <a:cubicBezTo>
                    <a:pt x="342475" y="137644"/>
                    <a:pt x="357882" y="141882"/>
                    <a:pt x="371149" y="149480"/>
                  </a:cubicBezTo>
                  <a:cubicBezTo>
                    <a:pt x="385959" y="102571"/>
                    <a:pt x="429942" y="68822"/>
                    <a:pt x="481808" y="68822"/>
                  </a:cubicBezTo>
                  <a:cubicBezTo>
                    <a:pt x="501188" y="68822"/>
                    <a:pt x="519468" y="73534"/>
                    <a:pt x="535321" y="82343"/>
                  </a:cubicBezTo>
                  <a:cubicBezTo>
                    <a:pt x="563032" y="33158"/>
                    <a:pt x="615772" y="0"/>
                    <a:pt x="6762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latin typeface="Segoe UI" panose="020B0502040204020203" pitchFamily="34" charset="0"/>
                <a:cs typeface="Segoe UI" panose="020B0502040204020203" pitchFamily="34" charset="0"/>
              </a:endParaRPr>
            </a:p>
          </p:txBody>
        </p:sp>
      </p:grpSp>
      <p:sp>
        <p:nvSpPr>
          <p:cNvPr id="7" name="Rectangle 6"/>
          <p:cNvSpPr/>
          <p:nvPr/>
        </p:nvSpPr>
        <p:spPr>
          <a:xfrm>
            <a:off x="6087499" y="1445861"/>
            <a:ext cx="4223914" cy="4881753"/>
          </a:xfrm>
          <a:prstGeom prst="rect">
            <a:avLst/>
          </a:prstGeom>
          <a:solidFill>
            <a:srgbClr val="7030A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4336" tIns="62168" rIns="124336" bIns="62168" rtlCol="0" anchor="ctr"/>
          <a:lstStyle/>
          <a:p>
            <a:pPr algn="ctr" defTabSz="1243358"/>
            <a:r>
              <a:rPr lang="en-US" sz="7343" dirty="0">
                <a:solidFill>
                  <a:prstClr val="white"/>
                </a:solidFill>
                <a:latin typeface="Segoe UI" panose="020B0502040204020203" pitchFamily="34" charset="0"/>
                <a:cs typeface="Segoe UI" panose="020B0502040204020203" pitchFamily="34" charset="0"/>
              </a:rPr>
              <a:t>Services</a:t>
            </a:r>
          </a:p>
        </p:txBody>
      </p:sp>
      <p:sp>
        <p:nvSpPr>
          <p:cNvPr id="8" name="Rectangle 7"/>
          <p:cNvSpPr/>
          <p:nvPr/>
        </p:nvSpPr>
        <p:spPr>
          <a:xfrm>
            <a:off x="415372" y="1445861"/>
            <a:ext cx="4925786" cy="4881753"/>
          </a:xfrm>
          <a:prstGeom prst="rect">
            <a:avLst/>
          </a:prstGeom>
          <a:solidFill>
            <a:schemeClr val="accent2">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4336" tIns="62168" rIns="124336" bIns="62168" rtlCol="0" anchor="b"/>
          <a:lstStyle/>
          <a:p>
            <a:pPr defTabSz="1243358"/>
            <a:r>
              <a:rPr lang="es-ES" sz="2448" dirty="0" smtClean="0">
                <a:solidFill>
                  <a:prstClr val="white"/>
                </a:solidFill>
                <a:latin typeface="Segoe UI" panose="020B0502040204020203" pitchFamily="34" charset="0"/>
                <a:cs typeface="Segoe UI" panose="020B0502040204020203" pitchFamily="34" charset="0"/>
              </a:rPr>
              <a:t>Plataforma </a:t>
            </a:r>
            <a:r>
              <a:rPr lang="es-ES" sz="2448" dirty="0" err="1" smtClean="0">
                <a:solidFill>
                  <a:prstClr val="white"/>
                </a:solidFill>
                <a:latin typeface="Segoe UI" panose="020B0502040204020203" pitchFamily="34" charset="0"/>
                <a:cs typeface="Segoe UI" panose="020B0502040204020203" pitchFamily="34" charset="0"/>
              </a:rPr>
              <a:t>xRM</a:t>
            </a:r>
            <a:endParaRPr lang="es-ES" sz="2448" dirty="0">
              <a:solidFill>
                <a:prstClr val="white"/>
              </a:solidFill>
              <a:latin typeface="Segoe UI" panose="020B0502040204020203" pitchFamily="34" charset="0"/>
              <a:cs typeface="Segoe UI" panose="020B0502040204020203" pitchFamily="34" charset="0"/>
            </a:endParaRPr>
          </a:p>
        </p:txBody>
      </p:sp>
      <p:sp>
        <p:nvSpPr>
          <p:cNvPr id="9" name="Title 1"/>
          <p:cNvSpPr txBox="1">
            <a:spLocks/>
          </p:cNvSpPr>
          <p:nvPr/>
        </p:nvSpPr>
        <p:spPr>
          <a:xfrm>
            <a:off x="526450" y="233158"/>
            <a:ext cx="11385254" cy="621530"/>
          </a:xfrm>
          <a:prstGeom prst="rect">
            <a:avLst/>
          </a:prstGeom>
        </p:spPr>
        <p:txBody>
          <a:bodyPr vert="horz" wrap="square" lIns="0" tIns="0" rIns="0" bIns="0" rtlCol="0" anchor="t">
            <a:normAutofit fontScale="97500" lnSpcReduction="10000"/>
          </a:bodyPr>
          <a:lstStyle>
            <a:lvl1pPr algn="l" defTabSz="913992"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a:tabLst>
                <a:tab pos="4800600" algn="l"/>
              </a:tabLst>
            </a:pPr>
            <a:endParaRPr sz="4896" dirty="0">
              <a:gradFill flip="none" rotWithShape="1">
                <a:gsLst>
                  <a:gs pos="0">
                    <a:srgbClr val="292929"/>
                  </a:gs>
                  <a:gs pos="86000">
                    <a:srgbClr val="292929"/>
                  </a:gs>
                </a:gsLst>
                <a:lin ang="5400000" scaled="0"/>
                <a:tileRect/>
              </a:gradFill>
            </a:endParaRPr>
          </a:p>
        </p:txBody>
      </p:sp>
      <p:grpSp>
        <p:nvGrpSpPr>
          <p:cNvPr id="10" name="Group 9"/>
          <p:cNvGrpSpPr/>
          <p:nvPr/>
        </p:nvGrpSpPr>
        <p:grpSpPr>
          <a:xfrm>
            <a:off x="3634666" y="1547667"/>
            <a:ext cx="1368704" cy="1368704"/>
            <a:chOff x="3634666" y="1547667"/>
            <a:chExt cx="1368704" cy="1368704"/>
          </a:xfrm>
        </p:grpSpPr>
        <p:sp>
          <p:nvSpPr>
            <p:cNvPr id="11" name="Rectangle 10"/>
            <p:cNvSpPr/>
            <p:nvPr/>
          </p:nvSpPr>
          <p:spPr bwMode="auto">
            <a:xfrm>
              <a:off x="3634666" y="1547667"/>
              <a:ext cx="1368704" cy="1368704"/>
            </a:xfrm>
            <a:prstGeom prst="rect">
              <a:avLst/>
            </a:prstGeom>
            <a:solidFill>
              <a:schemeClr val="accent2"/>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37304" tIns="62174" rIns="62174" bIns="37304"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1242949" fontAlgn="base">
                <a:spcBef>
                  <a:spcPct val="0"/>
                </a:spcBef>
                <a:spcAft>
                  <a:spcPct val="0"/>
                </a:spcAft>
              </a:pPr>
              <a:r>
                <a:rPr lang="es-ES" sz="1904" spc="-68" dirty="0"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Reglas de negocio</a:t>
              </a:r>
              <a:endParaRPr lang="es-ES" sz="1904" spc="-68"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12" name="Group 11"/>
            <p:cNvGrpSpPr/>
            <p:nvPr/>
          </p:nvGrpSpPr>
          <p:grpSpPr>
            <a:xfrm>
              <a:off x="4020513" y="1613342"/>
              <a:ext cx="597011" cy="673547"/>
              <a:chOff x="5567347" y="1783196"/>
              <a:chExt cx="973080" cy="1097832"/>
            </a:xfrm>
          </p:grpSpPr>
          <p:sp>
            <p:nvSpPr>
              <p:cNvPr id="13" name="Donut 3"/>
              <p:cNvSpPr/>
              <p:nvPr/>
            </p:nvSpPr>
            <p:spPr>
              <a:xfrm>
                <a:off x="5567347" y="1783196"/>
                <a:ext cx="789901" cy="1097832"/>
              </a:xfrm>
              <a:custGeom>
                <a:avLst/>
                <a:gdLst>
                  <a:gd name="connsiteX0" fmla="*/ 1981200 w 2412374"/>
                  <a:gd name="connsiteY0" fmla="*/ 2879038 h 3352800"/>
                  <a:gd name="connsiteX1" fmla="*/ 1981200 w 2412374"/>
                  <a:gd name="connsiteY1" fmla="*/ 3264382 h 3352800"/>
                  <a:gd name="connsiteX2" fmla="*/ 1485900 w 2412374"/>
                  <a:gd name="connsiteY2" fmla="*/ 3352800 h 3352800"/>
                  <a:gd name="connsiteX3" fmla="*/ 0 w 2412374"/>
                  <a:gd name="connsiteY3" fmla="*/ 1831516 h 3352800"/>
                  <a:gd name="connsiteX4" fmla="*/ 1411140 w 2412374"/>
                  <a:gd name="connsiteY4" fmla="*/ 317946 h 3352800"/>
                  <a:gd name="connsiteX5" fmla="*/ 1592035 w 2412374"/>
                  <a:gd name="connsiteY5" fmla="*/ 313570 h 3352800"/>
                  <a:gd name="connsiteX6" fmla="*/ 1440972 w 2412374"/>
                  <a:gd name="connsiteY6" fmla="*/ 0 h 3352800"/>
                  <a:gd name="connsiteX7" fmla="*/ 2412374 w 2412374"/>
                  <a:gd name="connsiteY7" fmla="*/ 670941 h 3352800"/>
                  <a:gd name="connsiteX8" fmla="*/ 1353479 w 2412374"/>
                  <a:gd name="connsiteY8" fmla="*/ 932517 h 3352800"/>
                  <a:gd name="connsiteX9" fmla="*/ 1592035 w 2412374"/>
                  <a:gd name="connsiteY9" fmla="*/ 664638 h 3352800"/>
                  <a:gd name="connsiteX10" fmla="*/ 1377675 w 2412374"/>
                  <a:gd name="connsiteY10" fmla="*/ 674633 h 3352800"/>
                  <a:gd name="connsiteX11" fmla="*/ 371118 w 2412374"/>
                  <a:gd name="connsiteY11" fmla="*/ 1831516 h 3352800"/>
                  <a:gd name="connsiteX12" fmla="*/ 1485900 w 2412374"/>
                  <a:gd name="connsiteY12" fmla="*/ 3002072 h 3352800"/>
                  <a:gd name="connsiteX13" fmla="*/ 2072640 w 2412374"/>
                  <a:gd name="connsiteY13" fmla="*/ 2970478 h 3352800"/>
                  <a:gd name="connsiteX0" fmla="*/ 1981200 w 2412374"/>
                  <a:gd name="connsiteY0" fmla="*/ 2879038 h 3352800"/>
                  <a:gd name="connsiteX1" fmla="*/ 1981200 w 2412374"/>
                  <a:gd name="connsiteY1" fmla="*/ 3264382 h 3352800"/>
                  <a:gd name="connsiteX2" fmla="*/ 1485900 w 2412374"/>
                  <a:gd name="connsiteY2" fmla="*/ 3352800 h 3352800"/>
                  <a:gd name="connsiteX3" fmla="*/ 0 w 2412374"/>
                  <a:gd name="connsiteY3" fmla="*/ 1831516 h 3352800"/>
                  <a:gd name="connsiteX4" fmla="*/ 1411140 w 2412374"/>
                  <a:gd name="connsiteY4" fmla="*/ 317946 h 3352800"/>
                  <a:gd name="connsiteX5" fmla="*/ 1592035 w 2412374"/>
                  <a:gd name="connsiteY5" fmla="*/ 313570 h 3352800"/>
                  <a:gd name="connsiteX6" fmla="*/ 1440972 w 2412374"/>
                  <a:gd name="connsiteY6" fmla="*/ 0 h 3352800"/>
                  <a:gd name="connsiteX7" fmla="*/ 2412374 w 2412374"/>
                  <a:gd name="connsiteY7" fmla="*/ 670941 h 3352800"/>
                  <a:gd name="connsiteX8" fmla="*/ 1353479 w 2412374"/>
                  <a:gd name="connsiteY8" fmla="*/ 932517 h 3352800"/>
                  <a:gd name="connsiteX9" fmla="*/ 1592035 w 2412374"/>
                  <a:gd name="connsiteY9" fmla="*/ 664638 h 3352800"/>
                  <a:gd name="connsiteX10" fmla="*/ 1377675 w 2412374"/>
                  <a:gd name="connsiteY10" fmla="*/ 674633 h 3352800"/>
                  <a:gd name="connsiteX11" fmla="*/ 371118 w 2412374"/>
                  <a:gd name="connsiteY11" fmla="*/ 1831516 h 3352800"/>
                  <a:gd name="connsiteX12" fmla="*/ 1485900 w 2412374"/>
                  <a:gd name="connsiteY12" fmla="*/ 3002072 h 3352800"/>
                  <a:gd name="connsiteX0" fmla="*/ 1981200 w 2412374"/>
                  <a:gd name="connsiteY0" fmla="*/ 3264382 h 3352800"/>
                  <a:gd name="connsiteX1" fmla="*/ 1485900 w 2412374"/>
                  <a:gd name="connsiteY1" fmla="*/ 3352800 h 3352800"/>
                  <a:gd name="connsiteX2" fmla="*/ 0 w 2412374"/>
                  <a:gd name="connsiteY2" fmla="*/ 1831516 h 3352800"/>
                  <a:gd name="connsiteX3" fmla="*/ 1411140 w 2412374"/>
                  <a:gd name="connsiteY3" fmla="*/ 317946 h 3352800"/>
                  <a:gd name="connsiteX4" fmla="*/ 1592035 w 2412374"/>
                  <a:gd name="connsiteY4" fmla="*/ 313570 h 3352800"/>
                  <a:gd name="connsiteX5" fmla="*/ 1440972 w 2412374"/>
                  <a:gd name="connsiteY5" fmla="*/ 0 h 3352800"/>
                  <a:gd name="connsiteX6" fmla="*/ 2412374 w 2412374"/>
                  <a:gd name="connsiteY6" fmla="*/ 670941 h 3352800"/>
                  <a:gd name="connsiteX7" fmla="*/ 1353479 w 2412374"/>
                  <a:gd name="connsiteY7" fmla="*/ 932517 h 3352800"/>
                  <a:gd name="connsiteX8" fmla="*/ 1592035 w 2412374"/>
                  <a:gd name="connsiteY8" fmla="*/ 664638 h 3352800"/>
                  <a:gd name="connsiteX9" fmla="*/ 1377675 w 2412374"/>
                  <a:gd name="connsiteY9" fmla="*/ 674633 h 3352800"/>
                  <a:gd name="connsiteX10" fmla="*/ 371118 w 2412374"/>
                  <a:gd name="connsiteY10" fmla="*/ 1831516 h 3352800"/>
                  <a:gd name="connsiteX11" fmla="*/ 1485900 w 2412374"/>
                  <a:gd name="connsiteY11" fmla="*/ 3002072 h 3352800"/>
                  <a:gd name="connsiteX0" fmla="*/ 1485900 w 2412374"/>
                  <a:gd name="connsiteY0" fmla="*/ 3352800 h 3352800"/>
                  <a:gd name="connsiteX1" fmla="*/ 0 w 2412374"/>
                  <a:gd name="connsiteY1" fmla="*/ 1831516 h 3352800"/>
                  <a:gd name="connsiteX2" fmla="*/ 1411140 w 2412374"/>
                  <a:gd name="connsiteY2" fmla="*/ 317946 h 3352800"/>
                  <a:gd name="connsiteX3" fmla="*/ 1592035 w 2412374"/>
                  <a:gd name="connsiteY3" fmla="*/ 313570 h 3352800"/>
                  <a:gd name="connsiteX4" fmla="*/ 1440972 w 2412374"/>
                  <a:gd name="connsiteY4" fmla="*/ 0 h 3352800"/>
                  <a:gd name="connsiteX5" fmla="*/ 2412374 w 2412374"/>
                  <a:gd name="connsiteY5" fmla="*/ 670941 h 3352800"/>
                  <a:gd name="connsiteX6" fmla="*/ 1353479 w 2412374"/>
                  <a:gd name="connsiteY6" fmla="*/ 932517 h 3352800"/>
                  <a:gd name="connsiteX7" fmla="*/ 1592035 w 2412374"/>
                  <a:gd name="connsiteY7" fmla="*/ 664638 h 3352800"/>
                  <a:gd name="connsiteX8" fmla="*/ 1377675 w 2412374"/>
                  <a:gd name="connsiteY8" fmla="*/ 674633 h 3352800"/>
                  <a:gd name="connsiteX9" fmla="*/ 371118 w 2412374"/>
                  <a:gd name="connsiteY9" fmla="*/ 1831516 h 3352800"/>
                  <a:gd name="connsiteX10" fmla="*/ 1485900 w 2412374"/>
                  <a:gd name="connsiteY10" fmla="*/ 3002072 h 3352800"/>
                  <a:gd name="connsiteX0" fmla="*/ 1485900 w 2412374"/>
                  <a:gd name="connsiteY0" fmla="*/ 3352800 h 3352800"/>
                  <a:gd name="connsiteX1" fmla="*/ 0 w 2412374"/>
                  <a:gd name="connsiteY1" fmla="*/ 1831516 h 3352800"/>
                  <a:gd name="connsiteX2" fmla="*/ 1411140 w 2412374"/>
                  <a:gd name="connsiteY2" fmla="*/ 317946 h 3352800"/>
                  <a:gd name="connsiteX3" fmla="*/ 1592035 w 2412374"/>
                  <a:gd name="connsiteY3" fmla="*/ 313570 h 3352800"/>
                  <a:gd name="connsiteX4" fmla="*/ 1440972 w 2412374"/>
                  <a:gd name="connsiteY4" fmla="*/ 0 h 3352800"/>
                  <a:gd name="connsiteX5" fmla="*/ 2412374 w 2412374"/>
                  <a:gd name="connsiteY5" fmla="*/ 670941 h 3352800"/>
                  <a:gd name="connsiteX6" fmla="*/ 1353479 w 2412374"/>
                  <a:gd name="connsiteY6" fmla="*/ 932517 h 3352800"/>
                  <a:gd name="connsiteX7" fmla="*/ 1592035 w 2412374"/>
                  <a:gd name="connsiteY7" fmla="*/ 664638 h 3352800"/>
                  <a:gd name="connsiteX8" fmla="*/ 1377675 w 2412374"/>
                  <a:gd name="connsiteY8" fmla="*/ 674633 h 3352800"/>
                  <a:gd name="connsiteX9" fmla="*/ 371118 w 2412374"/>
                  <a:gd name="connsiteY9" fmla="*/ 1831516 h 3352800"/>
                  <a:gd name="connsiteX10" fmla="*/ 1485900 w 2412374"/>
                  <a:gd name="connsiteY10" fmla="*/ 3002072 h 3352800"/>
                  <a:gd name="connsiteX11" fmla="*/ 1490663 w 2412374"/>
                  <a:gd name="connsiteY11" fmla="*/ 3005932 h 3352800"/>
                  <a:gd name="connsiteX0" fmla="*/ 1485900 w 2412374"/>
                  <a:gd name="connsiteY0" fmla="*/ 3352800 h 3352800"/>
                  <a:gd name="connsiteX1" fmla="*/ 0 w 2412374"/>
                  <a:gd name="connsiteY1" fmla="*/ 1831516 h 3352800"/>
                  <a:gd name="connsiteX2" fmla="*/ 1411140 w 2412374"/>
                  <a:gd name="connsiteY2" fmla="*/ 317946 h 3352800"/>
                  <a:gd name="connsiteX3" fmla="*/ 1592035 w 2412374"/>
                  <a:gd name="connsiteY3" fmla="*/ 313570 h 3352800"/>
                  <a:gd name="connsiteX4" fmla="*/ 1440972 w 2412374"/>
                  <a:gd name="connsiteY4" fmla="*/ 0 h 3352800"/>
                  <a:gd name="connsiteX5" fmla="*/ 2412374 w 2412374"/>
                  <a:gd name="connsiteY5" fmla="*/ 670941 h 3352800"/>
                  <a:gd name="connsiteX6" fmla="*/ 1353479 w 2412374"/>
                  <a:gd name="connsiteY6" fmla="*/ 932517 h 3352800"/>
                  <a:gd name="connsiteX7" fmla="*/ 1592035 w 2412374"/>
                  <a:gd name="connsiteY7" fmla="*/ 664638 h 3352800"/>
                  <a:gd name="connsiteX8" fmla="*/ 1377675 w 2412374"/>
                  <a:gd name="connsiteY8" fmla="*/ 674633 h 3352800"/>
                  <a:gd name="connsiteX9" fmla="*/ 371118 w 2412374"/>
                  <a:gd name="connsiteY9" fmla="*/ 1831516 h 3352800"/>
                  <a:gd name="connsiteX10" fmla="*/ 1485900 w 2412374"/>
                  <a:gd name="connsiteY10" fmla="*/ 3002072 h 3352800"/>
                  <a:gd name="connsiteX11" fmla="*/ 1562100 w 2412374"/>
                  <a:gd name="connsiteY11" fmla="*/ 3077369 h 3352800"/>
                  <a:gd name="connsiteX12" fmla="*/ 1490663 w 2412374"/>
                  <a:gd name="connsiteY12" fmla="*/ 3005932 h 3352800"/>
                  <a:gd name="connsiteX0" fmla="*/ 1485900 w 2412374"/>
                  <a:gd name="connsiteY0" fmla="*/ 3352800 h 3352800"/>
                  <a:gd name="connsiteX1" fmla="*/ 0 w 2412374"/>
                  <a:gd name="connsiteY1" fmla="*/ 1831516 h 3352800"/>
                  <a:gd name="connsiteX2" fmla="*/ 1411140 w 2412374"/>
                  <a:gd name="connsiteY2" fmla="*/ 317946 h 3352800"/>
                  <a:gd name="connsiteX3" fmla="*/ 1592035 w 2412374"/>
                  <a:gd name="connsiteY3" fmla="*/ 313570 h 3352800"/>
                  <a:gd name="connsiteX4" fmla="*/ 1440972 w 2412374"/>
                  <a:gd name="connsiteY4" fmla="*/ 0 h 3352800"/>
                  <a:gd name="connsiteX5" fmla="*/ 2412374 w 2412374"/>
                  <a:gd name="connsiteY5" fmla="*/ 670941 h 3352800"/>
                  <a:gd name="connsiteX6" fmla="*/ 1353479 w 2412374"/>
                  <a:gd name="connsiteY6" fmla="*/ 932517 h 3352800"/>
                  <a:gd name="connsiteX7" fmla="*/ 1592035 w 2412374"/>
                  <a:gd name="connsiteY7" fmla="*/ 664638 h 3352800"/>
                  <a:gd name="connsiteX8" fmla="*/ 1377675 w 2412374"/>
                  <a:gd name="connsiteY8" fmla="*/ 674633 h 3352800"/>
                  <a:gd name="connsiteX9" fmla="*/ 371118 w 2412374"/>
                  <a:gd name="connsiteY9" fmla="*/ 1831516 h 3352800"/>
                  <a:gd name="connsiteX10" fmla="*/ 1485900 w 2412374"/>
                  <a:gd name="connsiteY10" fmla="*/ 3002072 h 3352800"/>
                  <a:gd name="connsiteX11" fmla="*/ 1562100 w 2412374"/>
                  <a:gd name="connsiteY11" fmla="*/ 3077369 h 3352800"/>
                  <a:gd name="connsiteX12" fmla="*/ 1457325 w 2412374"/>
                  <a:gd name="connsiteY12" fmla="*/ 3144045 h 3352800"/>
                  <a:gd name="connsiteX0" fmla="*/ 1485900 w 2412374"/>
                  <a:gd name="connsiteY0" fmla="*/ 3352800 h 3352800"/>
                  <a:gd name="connsiteX1" fmla="*/ 0 w 2412374"/>
                  <a:gd name="connsiteY1" fmla="*/ 1831516 h 3352800"/>
                  <a:gd name="connsiteX2" fmla="*/ 1411140 w 2412374"/>
                  <a:gd name="connsiteY2" fmla="*/ 317946 h 3352800"/>
                  <a:gd name="connsiteX3" fmla="*/ 1592035 w 2412374"/>
                  <a:gd name="connsiteY3" fmla="*/ 313570 h 3352800"/>
                  <a:gd name="connsiteX4" fmla="*/ 1440972 w 2412374"/>
                  <a:gd name="connsiteY4" fmla="*/ 0 h 3352800"/>
                  <a:gd name="connsiteX5" fmla="*/ 2412374 w 2412374"/>
                  <a:gd name="connsiteY5" fmla="*/ 670941 h 3352800"/>
                  <a:gd name="connsiteX6" fmla="*/ 1353479 w 2412374"/>
                  <a:gd name="connsiteY6" fmla="*/ 932517 h 3352800"/>
                  <a:gd name="connsiteX7" fmla="*/ 1592035 w 2412374"/>
                  <a:gd name="connsiteY7" fmla="*/ 664638 h 3352800"/>
                  <a:gd name="connsiteX8" fmla="*/ 1377675 w 2412374"/>
                  <a:gd name="connsiteY8" fmla="*/ 674633 h 3352800"/>
                  <a:gd name="connsiteX9" fmla="*/ 371118 w 2412374"/>
                  <a:gd name="connsiteY9" fmla="*/ 1831516 h 3352800"/>
                  <a:gd name="connsiteX10" fmla="*/ 1485900 w 2412374"/>
                  <a:gd name="connsiteY10" fmla="*/ 3002072 h 3352800"/>
                  <a:gd name="connsiteX11" fmla="*/ 1562100 w 2412374"/>
                  <a:gd name="connsiteY11" fmla="*/ 3077369 h 3352800"/>
                  <a:gd name="connsiteX12" fmla="*/ 1809750 w 2412374"/>
                  <a:gd name="connsiteY12" fmla="*/ 3048795 h 3352800"/>
                  <a:gd name="connsiteX0" fmla="*/ 1485900 w 2412374"/>
                  <a:gd name="connsiteY0" fmla="*/ 3352800 h 3496712"/>
                  <a:gd name="connsiteX1" fmla="*/ 0 w 2412374"/>
                  <a:gd name="connsiteY1" fmla="*/ 1831516 h 3496712"/>
                  <a:gd name="connsiteX2" fmla="*/ 1411140 w 2412374"/>
                  <a:gd name="connsiteY2" fmla="*/ 317946 h 3496712"/>
                  <a:gd name="connsiteX3" fmla="*/ 1592035 w 2412374"/>
                  <a:gd name="connsiteY3" fmla="*/ 313570 h 3496712"/>
                  <a:gd name="connsiteX4" fmla="*/ 1440972 w 2412374"/>
                  <a:gd name="connsiteY4" fmla="*/ 0 h 3496712"/>
                  <a:gd name="connsiteX5" fmla="*/ 2412374 w 2412374"/>
                  <a:gd name="connsiteY5" fmla="*/ 670941 h 3496712"/>
                  <a:gd name="connsiteX6" fmla="*/ 1353479 w 2412374"/>
                  <a:gd name="connsiteY6" fmla="*/ 932517 h 3496712"/>
                  <a:gd name="connsiteX7" fmla="*/ 1592035 w 2412374"/>
                  <a:gd name="connsiteY7" fmla="*/ 664638 h 3496712"/>
                  <a:gd name="connsiteX8" fmla="*/ 1377675 w 2412374"/>
                  <a:gd name="connsiteY8" fmla="*/ 674633 h 3496712"/>
                  <a:gd name="connsiteX9" fmla="*/ 371118 w 2412374"/>
                  <a:gd name="connsiteY9" fmla="*/ 1831516 h 3496712"/>
                  <a:gd name="connsiteX10" fmla="*/ 1485900 w 2412374"/>
                  <a:gd name="connsiteY10" fmla="*/ 3002072 h 3496712"/>
                  <a:gd name="connsiteX11" fmla="*/ 1562100 w 2412374"/>
                  <a:gd name="connsiteY11" fmla="*/ 3077369 h 3496712"/>
                  <a:gd name="connsiteX12" fmla="*/ 2014537 w 2412374"/>
                  <a:gd name="connsiteY12" fmla="*/ 3496470 h 3496712"/>
                  <a:gd name="connsiteX0" fmla="*/ 1485900 w 2412374"/>
                  <a:gd name="connsiteY0" fmla="*/ 3352800 h 3352800"/>
                  <a:gd name="connsiteX1" fmla="*/ 0 w 2412374"/>
                  <a:gd name="connsiteY1" fmla="*/ 1831516 h 3352800"/>
                  <a:gd name="connsiteX2" fmla="*/ 1411140 w 2412374"/>
                  <a:gd name="connsiteY2" fmla="*/ 317946 h 3352800"/>
                  <a:gd name="connsiteX3" fmla="*/ 1592035 w 2412374"/>
                  <a:gd name="connsiteY3" fmla="*/ 313570 h 3352800"/>
                  <a:gd name="connsiteX4" fmla="*/ 1440972 w 2412374"/>
                  <a:gd name="connsiteY4" fmla="*/ 0 h 3352800"/>
                  <a:gd name="connsiteX5" fmla="*/ 2412374 w 2412374"/>
                  <a:gd name="connsiteY5" fmla="*/ 670941 h 3352800"/>
                  <a:gd name="connsiteX6" fmla="*/ 1353479 w 2412374"/>
                  <a:gd name="connsiteY6" fmla="*/ 932517 h 3352800"/>
                  <a:gd name="connsiteX7" fmla="*/ 1592035 w 2412374"/>
                  <a:gd name="connsiteY7" fmla="*/ 664638 h 3352800"/>
                  <a:gd name="connsiteX8" fmla="*/ 1377675 w 2412374"/>
                  <a:gd name="connsiteY8" fmla="*/ 674633 h 3352800"/>
                  <a:gd name="connsiteX9" fmla="*/ 371118 w 2412374"/>
                  <a:gd name="connsiteY9" fmla="*/ 1831516 h 3352800"/>
                  <a:gd name="connsiteX10" fmla="*/ 1485900 w 2412374"/>
                  <a:gd name="connsiteY10" fmla="*/ 3002072 h 3352800"/>
                  <a:gd name="connsiteX11" fmla="*/ 1562100 w 2412374"/>
                  <a:gd name="connsiteY11" fmla="*/ 3077369 h 3352800"/>
                  <a:gd name="connsiteX12" fmla="*/ 1643062 w 2412374"/>
                  <a:gd name="connsiteY12" fmla="*/ 2996408 h 3352800"/>
                  <a:gd name="connsiteX0" fmla="*/ 1485900 w 2412374"/>
                  <a:gd name="connsiteY0" fmla="*/ 3352800 h 3352800"/>
                  <a:gd name="connsiteX1" fmla="*/ 0 w 2412374"/>
                  <a:gd name="connsiteY1" fmla="*/ 1831516 h 3352800"/>
                  <a:gd name="connsiteX2" fmla="*/ 1411140 w 2412374"/>
                  <a:gd name="connsiteY2" fmla="*/ 317946 h 3352800"/>
                  <a:gd name="connsiteX3" fmla="*/ 1592035 w 2412374"/>
                  <a:gd name="connsiteY3" fmla="*/ 313570 h 3352800"/>
                  <a:gd name="connsiteX4" fmla="*/ 1440972 w 2412374"/>
                  <a:gd name="connsiteY4" fmla="*/ 0 h 3352800"/>
                  <a:gd name="connsiteX5" fmla="*/ 2412374 w 2412374"/>
                  <a:gd name="connsiteY5" fmla="*/ 670941 h 3352800"/>
                  <a:gd name="connsiteX6" fmla="*/ 1353479 w 2412374"/>
                  <a:gd name="connsiteY6" fmla="*/ 932517 h 3352800"/>
                  <a:gd name="connsiteX7" fmla="*/ 1592035 w 2412374"/>
                  <a:gd name="connsiteY7" fmla="*/ 664638 h 3352800"/>
                  <a:gd name="connsiteX8" fmla="*/ 1377675 w 2412374"/>
                  <a:gd name="connsiteY8" fmla="*/ 674633 h 3352800"/>
                  <a:gd name="connsiteX9" fmla="*/ 371118 w 2412374"/>
                  <a:gd name="connsiteY9" fmla="*/ 1831516 h 3352800"/>
                  <a:gd name="connsiteX10" fmla="*/ 1485900 w 2412374"/>
                  <a:gd name="connsiteY10" fmla="*/ 3002072 h 3352800"/>
                  <a:gd name="connsiteX11" fmla="*/ 1562100 w 2412374"/>
                  <a:gd name="connsiteY11" fmla="*/ 3077369 h 3352800"/>
                  <a:gd name="connsiteX12" fmla="*/ 1643062 w 2412374"/>
                  <a:gd name="connsiteY12" fmla="*/ 2996408 h 3352800"/>
                  <a:gd name="connsiteX0" fmla="*/ 1485900 w 2412374"/>
                  <a:gd name="connsiteY0" fmla="*/ 3352800 h 3352800"/>
                  <a:gd name="connsiteX1" fmla="*/ 0 w 2412374"/>
                  <a:gd name="connsiteY1" fmla="*/ 1831516 h 3352800"/>
                  <a:gd name="connsiteX2" fmla="*/ 1411140 w 2412374"/>
                  <a:gd name="connsiteY2" fmla="*/ 317946 h 3352800"/>
                  <a:gd name="connsiteX3" fmla="*/ 1592035 w 2412374"/>
                  <a:gd name="connsiteY3" fmla="*/ 313570 h 3352800"/>
                  <a:gd name="connsiteX4" fmla="*/ 1440972 w 2412374"/>
                  <a:gd name="connsiteY4" fmla="*/ 0 h 3352800"/>
                  <a:gd name="connsiteX5" fmla="*/ 2412374 w 2412374"/>
                  <a:gd name="connsiteY5" fmla="*/ 670941 h 3352800"/>
                  <a:gd name="connsiteX6" fmla="*/ 1353479 w 2412374"/>
                  <a:gd name="connsiteY6" fmla="*/ 932517 h 3352800"/>
                  <a:gd name="connsiteX7" fmla="*/ 1592035 w 2412374"/>
                  <a:gd name="connsiteY7" fmla="*/ 664638 h 3352800"/>
                  <a:gd name="connsiteX8" fmla="*/ 1377675 w 2412374"/>
                  <a:gd name="connsiteY8" fmla="*/ 674633 h 3352800"/>
                  <a:gd name="connsiteX9" fmla="*/ 371118 w 2412374"/>
                  <a:gd name="connsiteY9" fmla="*/ 1831516 h 3352800"/>
                  <a:gd name="connsiteX10" fmla="*/ 1485900 w 2412374"/>
                  <a:gd name="connsiteY10" fmla="*/ 3002072 h 3352800"/>
                  <a:gd name="connsiteX11" fmla="*/ 1571625 w 2412374"/>
                  <a:gd name="connsiteY11" fmla="*/ 3005932 h 3352800"/>
                  <a:gd name="connsiteX12" fmla="*/ 1643062 w 2412374"/>
                  <a:gd name="connsiteY12" fmla="*/ 2996408 h 3352800"/>
                  <a:gd name="connsiteX0" fmla="*/ 1485900 w 2412374"/>
                  <a:gd name="connsiteY0" fmla="*/ 3352800 h 3352800"/>
                  <a:gd name="connsiteX1" fmla="*/ 0 w 2412374"/>
                  <a:gd name="connsiteY1" fmla="*/ 1831516 h 3352800"/>
                  <a:gd name="connsiteX2" fmla="*/ 1411140 w 2412374"/>
                  <a:gd name="connsiteY2" fmla="*/ 317946 h 3352800"/>
                  <a:gd name="connsiteX3" fmla="*/ 1592035 w 2412374"/>
                  <a:gd name="connsiteY3" fmla="*/ 313570 h 3352800"/>
                  <a:gd name="connsiteX4" fmla="*/ 1440972 w 2412374"/>
                  <a:gd name="connsiteY4" fmla="*/ 0 h 3352800"/>
                  <a:gd name="connsiteX5" fmla="*/ 2412374 w 2412374"/>
                  <a:gd name="connsiteY5" fmla="*/ 670941 h 3352800"/>
                  <a:gd name="connsiteX6" fmla="*/ 1353479 w 2412374"/>
                  <a:gd name="connsiteY6" fmla="*/ 932517 h 3352800"/>
                  <a:gd name="connsiteX7" fmla="*/ 1592035 w 2412374"/>
                  <a:gd name="connsiteY7" fmla="*/ 664638 h 3352800"/>
                  <a:gd name="connsiteX8" fmla="*/ 1377675 w 2412374"/>
                  <a:gd name="connsiteY8" fmla="*/ 674633 h 3352800"/>
                  <a:gd name="connsiteX9" fmla="*/ 371118 w 2412374"/>
                  <a:gd name="connsiteY9" fmla="*/ 1831516 h 3352800"/>
                  <a:gd name="connsiteX10" fmla="*/ 1485900 w 2412374"/>
                  <a:gd name="connsiteY10" fmla="*/ 3002072 h 3352800"/>
                  <a:gd name="connsiteX11" fmla="*/ 1643062 w 2412374"/>
                  <a:gd name="connsiteY11" fmla="*/ 2996408 h 3352800"/>
                  <a:gd name="connsiteX0" fmla="*/ 1485900 w 2412374"/>
                  <a:gd name="connsiteY0" fmla="*/ 3352800 h 3352800"/>
                  <a:gd name="connsiteX1" fmla="*/ 0 w 2412374"/>
                  <a:gd name="connsiteY1" fmla="*/ 1831516 h 3352800"/>
                  <a:gd name="connsiteX2" fmla="*/ 1411140 w 2412374"/>
                  <a:gd name="connsiteY2" fmla="*/ 317946 h 3352800"/>
                  <a:gd name="connsiteX3" fmla="*/ 1592035 w 2412374"/>
                  <a:gd name="connsiteY3" fmla="*/ 313570 h 3352800"/>
                  <a:gd name="connsiteX4" fmla="*/ 1440972 w 2412374"/>
                  <a:gd name="connsiteY4" fmla="*/ 0 h 3352800"/>
                  <a:gd name="connsiteX5" fmla="*/ 2412374 w 2412374"/>
                  <a:gd name="connsiteY5" fmla="*/ 670941 h 3352800"/>
                  <a:gd name="connsiteX6" fmla="*/ 1353479 w 2412374"/>
                  <a:gd name="connsiteY6" fmla="*/ 932517 h 3352800"/>
                  <a:gd name="connsiteX7" fmla="*/ 1592035 w 2412374"/>
                  <a:gd name="connsiteY7" fmla="*/ 664638 h 3352800"/>
                  <a:gd name="connsiteX8" fmla="*/ 1377675 w 2412374"/>
                  <a:gd name="connsiteY8" fmla="*/ 674633 h 3352800"/>
                  <a:gd name="connsiteX9" fmla="*/ 371118 w 2412374"/>
                  <a:gd name="connsiteY9" fmla="*/ 1831516 h 3352800"/>
                  <a:gd name="connsiteX10" fmla="*/ 1485900 w 2412374"/>
                  <a:gd name="connsiteY10" fmla="*/ 3002072 h 3352800"/>
                  <a:gd name="connsiteX11" fmla="*/ 1643062 w 2412374"/>
                  <a:gd name="connsiteY11" fmla="*/ 2996408 h 3352800"/>
                  <a:gd name="connsiteX0" fmla="*/ 1485900 w 2412374"/>
                  <a:gd name="connsiteY0" fmla="*/ 3352800 h 3352800"/>
                  <a:gd name="connsiteX1" fmla="*/ 0 w 2412374"/>
                  <a:gd name="connsiteY1" fmla="*/ 1831516 h 3352800"/>
                  <a:gd name="connsiteX2" fmla="*/ 1411140 w 2412374"/>
                  <a:gd name="connsiteY2" fmla="*/ 317946 h 3352800"/>
                  <a:gd name="connsiteX3" fmla="*/ 1592035 w 2412374"/>
                  <a:gd name="connsiteY3" fmla="*/ 313570 h 3352800"/>
                  <a:gd name="connsiteX4" fmla="*/ 1440972 w 2412374"/>
                  <a:gd name="connsiteY4" fmla="*/ 0 h 3352800"/>
                  <a:gd name="connsiteX5" fmla="*/ 2412374 w 2412374"/>
                  <a:gd name="connsiteY5" fmla="*/ 670941 h 3352800"/>
                  <a:gd name="connsiteX6" fmla="*/ 1353479 w 2412374"/>
                  <a:gd name="connsiteY6" fmla="*/ 932517 h 3352800"/>
                  <a:gd name="connsiteX7" fmla="*/ 1592035 w 2412374"/>
                  <a:gd name="connsiteY7" fmla="*/ 664638 h 3352800"/>
                  <a:gd name="connsiteX8" fmla="*/ 1377675 w 2412374"/>
                  <a:gd name="connsiteY8" fmla="*/ 674633 h 3352800"/>
                  <a:gd name="connsiteX9" fmla="*/ 371118 w 2412374"/>
                  <a:gd name="connsiteY9" fmla="*/ 1831516 h 3352800"/>
                  <a:gd name="connsiteX10" fmla="*/ 1485900 w 2412374"/>
                  <a:gd name="connsiteY10" fmla="*/ 3002072 h 3352800"/>
                  <a:gd name="connsiteX11" fmla="*/ 1924050 w 2412374"/>
                  <a:gd name="connsiteY11" fmla="*/ 2996408 h 3352800"/>
                  <a:gd name="connsiteX0" fmla="*/ 1485900 w 2412374"/>
                  <a:gd name="connsiteY0" fmla="*/ 3352800 h 3352800"/>
                  <a:gd name="connsiteX1" fmla="*/ 0 w 2412374"/>
                  <a:gd name="connsiteY1" fmla="*/ 1831516 h 3352800"/>
                  <a:gd name="connsiteX2" fmla="*/ 1411140 w 2412374"/>
                  <a:gd name="connsiteY2" fmla="*/ 317946 h 3352800"/>
                  <a:gd name="connsiteX3" fmla="*/ 1592035 w 2412374"/>
                  <a:gd name="connsiteY3" fmla="*/ 313570 h 3352800"/>
                  <a:gd name="connsiteX4" fmla="*/ 1440972 w 2412374"/>
                  <a:gd name="connsiteY4" fmla="*/ 0 h 3352800"/>
                  <a:gd name="connsiteX5" fmla="*/ 2412374 w 2412374"/>
                  <a:gd name="connsiteY5" fmla="*/ 670941 h 3352800"/>
                  <a:gd name="connsiteX6" fmla="*/ 1353479 w 2412374"/>
                  <a:gd name="connsiteY6" fmla="*/ 932517 h 3352800"/>
                  <a:gd name="connsiteX7" fmla="*/ 1592035 w 2412374"/>
                  <a:gd name="connsiteY7" fmla="*/ 664638 h 3352800"/>
                  <a:gd name="connsiteX8" fmla="*/ 1377675 w 2412374"/>
                  <a:gd name="connsiteY8" fmla="*/ 674633 h 3352800"/>
                  <a:gd name="connsiteX9" fmla="*/ 371118 w 2412374"/>
                  <a:gd name="connsiteY9" fmla="*/ 1831516 h 3352800"/>
                  <a:gd name="connsiteX10" fmla="*/ 1485900 w 2412374"/>
                  <a:gd name="connsiteY10" fmla="*/ 3002072 h 3352800"/>
                  <a:gd name="connsiteX11" fmla="*/ 1552575 w 2412374"/>
                  <a:gd name="connsiteY11" fmla="*/ 3001171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2374" h="3352800">
                    <a:moveTo>
                      <a:pt x="1485900" y="3352800"/>
                    </a:moveTo>
                    <a:cubicBezTo>
                      <a:pt x="665259" y="3352800"/>
                      <a:pt x="0" y="2671699"/>
                      <a:pt x="0" y="1831516"/>
                    </a:cubicBezTo>
                    <a:cubicBezTo>
                      <a:pt x="0" y="1017114"/>
                      <a:pt x="625056" y="352181"/>
                      <a:pt x="1411140" y="317946"/>
                    </a:cubicBezTo>
                    <a:lnTo>
                      <a:pt x="1592035" y="313570"/>
                    </a:lnTo>
                    <a:lnTo>
                      <a:pt x="1440972" y="0"/>
                    </a:lnTo>
                    <a:lnTo>
                      <a:pt x="2412374" y="670941"/>
                    </a:lnTo>
                    <a:lnTo>
                      <a:pt x="1353479" y="932517"/>
                    </a:lnTo>
                    <a:lnTo>
                      <a:pt x="1592035" y="664638"/>
                    </a:lnTo>
                    <a:lnTo>
                      <a:pt x="1377675" y="674633"/>
                    </a:lnTo>
                    <a:cubicBezTo>
                      <a:pt x="812432" y="723945"/>
                      <a:pt x="371118" y="1223616"/>
                      <a:pt x="371118" y="1831516"/>
                    </a:cubicBezTo>
                    <a:cubicBezTo>
                      <a:pt x="371118" y="2477995"/>
                      <a:pt x="870223" y="3002072"/>
                      <a:pt x="1485900" y="3002072"/>
                    </a:cubicBezTo>
                    <a:lnTo>
                      <a:pt x="1552575" y="3001171"/>
                    </a:lnTo>
                  </a:path>
                </a:pathLst>
              </a:custGeom>
              <a:solidFill>
                <a:srgbClr val="FFFFFF"/>
              </a:solidFill>
              <a:ln>
                <a:noFill/>
              </a:ln>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43358"/>
                <a:endParaRPr lang="en-US" sz="1632">
                  <a:solidFill>
                    <a:prstClr val="white"/>
                  </a:solidFill>
                  <a:latin typeface="Segoe UI" panose="020B0502040204020203" pitchFamily="34" charset="0"/>
                  <a:cs typeface="Segoe UI" panose="020B0502040204020203" pitchFamily="34" charset="0"/>
                </a:endParaRPr>
              </a:p>
            </p:txBody>
          </p:sp>
          <p:sp>
            <p:nvSpPr>
              <p:cNvPr id="14" name="Rectangle 12"/>
              <p:cNvSpPr/>
              <p:nvPr/>
            </p:nvSpPr>
            <p:spPr>
              <a:xfrm>
                <a:off x="5806805" y="2011131"/>
                <a:ext cx="733621" cy="569170"/>
              </a:xfrm>
              <a:custGeom>
                <a:avLst/>
                <a:gdLst/>
                <a:ahLst/>
                <a:cxnLst/>
                <a:rect l="l" t="t" r="r" b="b"/>
                <a:pathLst>
                  <a:path w="677977" h="556579">
                    <a:moveTo>
                      <a:pt x="677977" y="0"/>
                    </a:moveTo>
                    <a:lnTo>
                      <a:pt x="241210" y="556579"/>
                    </a:lnTo>
                    <a:lnTo>
                      <a:pt x="0" y="361746"/>
                    </a:lnTo>
                    <a:lnTo>
                      <a:pt x="97417" y="241140"/>
                    </a:lnTo>
                    <a:lnTo>
                      <a:pt x="248957" y="404559"/>
                    </a:lnTo>
                    <a:close/>
                  </a:path>
                </a:pathLst>
              </a:custGeom>
              <a:solidFill>
                <a:srgbClr val="FFFFFF"/>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1243358"/>
                <a:endParaRPr lang="en-US" sz="1632">
                  <a:solidFill>
                    <a:prstClr val="white"/>
                  </a:solidFill>
                  <a:latin typeface="Segoe UI" panose="020B0502040204020203" pitchFamily="34" charset="0"/>
                  <a:cs typeface="Segoe UI" panose="020B0502040204020203" pitchFamily="34" charset="0"/>
                </a:endParaRPr>
              </a:p>
            </p:txBody>
          </p:sp>
          <p:sp>
            <p:nvSpPr>
              <p:cNvPr id="15" name="Donut 3"/>
              <p:cNvSpPr/>
              <p:nvPr/>
            </p:nvSpPr>
            <p:spPr>
              <a:xfrm>
                <a:off x="6053887" y="2224677"/>
                <a:ext cx="486540" cy="656351"/>
              </a:xfrm>
              <a:custGeom>
                <a:avLst/>
                <a:gdLst>
                  <a:gd name="connsiteX0" fmla="*/ 0 w 2467195"/>
                  <a:gd name="connsiteY0" fmla="*/ 1623507 h 2004508"/>
                  <a:gd name="connsiteX1" fmla="*/ 732585 w 2467195"/>
                  <a:gd name="connsiteY1" fmla="*/ 1623507 h 2004508"/>
                  <a:gd name="connsiteX2" fmla="*/ 981295 w 2467195"/>
                  <a:gd name="connsiteY2" fmla="*/ 1653780 h 2004508"/>
                  <a:gd name="connsiteX3" fmla="*/ 2096078 w 2467195"/>
                  <a:gd name="connsiteY3" fmla="*/ 483224 h 2004508"/>
                  <a:gd name="connsiteX4" fmla="*/ 2055043 w 2467195"/>
                  <a:gd name="connsiteY4" fmla="*/ 185592 h 2004508"/>
                  <a:gd name="connsiteX5" fmla="*/ 2386962 w 2467195"/>
                  <a:gd name="connsiteY5" fmla="*/ 0 h 2004508"/>
                  <a:gd name="connsiteX6" fmla="*/ 2467195 w 2467195"/>
                  <a:gd name="connsiteY6" fmla="*/ 483224 h 2004508"/>
                  <a:gd name="connsiteX7" fmla="*/ 981295 w 2467195"/>
                  <a:gd name="connsiteY7" fmla="*/ 2004508 h 2004508"/>
                  <a:gd name="connsiteX8" fmla="*/ 91440 w 2467195"/>
                  <a:gd name="connsiteY8" fmla="*/ 1714947 h 2004508"/>
                  <a:gd name="connsiteX0" fmla="*/ 641145 w 2375755"/>
                  <a:gd name="connsiteY0" fmla="*/ 1623507 h 2004508"/>
                  <a:gd name="connsiteX1" fmla="*/ 889855 w 2375755"/>
                  <a:gd name="connsiteY1" fmla="*/ 1653780 h 2004508"/>
                  <a:gd name="connsiteX2" fmla="*/ 2004638 w 2375755"/>
                  <a:gd name="connsiteY2" fmla="*/ 483224 h 2004508"/>
                  <a:gd name="connsiteX3" fmla="*/ 1963603 w 2375755"/>
                  <a:gd name="connsiteY3" fmla="*/ 185592 h 2004508"/>
                  <a:gd name="connsiteX4" fmla="*/ 2295522 w 2375755"/>
                  <a:gd name="connsiteY4" fmla="*/ 0 h 2004508"/>
                  <a:gd name="connsiteX5" fmla="*/ 2375755 w 2375755"/>
                  <a:gd name="connsiteY5" fmla="*/ 483224 h 2004508"/>
                  <a:gd name="connsiteX6" fmla="*/ 889855 w 2375755"/>
                  <a:gd name="connsiteY6" fmla="*/ 2004508 h 2004508"/>
                  <a:gd name="connsiteX7" fmla="*/ 0 w 2375755"/>
                  <a:gd name="connsiteY7" fmla="*/ 1714947 h 2004508"/>
                  <a:gd name="connsiteX0" fmla="*/ 889855 w 2375755"/>
                  <a:gd name="connsiteY0" fmla="*/ 1653780 h 2004508"/>
                  <a:gd name="connsiteX1" fmla="*/ 2004638 w 2375755"/>
                  <a:gd name="connsiteY1" fmla="*/ 483224 h 2004508"/>
                  <a:gd name="connsiteX2" fmla="*/ 1963603 w 2375755"/>
                  <a:gd name="connsiteY2" fmla="*/ 185592 h 2004508"/>
                  <a:gd name="connsiteX3" fmla="*/ 2295522 w 2375755"/>
                  <a:gd name="connsiteY3" fmla="*/ 0 h 2004508"/>
                  <a:gd name="connsiteX4" fmla="*/ 2375755 w 2375755"/>
                  <a:gd name="connsiteY4" fmla="*/ 483224 h 2004508"/>
                  <a:gd name="connsiteX5" fmla="*/ 889855 w 2375755"/>
                  <a:gd name="connsiteY5" fmla="*/ 2004508 h 2004508"/>
                  <a:gd name="connsiteX6" fmla="*/ 0 w 2375755"/>
                  <a:gd name="connsiteY6" fmla="*/ 1714947 h 2004508"/>
                  <a:gd name="connsiteX0" fmla="*/ 0 w 1485900"/>
                  <a:gd name="connsiteY0" fmla="*/ 1653780 h 2004508"/>
                  <a:gd name="connsiteX1" fmla="*/ 1114783 w 1485900"/>
                  <a:gd name="connsiteY1" fmla="*/ 483224 h 2004508"/>
                  <a:gd name="connsiteX2" fmla="*/ 1073748 w 1485900"/>
                  <a:gd name="connsiteY2" fmla="*/ 185592 h 2004508"/>
                  <a:gd name="connsiteX3" fmla="*/ 1405667 w 1485900"/>
                  <a:gd name="connsiteY3" fmla="*/ 0 h 2004508"/>
                  <a:gd name="connsiteX4" fmla="*/ 1485900 w 1485900"/>
                  <a:gd name="connsiteY4" fmla="*/ 483224 h 2004508"/>
                  <a:gd name="connsiteX5" fmla="*/ 0 w 1485900"/>
                  <a:gd name="connsiteY5" fmla="*/ 2004508 h 200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5900" h="2004508">
                    <a:moveTo>
                      <a:pt x="0" y="1653780"/>
                    </a:moveTo>
                    <a:cubicBezTo>
                      <a:pt x="615677" y="1653780"/>
                      <a:pt x="1114783" y="1129703"/>
                      <a:pt x="1114783" y="483224"/>
                    </a:cubicBezTo>
                    <a:cubicBezTo>
                      <a:pt x="1114783" y="380008"/>
                      <a:pt x="1102062" y="279913"/>
                      <a:pt x="1073748" y="185592"/>
                    </a:cubicBezTo>
                    <a:lnTo>
                      <a:pt x="1405667" y="0"/>
                    </a:lnTo>
                    <a:cubicBezTo>
                      <a:pt x="1458876" y="151007"/>
                      <a:pt x="1485900" y="313886"/>
                      <a:pt x="1485900" y="483224"/>
                    </a:cubicBezTo>
                    <a:cubicBezTo>
                      <a:pt x="1485900" y="1323407"/>
                      <a:pt x="820641" y="2004508"/>
                      <a:pt x="0" y="2004508"/>
                    </a:cubicBezTo>
                  </a:path>
                </a:pathLst>
              </a:custGeom>
              <a:solidFill>
                <a:srgbClr val="FFFFFF"/>
              </a:solidFill>
              <a:ln>
                <a:noFill/>
              </a:ln>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43358"/>
                <a:endParaRPr lang="en-US" sz="1632">
                  <a:solidFill>
                    <a:prstClr val="white"/>
                  </a:solidFill>
                  <a:latin typeface="Segoe UI" panose="020B0502040204020203" pitchFamily="34" charset="0"/>
                  <a:cs typeface="Segoe UI" panose="020B0502040204020203" pitchFamily="34" charset="0"/>
                </a:endParaRPr>
              </a:p>
            </p:txBody>
          </p:sp>
        </p:grpSp>
      </p:grpSp>
      <p:sp>
        <p:nvSpPr>
          <p:cNvPr id="16" name="Plus 15"/>
          <p:cNvSpPr/>
          <p:nvPr/>
        </p:nvSpPr>
        <p:spPr>
          <a:xfrm>
            <a:off x="5359183" y="3233252"/>
            <a:ext cx="694197" cy="694197"/>
          </a:xfrm>
          <a:prstGeom prst="mathPlus">
            <a:avLst/>
          </a:prstGeom>
          <a:solidFill>
            <a:schemeClr val="accent6"/>
          </a:solidFill>
          <a:ln>
            <a:noFill/>
          </a:ln>
          <a:effectLst>
            <a:outerShdw blurRad="50800" dist="38100" dir="8100000" algn="tr"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24336" tIns="62168" rIns="124336" bIns="62168" rtlCol="0" anchor="ctr"/>
          <a:lstStyle/>
          <a:p>
            <a:pPr algn="ctr" defTabSz="1243358"/>
            <a:endParaRPr lang="en-US" sz="2448">
              <a:solidFill>
                <a:prstClr val="white"/>
              </a:solidFill>
              <a:latin typeface="Segoe UI" panose="020B0502040204020203" pitchFamily="34" charset="0"/>
              <a:cs typeface="Segoe UI" panose="020B0502040204020203" pitchFamily="34" charset="0"/>
            </a:endParaRPr>
          </a:p>
        </p:txBody>
      </p:sp>
      <p:sp>
        <p:nvSpPr>
          <p:cNvPr id="17" name="Rectangle 16"/>
          <p:cNvSpPr/>
          <p:nvPr/>
        </p:nvSpPr>
        <p:spPr>
          <a:xfrm>
            <a:off x="6077491" y="1445861"/>
            <a:ext cx="4223914" cy="4881753"/>
          </a:xfrm>
          <a:prstGeom prst="rect">
            <a:avLst/>
          </a:prstGeom>
          <a:solidFill>
            <a:srgbClr val="69217B"/>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4336" tIns="62168" rIns="124336" bIns="62168" rtlCol="0" anchor="b"/>
          <a:lstStyle/>
          <a:p>
            <a:pPr defTabSz="1243358"/>
            <a:r>
              <a:rPr lang="es-ES" sz="2448" dirty="0" smtClean="0">
                <a:solidFill>
                  <a:prstClr val="white"/>
                </a:solidFill>
                <a:latin typeface="Segoe UI" panose="020B0502040204020203" pitchFamily="34" charset="0"/>
                <a:cs typeface="Segoe UI" panose="020B0502040204020203" pitchFamily="34" charset="0"/>
              </a:rPr>
              <a:t>Servicios</a:t>
            </a:r>
            <a:endParaRPr lang="es-ES" sz="2448" dirty="0">
              <a:solidFill>
                <a:prstClr val="white"/>
              </a:solidFill>
              <a:latin typeface="Segoe UI" panose="020B0502040204020203" pitchFamily="34" charset="0"/>
              <a:cs typeface="Segoe UI" panose="020B0502040204020203" pitchFamily="34" charset="0"/>
            </a:endParaRPr>
          </a:p>
        </p:txBody>
      </p:sp>
      <p:sp>
        <p:nvSpPr>
          <p:cNvPr id="18" name="Rectangle 17"/>
          <p:cNvSpPr/>
          <p:nvPr/>
        </p:nvSpPr>
        <p:spPr>
          <a:xfrm>
            <a:off x="6233561" y="2444375"/>
            <a:ext cx="3937659" cy="749808"/>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4336" tIns="62168" rIns="124336" bIns="62168" rtlCol="0" anchor="ctr"/>
          <a:lstStyle/>
          <a:p>
            <a:pPr algn="ctr" defTabSz="1243358"/>
            <a:r>
              <a:rPr lang="es-ES" sz="2720" dirty="0" smtClean="0">
                <a:solidFill>
                  <a:prstClr val="white"/>
                </a:solidFill>
                <a:latin typeface="Segoe UI" panose="020B0502040204020203" pitchFamily="34" charset="0"/>
                <a:cs typeface="Segoe UI" panose="020B0502040204020203" pitchFamily="34" charset="0"/>
              </a:rPr>
              <a:t>Configuración</a:t>
            </a:r>
            <a:r>
              <a:rPr lang="en-US" sz="2720" dirty="0" smtClean="0">
                <a:solidFill>
                  <a:prstClr val="white"/>
                </a:solidFill>
                <a:latin typeface="Segoe UI" panose="020B0502040204020203" pitchFamily="34" charset="0"/>
                <a:cs typeface="Segoe UI" panose="020B0502040204020203" pitchFamily="34" charset="0"/>
              </a:rPr>
              <a:t> </a:t>
            </a:r>
            <a:r>
              <a:rPr lang="en-US" sz="1632" dirty="0" smtClean="0">
                <a:solidFill>
                  <a:prstClr val="white"/>
                </a:solidFill>
                <a:latin typeface="Segoe UI" panose="020B0502040204020203" pitchFamily="34" charset="0"/>
                <a:cs typeface="Segoe UI" panose="020B0502040204020203" pitchFamily="34" charset="0"/>
              </a:rPr>
              <a:t>(80</a:t>
            </a:r>
            <a:r>
              <a:rPr lang="en-US" sz="1632" dirty="0">
                <a:solidFill>
                  <a:prstClr val="white"/>
                </a:solidFill>
                <a:latin typeface="Segoe UI" panose="020B0502040204020203" pitchFamily="34" charset="0"/>
                <a:cs typeface="Segoe UI" panose="020B0502040204020203" pitchFamily="34" charset="0"/>
              </a:rPr>
              <a:t>%)</a:t>
            </a:r>
          </a:p>
        </p:txBody>
      </p:sp>
      <p:sp>
        <p:nvSpPr>
          <p:cNvPr id="19" name="Rectangle 18"/>
          <p:cNvSpPr/>
          <p:nvPr/>
        </p:nvSpPr>
        <p:spPr>
          <a:xfrm>
            <a:off x="6227741" y="3341083"/>
            <a:ext cx="3937659" cy="749808"/>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4336" tIns="62168" rIns="124336" bIns="62168" rtlCol="0" anchor="ctr"/>
          <a:lstStyle/>
          <a:p>
            <a:pPr algn="ctr" defTabSz="1243358"/>
            <a:r>
              <a:rPr lang="es-ES" sz="2720" dirty="0" smtClean="0">
                <a:solidFill>
                  <a:prstClr val="white"/>
                </a:solidFill>
                <a:latin typeface="Segoe UI" panose="020B0502040204020203" pitchFamily="34" charset="0"/>
                <a:cs typeface="Segoe UI" panose="020B0502040204020203" pitchFamily="34" charset="0"/>
              </a:rPr>
              <a:t>Personalización</a:t>
            </a:r>
            <a:r>
              <a:rPr lang="en-US" sz="2720" dirty="0" smtClean="0">
                <a:solidFill>
                  <a:prstClr val="white"/>
                </a:solidFill>
                <a:latin typeface="Segoe UI" panose="020B0502040204020203" pitchFamily="34" charset="0"/>
                <a:cs typeface="Segoe UI" panose="020B0502040204020203" pitchFamily="34" charset="0"/>
              </a:rPr>
              <a:t> </a:t>
            </a:r>
            <a:r>
              <a:rPr lang="en-US" sz="1632" dirty="0" smtClean="0">
                <a:solidFill>
                  <a:prstClr val="white"/>
                </a:solidFill>
                <a:latin typeface="Segoe UI" panose="020B0502040204020203" pitchFamily="34" charset="0"/>
                <a:cs typeface="Segoe UI" panose="020B0502040204020203" pitchFamily="34" charset="0"/>
              </a:rPr>
              <a:t>(10</a:t>
            </a:r>
            <a:r>
              <a:rPr lang="en-US" sz="1632" dirty="0">
                <a:solidFill>
                  <a:prstClr val="white"/>
                </a:solidFill>
                <a:latin typeface="Segoe UI" panose="020B0502040204020203" pitchFamily="34" charset="0"/>
                <a:cs typeface="Segoe UI" panose="020B0502040204020203" pitchFamily="34" charset="0"/>
              </a:rPr>
              <a:t>%)</a:t>
            </a:r>
          </a:p>
        </p:txBody>
      </p:sp>
      <p:sp>
        <p:nvSpPr>
          <p:cNvPr id="20" name="Rectangle 19"/>
          <p:cNvSpPr/>
          <p:nvPr/>
        </p:nvSpPr>
        <p:spPr>
          <a:xfrm>
            <a:off x="6227741" y="4237791"/>
            <a:ext cx="3937659" cy="749808"/>
          </a:xfrm>
          <a:prstGeom prst="rect">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4336" tIns="62168" rIns="124336" bIns="62168" rtlCol="0" anchor="ctr"/>
          <a:lstStyle/>
          <a:p>
            <a:pPr algn="ctr" defTabSz="1243358"/>
            <a:r>
              <a:rPr lang="es-ES" sz="2720" dirty="0" smtClean="0">
                <a:solidFill>
                  <a:prstClr val="white"/>
                </a:solidFill>
                <a:latin typeface="Segoe UI" panose="020B0502040204020203" pitchFamily="34" charset="0"/>
                <a:cs typeface="Segoe UI" panose="020B0502040204020203" pitchFamily="34" charset="0"/>
              </a:rPr>
              <a:t>Integración</a:t>
            </a:r>
            <a:r>
              <a:rPr lang="en-US" sz="2720" dirty="0" smtClean="0">
                <a:solidFill>
                  <a:prstClr val="white"/>
                </a:solidFill>
                <a:latin typeface="Segoe UI" panose="020B0502040204020203" pitchFamily="34" charset="0"/>
                <a:cs typeface="Segoe UI" panose="020B0502040204020203" pitchFamily="34" charset="0"/>
              </a:rPr>
              <a:t> </a:t>
            </a:r>
            <a:r>
              <a:rPr lang="en-US" sz="1632" dirty="0">
                <a:solidFill>
                  <a:prstClr val="white"/>
                </a:solidFill>
                <a:latin typeface="Segoe UI" panose="020B0502040204020203" pitchFamily="34" charset="0"/>
                <a:cs typeface="Segoe UI" panose="020B0502040204020203" pitchFamily="34" charset="0"/>
              </a:rPr>
              <a:t>(10%)</a:t>
            </a:r>
          </a:p>
        </p:txBody>
      </p:sp>
      <p:sp>
        <p:nvSpPr>
          <p:cNvPr id="21" name="Rectangle 20"/>
          <p:cNvSpPr/>
          <p:nvPr/>
        </p:nvSpPr>
        <p:spPr>
          <a:xfrm>
            <a:off x="6227741" y="1547667"/>
            <a:ext cx="3928153" cy="749808"/>
          </a:xfrm>
          <a:prstGeom prst="rect">
            <a:avLst/>
          </a:prstGeom>
          <a:solidFill>
            <a:schemeClr val="accent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4336" tIns="62168" rIns="124336" bIns="62168" rtlCol="0" anchor="ctr"/>
          <a:lstStyle/>
          <a:p>
            <a:pPr algn="ctr" defTabSz="1243358"/>
            <a:r>
              <a:rPr lang="es-ES" sz="2720" dirty="0" smtClean="0">
                <a:solidFill>
                  <a:prstClr val="white"/>
                </a:solidFill>
                <a:latin typeface="Segoe UI" panose="020B0502040204020203" pitchFamily="34" charset="0"/>
                <a:cs typeface="Segoe UI" panose="020B0502040204020203" pitchFamily="34" charset="0"/>
              </a:rPr>
              <a:t>Toma de requerimientos</a:t>
            </a:r>
            <a:endParaRPr lang="es-ES" sz="2720" dirty="0">
              <a:solidFill>
                <a:prstClr val="white"/>
              </a:solidFill>
              <a:latin typeface="Segoe UI" panose="020B0502040204020203" pitchFamily="34" charset="0"/>
              <a:cs typeface="Segoe UI" panose="020B0502040204020203" pitchFamily="34" charset="0"/>
            </a:endParaRPr>
          </a:p>
        </p:txBody>
      </p:sp>
      <p:sp>
        <p:nvSpPr>
          <p:cNvPr id="22" name="Equal 21"/>
          <p:cNvSpPr/>
          <p:nvPr/>
        </p:nvSpPr>
        <p:spPr>
          <a:xfrm>
            <a:off x="10334603" y="3306332"/>
            <a:ext cx="694197" cy="605378"/>
          </a:xfrm>
          <a:prstGeom prst="mathEqual">
            <a:avLst/>
          </a:prstGeom>
          <a:solidFill>
            <a:schemeClr val="accent6"/>
          </a:solidFill>
          <a:ln>
            <a:noFill/>
          </a:ln>
        </p:spPr>
        <p:style>
          <a:lnRef idx="2">
            <a:schemeClr val="accent3">
              <a:shade val="50000"/>
            </a:schemeClr>
          </a:lnRef>
          <a:fillRef idx="1">
            <a:schemeClr val="accent3"/>
          </a:fillRef>
          <a:effectRef idx="0">
            <a:schemeClr val="accent3"/>
          </a:effectRef>
          <a:fontRef idx="minor">
            <a:schemeClr val="lt1"/>
          </a:fontRef>
        </p:style>
        <p:txBody>
          <a:bodyPr lIns="124336" tIns="62168" rIns="124336" bIns="62168" rtlCol="0" anchor="ctr"/>
          <a:lstStyle/>
          <a:p>
            <a:pPr algn="ctr" defTabSz="1243358"/>
            <a:endParaRPr lang="en-US" sz="2448">
              <a:solidFill>
                <a:prstClr val="black"/>
              </a:solidFill>
              <a:latin typeface="Segoe UI" panose="020B0502040204020203" pitchFamily="34" charset="0"/>
              <a:cs typeface="Segoe UI" panose="020B0502040204020203" pitchFamily="34" charset="0"/>
            </a:endParaRPr>
          </a:p>
        </p:txBody>
      </p:sp>
      <p:sp>
        <p:nvSpPr>
          <p:cNvPr id="23" name="Rectangle 22"/>
          <p:cNvSpPr/>
          <p:nvPr/>
        </p:nvSpPr>
        <p:spPr>
          <a:xfrm>
            <a:off x="11051984" y="1486565"/>
            <a:ext cx="969128" cy="4881753"/>
          </a:xfrm>
          <a:prstGeom prst="rect">
            <a:avLst/>
          </a:prstGeom>
          <a:solidFill>
            <a:srgbClr val="375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124336" tIns="62168" rIns="124336" bIns="62168" rtlCol="0" anchor="ctr"/>
          <a:lstStyle/>
          <a:p>
            <a:pPr algn="ctr" defTabSz="1243358"/>
            <a:r>
              <a:rPr lang="es-ES" sz="5440" dirty="0" smtClean="0">
                <a:solidFill>
                  <a:prstClr val="white"/>
                </a:solidFill>
                <a:latin typeface="Segoe UI" panose="020B0502040204020203" pitchFamily="34" charset="0"/>
                <a:cs typeface="Segoe UI" panose="020B0502040204020203" pitchFamily="34" charset="0"/>
              </a:rPr>
              <a:t>Soluciones</a:t>
            </a:r>
            <a:endParaRPr lang="es-ES" sz="5440" dirty="0">
              <a:solidFill>
                <a:prstClr val="white"/>
              </a:solidFill>
              <a:latin typeface="Segoe UI" panose="020B0502040204020203" pitchFamily="34" charset="0"/>
              <a:cs typeface="Segoe UI" panose="020B0502040204020203" pitchFamily="34" charset="0"/>
            </a:endParaRPr>
          </a:p>
        </p:txBody>
      </p:sp>
      <p:sp>
        <p:nvSpPr>
          <p:cNvPr id="24" name="Rectangle 23"/>
          <p:cNvSpPr/>
          <p:nvPr/>
        </p:nvSpPr>
        <p:spPr>
          <a:xfrm>
            <a:off x="6218235" y="5134498"/>
            <a:ext cx="3937659" cy="749808"/>
          </a:xfrm>
          <a:prstGeom prst="rect">
            <a:avLst/>
          </a:prstGeom>
          <a:solidFill>
            <a:schemeClr val="accent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4336" tIns="62168" rIns="124336" bIns="62168" rtlCol="0" anchor="ctr"/>
          <a:lstStyle/>
          <a:p>
            <a:pPr algn="ctr" defTabSz="1243358"/>
            <a:r>
              <a:rPr lang="es-ES" sz="2720" dirty="0" smtClean="0">
                <a:solidFill>
                  <a:prstClr val="white"/>
                </a:solidFill>
                <a:latin typeface="Segoe UI" panose="020B0502040204020203" pitchFamily="34" charset="0"/>
                <a:cs typeface="Segoe UI" panose="020B0502040204020203" pitchFamily="34" charset="0"/>
              </a:rPr>
              <a:t>Pruebas/QA</a:t>
            </a:r>
            <a:endParaRPr lang="es-ES" sz="2720" dirty="0">
              <a:solidFill>
                <a:prstClr val="white"/>
              </a:solidFill>
              <a:latin typeface="Segoe UI" panose="020B0502040204020203" pitchFamily="34" charset="0"/>
              <a:cs typeface="Segoe UI" panose="020B0502040204020203" pitchFamily="34" charset="0"/>
            </a:endParaRPr>
          </a:p>
        </p:txBody>
      </p:sp>
      <p:sp>
        <p:nvSpPr>
          <p:cNvPr id="25" name="Curved Up Arrow 24"/>
          <p:cNvSpPr/>
          <p:nvPr/>
        </p:nvSpPr>
        <p:spPr>
          <a:xfrm rot="10800000">
            <a:off x="7275445" y="805171"/>
            <a:ext cx="1842250" cy="620590"/>
          </a:xfrm>
          <a:prstGeom prst="curvedUpArrow">
            <a:avLst/>
          </a:prstGeom>
          <a:solidFill>
            <a:srgbClr val="6921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19"/>
            <a:endParaRPr lang="en-US" sz="1836">
              <a:solidFill>
                <a:prstClr val="black"/>
              </a:solidFill>
            </a:endParaRPr>
          </a:p>
        </p:txBody>
      </p:sp>
      <p:grpSp>
        <p:nvGrpSpPr>
          <p:cNvPr id="26" name="Group 25"/>
          <p:cNvGrpSpPr/>
          <p:nvPr/>
        </p:nvGrpSpPr>
        <p:grpSpPr>
          <a:xfrm>
            <a:off x="743441" y="1547667"/>
            <a:ext cx="1368704" cy="1368704"/>
            <a:chOff x="743441" y="1547667"/>
            <a:chExt cx="1368704" cy="1368704"/>
          </a:xfrm>
        </p:grpSpPr>
        <p:sp>
          <p:nvSpPr>
            <p:cNvPr id="27" name="Rectangle 26"/>
            <p:cNvSpPr/>
            <p:nvPr/>
          </p:nvSpPr>
          <p:spPr bwMode="auto">
            <a:xfrm>
              <a:off x="743441" y="1547667"/>
              <a:ext cx="1368704" cy="1368704"/>
            </a:xfrm>
            <a:prstGeom prst="rect">
              <a:avLst/>
            </a:prstGeom>
            <a:solidFill>
              <a:schemeClr val="accent2"/>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37304" tIns="62174" rIns="62174" bIns="37304"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1242949" fontAlgn="base">
                <a:spcBef>
                  <a:spcPct val="0"/>
                </a:spcBef>
                <a:spcAft>
                  <a:spcPct val="0"/>
                </a:spcAft>
              </a:pPr>
              <a:r>
                <a:rPr lang="es-ES" sz="1904" spc="-68" dirty="0"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Modelado</a:t>
              </a:r>
              <a:endParaRPr lang="es-ES" sz="1904" spc="-68"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8" name="Freeform 23"/>
            <p:cNvSpPr>
              <a:spLocks noChangeAspect="1" noEditPoints="1"/>
            </p:cNvSpPr>
            <p:nvPr/>
          </p:nvSpPr>
          <p:spPr bwMode="black">
            <a:xfrm>
              <a:off x="1114319" y="1693589"/>
              <a:ext cx="601893" cy="601579"/>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97"/>
              <a:endParaRPr lang="en-US" sz="1632">
                <a:solidFill>
                  <a:srgbClr val="505050"/>
                </a:solidFill>
                <a:latin typeface="Segoe UI" panose="020B0502040204020203" pitchFamily="34" charset="0"/>
                <a:cs typeface="Segoe UI" panose="020B0502040204020203" pitchFamily="34" charset="0"/>
              </a:endParaRPr>
            </a:p>
          </p:txBody>
        </p:sp>
      </p:grpSp>
      <p:grpSp>
        <p:nvGrpSpPr>
          <p:cNvPr id="29" name="Group 28"/>
          <p:cNvGrpSpPr/>
          <p:nvPr/>
        </p:nvGrpSpPr>
        <p:grpSpPr>
          <a:xfrm>
            <a:off x="732664" y="2998551"/>
            <a:ext cx="1368704" cy="1368704"/>
            <a:chOff x="732664" y="2998551"/>
            <a:chExt cx="1368704" cy="1368704"/>
          </a:xfrm>
        </p:grpSpPr>
        <p:sp>
          <p:nvSpPr>
            <p:cNvPr id="30" name="Rectangle 29"/>
            <p:cNvSpPr/>
            <p:nvPr/>
          </p:nvSpPr>
          <p:spPr bwMode="auto">
            <a:xfrm>
              <a:off x="732664" y="2998551"/>
              <a:ext cx="1368704" cy="1368704"/>
            </a:xfrm>
            <a:prstGeom prst="rect">
              <a:avLst/>
            </a:prstGeom>
            <a:solidFill>
              <a:schemeClr val="accent2"/>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37304" tIns="62174" rIns="62174" bIns="37304"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1242949" fontAlgn="base">
                <a:spcBef>
                  <a:spcPct val="0"/>
                </a:spcBef>
                <a:spcAft>
                  <a:spcPct val="0"/>
                </a:spcAft>
              </a:pPr>
              <a:r>
                <a:rPr lang="en-US" sz="1904" spc="-68" dirty="0"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Access Anywhere</a:t>
              </a:r>
              <a:endParaRPr lang="en-US" sz="1904" spc="-68"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85749" y="3044239"/>
              <a:ext cx="887469" cy="788749"/>
            </a:xfrm>
            <a:prstGeom prst="rect">
              <a:avLst/>
            </a:prstGeom>
          </p:spPr>
        </p:pic>
      </p:grpSp>
      <p:grpSp>
        <p:nvGrpSpPr>
          <p:cNvPr id="32" name="Group 31"/>
          <p:cNvGrpSpPr/>
          <p:nvPr/>
        </p:nvGrpSpPr>
        <p:grpSpPr>
          <a:xfrm>
            <a:off x="2197369" y="2998551"/>
            <a:ext cx="1368704" cy="1368704"/>
            <a:chOff x="2197369" y="2998551"/>
            <a:chExt cx="1368704" cy="1368704"/>
          </a:xfrm>
        </p:grpSpPr>
        <p:sp>
          <p:nvSpPr>
            <p:cNvPr id="33" name="Rectangle 32"/>
            <p:cNvSpPr/>
            <p:nvPr/>
          </p:nvSpPr>
          <p:spPr bwMode="auto">
            <a:xfrm>
              <a:off x="2197369" y="2998551"/>
              <a:ext cx="1368704" cy="1368704"/>
            </a:xfrm>
            <a:prstGeom prst="rect">
              <a:avLst/>
            </a:prstGeom>
            <a:solidFill>
              <a:schemeClr val="accent2"/>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37304" tIns="62174" rIns="62174" bIns="37304"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1242949" fontAlgn="base">
                <a:spcBef>
                  <a:spcPct val="0"/>
                </a:spcBef>
                <a:spcAft>
                  <a:spcPct val="0"/>
                </a:spcAft>
              </a:pPr>
              <a:r>
                <a:rPr lang="es-ES" spc="-68" dirty="0"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Colaboración</a:t>
              </a:r>
              <a:endParaRPr lang="es-ES" spc="-68"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34" name="Group 33"/>
            <p:cNvGrpSpPr/>
            <p:nvPr/>
          </p:nvGrpSpPr>
          <p:grpSpPr>
            <a:xfrm>
              <a:off x="2393700" y="3293839"/>
              <a:ext cx="1001938" cy="480990"/>
              <a:chOff x="206655" y="4837658"/>
              <a:chExt cx="1076201" cy="516714"/>
            </a:xfrm>
          </p:grpSpPr>
          <p:pic>
            <p:nvPicPr>
              <p:cNvPr id="35" name="Picture 3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06636" y="4837659"/>
                <a:ext cx="470873" cy="419505"/>
              </a:xfrm>
              <a:prstGeom prst="rect">
                <a:avLst/>
              </a:prstGeom>
            </p:spPr>
          </p:pic>
          <p:grpSp>
            <p:nvGrpSpPr>
              <p:cNvPr id="36" name="Group 35"/>
              <p:cNvGrpSpPr/>
              <p:nvPr/>
            </p:nvGrpSpPr>
            <p:grpSpPr>
              <a:xfrm>
                <a:off x="206655" y="4837663"/>
                <a:ext cx="305346" cy="516709"/>
                <a:chOff x="1535179" y="5432907"/>
                <a:chExt cx="457746" cy="774600"/>
              </a:xfrm>
            </p:grpSpPr>
            <p:sp>
              <p:nvSpPr>
                <p:cNvPr id="40" name="Rounded Rectangle 17"/>
                <p:cNvSpPr/>
                <p:nvPr/>
              </p:nvSpPr>
              <p:spPr bwMode="auto">
                <a:xfrm>
                  <a:off x="1535179" y="5753996"/>
                  <a:ext cx="457746" cy="453511"/>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32010" fontAlgn="base">
                    <a:spcBef>
                      <a:spcPct val="0"/>
                    </a:spcBef>
                    <a:spcAft>
                      <a:spcPct val="0"/>
                    </a:spcAft>
                  </a:pPr>
                  <a:endParaRPr lang="en-US" sz="2243" dirty="0"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1" name="Oval 40"/>
                <p:cNvSpPr/>
                <p:nvPr/>
              </p:nvSpPr>
              <p:spPr bwMode="auto">
                <a:xfrm>
                  <a:off x="1617794" y="5432907"/>
                  <a:ext cx="292515" cy="2925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32010" fontAlgn="base">
                    <a:spcBef>
                      <a:spcPct val="0"/>
                    </a:spcBef>
                    <a:spcAft>
                      <a:spcPct val="0"/>
                    </a:spcAft>
                  </a:pPr>
                  <a:endParaRPr lang="en-US" sz="2243" dirty="0"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37" name="Group 36"/>
              <p:cNvGrpSpPr/>
              <p:nvPr/>
            </p:nvGrpSpPr>
            <p:grpSpPr>
              <a:xfrm>
                <a:off x="977510" y="4837658"/>
                <a:ext cx="305346" cy="516711"/>
                <a:chOff x="1535179" y="5432916"/>
                <a:chExt cx="457746" cy="774605"/>
              </a:xfrm>
            </p:grpSpPr>
            <p:sp>
              <p:nvSpPr>
                <p:cNvPr id="38" name="Rounded Rectangle 17"/>
                <p:cNvSpPr/>
                <p:nvPr/>
              </p:nvSpPr>
              <p:spPr bwMode="auto">
                <a:xfrm>
                  <a:off x="1535179" y="5754009"/>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32010" fontAlgn="base">
                    <a:spcBef>
                      <a:spcPct val="0"/>
                    </a:spcBef>
                    <a:spcAft>
                      <a:spcPct val="0"/>
                    </a:spcAft>
                  </a:pPr>
                  <a:endParaRPr lang="en-US" sz="2243" dirty="0"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9" name="Oval 38"/>
                <p:cNvSpPr/>
                <p:nvPr/>
              </p:nvSpPr>
              <p:spPr bwMode="auto">
                <a:xfrm>
                  <a:off x="1617793" y="5432916"/>
                  <a:ext cx="292515" cy="2925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32010" fontAlgn="base">
                    <a:spcBef>
                      <a:spcPct val="0"/>
                    </a:spcBef>
                    <a:spcAft>
                      <a:spcPct val="0"/>
                    </a:spcAft>
                  </a:pPr>
                  <a:endParaRPr lang="en-US" sz="2243" dirty="0"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grpSp>
      <p:grpSp>
        <p:nvGrpSpPr>
          <p:cNvPr id="42" name="Group 41"/>
          <p:cNvGrpSpPr/>
          <p:nvPr/>
        </p:nvGrpSpPr>
        <p:grpSpPr>
          <a:xfrm>
            <a:off x="3634666" y="2998551"/>
            <a:ext cx="1368704" cy="1368704"/>
            <a:chOff x="3634666" y="2998551"/>
            <a:chExt cx="1368704" cy="1368704"/>
          </a:xfrm>
        </p:grpSpPr>
        <p:sp>
          <p:nvSpPr>
            <p:cNvPr id="43" name="Rectangle 42"/>
            <p:cNvSpPr/>
            <p:nvPr/>
          </p:nvSpPr>
          <p:spPr bwMode="auto">
            <a:xfrm>
              <a:off x="3634666" y="2998551"/>
              <a:ext cx="1368704" cy="1368704"/>
            </a:xfrm>
            <a:prstGeom prst="rect">
              <a:avLst/>
            </a:prstGeom>
            <a:solidFill>
              <a:schemeClr val="accent2"/>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37304" tIns="62174" rIns="62174" bIns="37304"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1242949" fontAlgn="base">
                <a:spcBef>
                  <a:spcPct val="0"/>
                </a:spcBef>
                <a:spcAft>
                  <a:spcPct val="0"/>
                </a:spcAft>
              </a:pPr>
              <a:r>
                <a:rPr lang="es-ES" sz="1904" spc="-68" dirty="0"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Extensible</a:t>
              </a:r>
              <a:endParaRPr lang="en-US" sz="1904" spc="-68"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44" name="Group 4"/>
            <p:cNvGrpSpPr>
              <a:grpSpLocks noChangeAspect="1"/>
            </p:cNvGrpSpPr>
            <p:nvPr/>
          </p:nvGrpSpPr>
          <p:grpSpPr bwMode="auto">
            <a:xfrm>
              <a:off x="3966727" y="3210472"/>
              <a:ext cx="699849" cy="564354"/>
              <a:chOff x="3354" y="1749"/>
              <a:chExt cx="1126" cy="908"/>
            </a:xfrm>
          </p:grpSpPr>
          <p:sp>
            <p:nvSpPr>
              <p:cNvPr id="45" name="Freeform 5"/>
              <p:cNvSpPr>
                <a:spLocks/>
              </p:cNvSpPr>
              <p:nvPr/>
            </p:nvSpPr>
            <p:spPr bwMode="auto">
              <a:xfrm>
                <a:off x="3594" y="2261"/>
                <a:ext cx="363" cy="396"/>
              </a:xfrm>
              <a:custGeom>
                <a:avLst/>
                <a:gdLst>
                  <a:gd name="T0" fmla="*/ 153 w 153"/>
                  <a:gd name="T1" fmla="*/ 0 h 166"/>
                  <a:gd name="T2" fmla="*/ 141 w 153"/>
                  <a:gd name="T3" fmla="*/ 52 h 166"/>
                  <a:gd name="T4" fmla="*/ 136 w 153"/>
                  <a:gd name="T5" fmla="*/ 52 h 166"/>
                  <a:gd name="T6" fmla="*/ 136 w 153"/>
                  <a:gd name="T7" fmla="*/ 39 h 166"/>
                  <a:gd name="T8" fmla="*/ 133 w 153"/>
                  <a:gd name="T9" fmla="*/ 26 h 166"/>
                  <a:gd name="T10" fmla="*/ 127 w 153"/>
                  <a:gd name="T11" fmla="*/ 17 h 166"/>
                  <a:gd name="T12" fmla="*/ 116 w 153"/>
                  <a:gd name="T13" fmla="*/ 10 h 166"/>
                  <a:gd name="T14" fmla="*/ 102 w 153"/>
                  <a:gd name="T15" fmla="*/ 8 h 166"/>
                  <a:gd name="T16" fmla="*/ 65 w 153"/>
                  <a:gd name="T17" fmla="*/ 20 h 166"/>
                  <a:gd name="T18" fmla="*/ 34 w 153"/>
                  <a:gd name="T19" fmla="*/ 61 h 166"/>
                  <a:gd name="T20" fmla="*/ 25 w 153"/>
                  <a:gd name="T21" fmla="*/ 106 h 166"/>
                  <a:gd name="T22" fmla="*/ 38 w 153"/>
                  <a:gd name="T23" fmla="*/ 142 h 166"/>
                  <a:gd name="T24" fmla="*/ 73 w 153"/>
                  <a:gd name="T25" fmla="*/ 156 h 166"/>
                  <a:gd name="T26" fmla="*/ 102 w 153"/>
                  <a:gd name="T27" fmla="*/ 149 h 166"/>
                  <a:gd name="T28" fmla="*/ 126 w 153"/>
                  <a:gd name="T29" fmla="*/ 127 h 166"/>
                  <a:gd name="T30" fmla="*/ 131 w 153"/>
                  <a:gd name="T31" fmla="*/ 127 h 166"/>
                  <a:gd name="T32" fmla="*/ 103 w 153"/>
                  <a:gd name="T33" fmla="*/ 157 h 166"/>
                  <a:gd name="T34" fmla="*/ 65 w 153"/>
                  <a:gd name="T35" fmla="*/ 166 h 166"/>
                  <a:gd name="T36" fmla="*/ 31 w 153"/>
                  <a:gd name="T37" fmla="*/ 158 h 166"/>
                  <a:gd name="T38" fmla="*/ 8 w 153"/>
                  <a:gd name="T39" fmla="*/ 135 h 166"/>
                  <a:gd name="T40" fmla="*/ 0 w 153"/>
                  <a:gd name="T41" fmla="*/ 104 h 166"/>
                  <a:gd name="T42" fmla="*/ 14 w 153"/>
                  <a:gd name="T43" fmla="*/ 53 h 166"/>
                  <a:gd name="T44" fmla="*/ 52 w 153"/>
                  <a:gd name="T45" fmla="*/ 14 h 166"/>
                  <a:gd name="T46" fmla="*/ 101 w 153"/>
                  <a:gd name="T47" fmla="*/ 0 h 166"/>
                  <a:gd name="T48" fmla="*/ 127 w 153"/>
                  <a:gd name="T49" fmla="*/ 6 h 166"/>
                  <a:gd name="T50" fmla="*/ 136 w 153"/>
                  <a:gd name="T51" fmla="*/ 8 h 166"/>
                  <a:gd name="T52" fmla="*/ 141 w 153"/>
                  <a:gd name="T53" fmla="*/ 7 h 166"/>
                  <a:gd name="T54" fmla="*/ 148 w 153"/>
                  <a:gd name="T55" fmla="*/ 0 h 166"/>
                  <a:gd name="T56" fmla="*/ 153 w 153"/>
                  <a:gd name="T5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66">
                    <a:moveTo>
                      <a:pt x="153" y="0"/>
                    </a:moveTo>
                    <a:cubicBezTo>
                      <a:pt x="141" y="52"/>
                      <a:pt x="141" y="52"/>
                      <a:pt x="141" y="52"/>
                    </a:cubicBezTo>
                    <a:cubicBezTo>
                      <a:pt x="136" y="52"/>
                      <a:pt x="136" y="52"/>
                      <a:pt x="136" y="52"/>
                    </a:cubicBezTo>
                    <a:cubicBezTo>
                      <a:pt x="136" y="39"/>
                      <a:pt x="136" y="39"/>
                      <a:pt x="136" y="39"/>
                    </a:cubicBezTo>
                    <a:cubicBezTo>
                      <a:pt x="136" y="34"/>
                      <a:pt x="135" y="30"/>
                      <a:pt x="133" y="26"/>
                    </a:cubicBezTo>
                    <a:cubicBezTo>
                      <a:pt x="132" y="23"/>
                      <a:pt x="130" y="19"/>
                      <a:pt x="127" y="17"/>
                    </a:cubicBezTo>
                    <a:cubicBezTo>
                      <a:pt x="124" y="14"/>
                      <a:pt x="121" y="12"/>
                      <a:pt x="116" y="10"/>
                    </a:cubicBezTo>
                    <a:cubicBezTo>
                      <a:pt x="112" y="9"/>
                      <a:pt x="107" y="8"/>
                      <a:pt x="102" y="8"/>
                    </a:cubicBezTo>
                    <a:cubicBezTo>
                      <a:pt x="88" y="8"/>
                      <a:pt x="76" y="12"/>
                      <a:pt x="65" y="20"/>
                    </a:cubicBezTo>
                    <a:cubicBezTo>
                      <a:pt x="52" y="29"/>
                      <a:pt x="41" y="43"/>
                      <a:pt x="34" y="61"/>
                    </a:cubicBezTo>
                    <a:cubicBezTo>
                      <a:pt x="28" y="76"/>
                      <a:pt x="25" y="91"/>
                      <a:pt x="25" y="106"/>
                    </a:cubicBezTo>
                    <a:cubicBezTo>
                      <a:pt x="25" y="121"/>
                      <a:pt x="29" y="133"/>
                      <a:pt x="38" y="142"/>
                    </a:cubicBezTo>
                    <a:cubicBezTo>
                      <a:pt x="47" y="152"/>
                      <a:pt x="59" y="156"/>
                      <a:pt x="73" y="156"/>
                    </a:cubicBezTo>
                    <a:cubicBezTo>
                      <a:pt x="84" y="156"/>
                      <a:pt x="94" y="154"/>
                      <a:pt x="102" y="149"/>
                    </a:cubicBezTo>
                    <a:cubicBezTo>
                      <a:pt x="111" y="144"/>
                      <a:pt x="118" y="137"/>
                      <a:pt x="126" y="127"/>
                    </a:cubicBezTo>
                    <a:cubicBezTo>
                      <a:pt x="131" y="127"/>
                      <a:pt x="131" y="127"/>
                      <a:pt x="131" y="127"/>
                    </a:cubicBezTo>
                    <a:cubicBezTo>
                      <a:pt x="123" y="140"/>
                      <a:pt x="113" y="150"/>
                      <a:pt x="103" y="157"/>
                    </a:cubicBezTo>
                    <a:cubicBezTo>
                      <a:pt x="92" y="163"/>
                      <a:pt x="80" y="166"/>
                      <a:pt x="65" y="166"/>
                    </a:cubicBezTo>
                    <a:cubicBezTo>
                      <a:pt x="52" y="166"/>
                      <a:pt x="41" y="164"/>
                      <a:pt x="31" y="158"/>
                    </a:cubicBezTo>
                    <a:cubicBezTo>
                      <a:pt x="21" y="153"/>
                      <a:pt x="13" y="145"/>
                      <a:pt x="8" y="135"/>
                    </a:cubicBezTo>
                    <a:cubicBezTo>
                      <a:pt x="2" y="126"/>
                      <a:pt x="0" y="115"/>
                      <a:pt x="0" y="104"/>
                    </a:cubicBezTo>
                    <a:cubicBezTo>
                      <a:pt x="0" y="86"/>
                      <a:pt x="4" y="69"/>
                      <a:pt x="14" y="53"/>
                    </a:cubicBezTo>
                    <a:cubicBezTo>
                      <a:pt x="23" y="37"/>
                      <a:pt x="36" y="24"/>
                      <a:pt x="52" y="14"/>
                    </a:cubicBezTo>
                    <a:cubicBezTo>
                      <a:pt x="68" y="5"/>
                      <a:pt x="85" y="0"/>
                      <a:pt x="101" y="0"/>
                    </a:cubicBezTo>
                    <a:cubicBezTo>
                      <a:pt x="109" y="0"/>
                      <a:pt x="117" y="2"/>
                      <a:pt x="127" y="6"/>
                    </a:cubicBezTo>
                    <a:cubicBezTo>
                      <a:pt x="131" y="7"/>
                      <a:pt x="134" y="8"/>
                      <a:pt x="136" y="8"/>
                    </a:cubicBezTo>
                    <a:cubicBezTo>
                      <a:pt x="138" y="8"/>
                      <a:pt x="140" y="8"/>
                      <a:pt x="141" y="7"/>
                    </a:cubicBezTo>
                    <a:cubicBezTo>
                      <a:pt x="143" y="6"/>
                      <a:pt x="145" y="4"/>
                      <a:pt x="148" y="0"/>
                    </a:cubicBezTo>
                    <a:lnTo>
                      <a:pt x="1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latin typeface="Segoe UI" panose="020B0502040204020203" pitchFamily="34" charset="0"/>
                  <a:cs typeface="Segoe UI" panose="020B0502040204020203" pitchFamily="34" charset="0"/>
                </a:endParaRPr>
              </a:p>
            </p:txBody>
          </p:sp>
          <p:sp>
            <p:nvSpPr>
              <p:cNvPr id="46" name="Freeform 6"/>
              <p:cNvSpPr>
                <a:spLocks noEditPoints="1"/>
              </p:cNvSpPr>
              <p:nvPr/>
            </p:nvSpPr>
            <p:spPr bwMode="auto">
              <a:xfrm>
                <a:off x="3976" y="2261"/>
                <a:ext cx="264" cy="396"/>
              </a:xfrm>
              <a:custGeom>
                <a:avLst/>
                <a:gdLst>
                  <a:gd name="T0" fmla="*/ 22 w 264"/>
                  <a:gd name="T1" fmla="*/ 396 h 396"/>
                  <a:gd name="T2" fmla="*/ 48 w 264"/>
                  <a:gd name="T3" fmla="*/ 270 h 396"/>
                  <a:gd name="T4" fmla="*/ 0 w 264"/>
                  <a:gd name="T5" fmla="*/ 270 h 396"/>
                  <a:gd name="T6" fmla="*/ 0 w 264"/>
                  <a:gd name="T7" fmla="*/ 246 h 396"/>
                  <a:gd name="T8" fmla="*/ 53 w 264"/>
                  <a:gd name="T9" fmla="*/ 246 h 396"/>
                  <a:gd name="T10" fmla="*/ 72 w 264"/>
                  <a:gd name="T11" fmla="*/ 151 h 396"/>
                  <a:gd name="T12" fmla="*/ 0 w 264"/>
                  <a:gd name="T13" fmla="*/ 151 h 396"/>
                  <a:gd name="T14" fmla="*/ 0 w 264"/>
                  <a:gd name="T15" fmla="*/ 129 h 396"/>
                  <a:gd name="T16" fmla="*/ 76 w 264"/>
                  <a:gd name="T17" fmla="*/ 129 h 396"/>
                  <a:gd name="T18" fmla="*/ 102 w 264"/>
                  <a:gd name="T19" fmla="*/ 0 h 396"/>
                  <a:gd name="T20" fmla="*/ 126 w 264"/>
                  <a:gd name="T21" fmla="*/ 0 h 396"/>
                  <a:gd name="T22" fmla="*/ 100 w 264"/>
                  <a:gd name="T23" fmla="*/ 129 h 396"/>
                  <a:gd name="T24" fmla="*/ 193 w 264"/>
                  <a:gd name="T25" fmla="*/ 129 h 396"/>
                  <a:gd name="T26" fmla="*/ 221 w 264"/>
                  <a:gd name="T27" fmla="*/ 0 h 396"/>
                  <a:gd name="T28" fmla="*/ 243 w 264"/>
                  <a:gd name="T29" fmla="*/ 0 h 396"/>
                  <a:gd name="T30" fmla="*/ 216 w 264"/>
                  <a:gd name="T31" fmla="*/ 129 h 396"/>
                  <a:gd name="T32" fmla="*/ 264 w 264"/>
                  <a:gd name="T33" fmla="*/ 129 h 396"/>
                  <a:gd name="T34" fmla="*/ 264 w 264"/>
                  <a:gd name="T35" fmla="*/ 151 h 396"/>
                  <a:gd name="T36" fmla="*/ 214 w 264"/>
                  <a:gd name="T37" fmla="*/ 151 h 396"/>
                  <a:gd name="T38" fmla="*/ 193 w 264"/>
                  <a:gd name="T39" fmla="*/ 246 h 396"/>
                  <a:gd name="T40" fmla="*/ 264 w 264"/>
                  <a:gd name="T41" fmla="*/ 246 h 396"/>
                  <a:gd name="T42" fmla="*/ 264 w 264"/>
                  <a:gd name="T43" fmla="*/ 270 h 396"/>
                  <a:gd name="T44" fmla="*/ 188 w 264"/>
                  <a:gd name="T45" fmla="*/ 270 h 396"/>
                  <a:gd name="T46" fmla="*/ 164 w 264"/>
                  <a:gd name="T47" fmla="*/ 396 h 396"/>
                  <a:gd name="T48" fmla="*/ 140 w 264"/>
                  <a:gd name="T49" fmla="*/ 396 h 396"/>
                  <a:gd name="T50" fmla="*/ 167 w 264"/>
                  <a:gd name="T51" fmla="*/ 270 h 396"/>
                  <a:gd name="T52" fmla="*/ 72 w 264"/>
                  <a:gd name="T53" fmla="*/ 270 h 396"/>
                  <a:gd name="T54" fmla="*/ 45 w 264"/>
                  <a:gd name="T55" fmla="*/ 396 h 396"/>
                  <a:gd name="T56" fmla="*/ 22 w 264"/>
                  <a:gd name="T57" fmla="*/ 396 h 396"/>
                  <a:gd name="T58" fmla="*/ 76 w 264"/>
                  <a:gd name="T59" fmla="*/ 246 h 396"/>
                  <a:gd name="T60" fmla="*/ 169 w 264"/>
                  <a:gd name="T61" fmla="*/ 246 h 396"/>
                  <a:gd name="T62" fmla="*/ 190 w 264"/>
                  <a:gd name="T63" fmla="*/ 151 h 396"/>
                  <a:gd name="T64" fmla="*/ 95 w 264"/>
                  <a:gd name="T65" fmla="*/ 151 h 396"/>
                  <a:gd name="T66" fmla="*/ 76 w 264"/>
                  <a:gd name="T67" fmla="*/ 24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4" h="396">
                    <a:moveTo>
                      <a:pt x="22" y="396"/>
                    </a:moveTo>
                    <a:lnTo>
                      <a:pt x="48" y="270"/>
                    </a:lnTo>
                    <a:lnTo>
                      <a:pt x="0" y="270"/>
                    </a:lnTo>
                    <a:lnTo>
                      <a:pt x="0" y="246"/>
                    </a:lnTo>
                    <a:lnTo>
                      <a:pt x="53" y="246"/>
                    </a:lnTo>
                    <a:lnTo>
                      <a:pt x="72" y="151"/>
                    </a:lnTo>
                    <a:lnTo>
                      <a:pt x="0" y="151"/>
                    </a:lnTo>
                    <a:lnTo>
                      <a:pt x="0" y="129"/>
                    </a:lnTo>
                    <a:lnTo>
                      <a:pt x="76" y="129"/>
                    </a:lnTo>
                    <a:lnTo>
                      <a:pt x="102" y="0"/>
                    </a:lnTo>
                    <a:lnTo>
                      <a:pt x="126" y="0"/>
                    </a:lnTo>
                    <a:lnTo>
                      <a:pt x="100" y="129"/>
                    </a:lnTo>
                    <a:lnTo>
                      <a:pt x="193" y="129"/>
                    </a:lnTo>
                    <a:lnTo>
                      <a:pt x="221" y="0"/>
                    </a:lnTo>
                    <a:lnTo>
                      <a:pt x="243" y="0"/>
                    </a:lnTo>
                    <a:lnTo>
                      <a:pt x="216" y="129"/>
                    </a:lnTo>
                    <a:lnTo>
                      <a:pt x="264" y="129"/>
                    </a:lnTo>
                    <a:lnTo>
                      <a:pt x="264" y="151"/>
                    </a:lnTo>
                    <a:lnTo>
                      <a:pt x="214" y="151"/>
                    </a:lnTo>
                    <a:lnTo>
                      <a:pt x="193" y="246"/>
                    </a:lnTo>
                    <a:lnTo>
                      <a:pt x="264" y="246"/>
                    </a:lnTo>
                    <a:lnTo>
                      <a:pt x="264" y="270"/>
                    </a:lnTo>
                    <a:lnTo>
                      <a:pt x="188" y="270"/>
                    </a:lnTo>
                    <a:lnTo>
                      <a:pt x="164" y="396"/>
                    </a:lnTo>
                    <a:lnTo>
                      <a:pt x="140" y="396"/>
                    </a:lnTo>
                    <a:lnTo>
                      <a:pt x="167" y="270"/>
                    </a:lnTo>
                    <a:lnTo>
                      <a:pt x="72" y="270"/>
                    </a:lnTo>
                    <a:lnTo>
                      <a:pt x="45" y="396"/>
                    </a:lnTo>
                    <a:lnTo>
                      <a:pt x="22" y="396"/>
                    </a:lnTo>
                    <a:close/>
                    <a:moveTo>
                      <a:pt x="76" y="246"/>
                    </a:moveTo>
                    <a:lnTo>
                      <a:pt x="169" y="246"/>
                    </a:lnTo>
                    <a:lnTo>
                      <a:pt x="190" y="151"/>
                    </a:lnTo>
                    <a:lnTo>
                      <a:pt x="95" y="151"/>
                    </a:lnTo>
                    <a:lnTo>
                      <a:pt x="76"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latin typeface="Segoe UI" panose="020B0502040204020203" pitchFamily="34" charset="0"/>
                  <a:cs typeface="Segoe UI" panose="020B0502040204020203" pitchFamily="34" charset="0"/>
                </a:endParaRPr>
              </a:p>
            </p:txBody>
          </p:sp>
          <p:sp>
            <p:nvSpPr>
              <p:cNvPr id="47" name="Freeform 7"/>
              <p:cNvSpPr>
                <a:spLocks/>
              </p:cNvSpPr>
              <p:nvPr/>
            </p:nvSpPr>
            <p:spPr bwMode="auto">
              <a:xfrm>
                <a:off x="3354" y="1749"/>
                <a:ext cx="266" cy="410"/>
              </a:xfrm>
              <a:custGeom>
                <a:avLst/>
                <a:gdLst>
                  <a:gd name="T0" fmla="*/ 2 w 112"/>
                  <a:gd name="T1" fmla="*/ 128 h 172"/>
                  <a:gd name="T2" fmla="*/ 3 w 112"/>
                  <a:gd name="T3" fmla="*/ 127 h 172"/>
                  <a:gd name="T4" fmla="*/ 9 w 112"/>
                  <a:gd name="T5" fmla="*/ 127 h 172"/>
                  <a:gd name="T6" fmla="*/ 10 w 112"/>
                  <a:gd name="T7" fmla="*/ 128 h 172"/>
                  <a:gd name="T8" fmla="*/ 11 w 112"/>
                  <a:gd name="T9" fmla="*/ 146 h 172"/>
                  <a:gd name="T10" fmla="*/ 18 w 112"/>
                  <a:gd name="T11" fmla="*/ 153 h 172"/>
                  <a:gd name="T12" fmla="*/ 32 w 112"/>
                  <a:gd name="T13" fmla="*/ 159 h 172"/>
                  <a:gd name="T14" fmla="*/ 49 w 112"/>
                  <a:gd name="T15" fmla="*/ 161 h 172"/>
                  <a:gd name="T16" fmla="*/ 72 w 112"/>
                  <a:gd name="T17" fmla="*/ 157 h 172"/>
                  <a:gd name="T18" fmla="*/ 87 w 112"/>
                  <a:gd name="T19" fmla="*/ 143 h 172"/>
                  <a:gd name="T20" fmla="*/ 92 w 112"/>
                  <a:gd name="T21" fmla="*/ 124 h 172"/>
                  <a:gd name="T22" fmla="*/ 90 w 112"/>
                  <a:gd name="T23" fmla="*/ 110 h 172"/>
                  <a:gd name="T24" fmla="*/ 82 w 112"/>
                  <a:gd name="T25" fmla="*/ 101 h 172"/>
                  <a:gd name="T26" fmla="*/ 72 w 112"/>
                  <a:gd name="T27" fmla="*/ 96 h 172"/>
                  <a:gd name="T28" fmla="*/ 54 w 112"/>
                  <a:gd name="T29" fmla="*/ 92 h 172"/>
                  <a:gd name="T30" fmla="*/ 35 w 112"/>
                  <a:gd name="T31" fmla="*/ 89 h 172"/>
                  <a:gd name="T32" fmla="*/ 22 w 112"/>
                  <a:gd name="T33" fmla="*/ 84 h 172"/>
                  <a:gd name="T34" fmla="*/ 11 w 112"/>
                  <a:gd name="T35" fmla="*/ 76 h 172"/>
                  <a:gd name="T36" fmla="*/ 4 w 112"/>
                  <a:gd name="T37" fmla="*/ 65 h 172"/>
                  <a:gd name="T38" fmla="*/ 2 w 112"/>
                  <a:gd name="T39" fmla="*/ 50 h 172"/>
                  <a:gd name="T40" fmla="*/ 17 w 112"/>
                  <a:gd name="T41" fmla="*/ 14 h 172"/>
                  <a:gd name="T42" fmla="*/ 58 w 112"/>
                  <a:gd name="T43" fmla="*/ 0 h 172"/>
                  <a:gd name="T44" fmla="*/ 80 w 112"/>
                  <a:gd name="T45" fmla="*/ 3 h 172"/>
                  <a:gd name="T46" fmla="*/ 101 w 112"/>
                  <a:gd name="T47" fmla="*/ 10 h 172"/>
                  <a:gd name="T48" fmla="*/ 102 w 112"/>
                  <a:gd name="T49" fmla="*/ 11 h 172"/>
                  <a:gd name="T50" fmla="*/ 99 w 112"/>
                  <a:gd name="T51" fmla="*/ 42 h 172"/>
                  <a:gd name="T52" fmla="*/ 98 w 112"/>
                  <a:gd name="T53" fmla="*/ 43 h 172"/>
                  <a:gd name="T54" fmla="*/ 92 w 112"/>
                  <a:gd name="T55" fmla="*/ 43 h 172"/>
                  <a:gd name="T56" fmla="*/ 91 w 112"/>
                  <a:gd name="T57" fmla="*/ 42 h 172"/>
                  <a:gd name="T58" fmla="*/ 90 w 112"/>
                  <a:gd name="T59" fmla="*/ 24 h 172"/>
                  <a:gd name="T60" fmla="*/ 80 w 112"/>
                  <a:gd name="T61" fmla="*/ 15 h 172"/>
                  <a:gd name="T62" fmla="*/ 58 w 112"/>
                  <a:gd name="T63" fmla="*/ 10 h 172"/>
                  <a:gd name="T64" fmla="*/ 39 w 112"/>
                  <a:gd name="T65" fmla="*/ 14 h 172"/>
                  <a:gd name="T66" fmla="*/ 26 w 112"/>
                  <a:gd name="T67" fmla="*/ 26 h 172"/>
                  <a:gd name="T68" fmla="*/ 22 w 112"/>
                  <a:gd name="T69" fmla="*/ 44 h 172"/>
                  <a:gd name="T70" fmla="*/ 24 w 112"/>
                  <a:gd name="T71" fmla="*/ 56 h 172"/>
                  <a:gd name="T72" fmla="*/ 31 w 112"/>
                  <a:gd name="T73" fmla="*/ 64 h 172"/>
                  <a:gd name="T74" fmla="*/ 41 w 112"/>
                  <a:gd name="T75" fmla="*/ 69 h 172"/>
                  <a:gd name="T76" fmla="*/ 62 w 112"/>
                  <a:gd name="T77" fmla="*/ 73 h 172"/>
                  <a:gd name="T78" fmla="*/ 92 w 112"/>
                  <a:gd name="T79" fmla="*/ 80 h 172"/>
                  <a:gd name="T80" fmla="*/ 107 w 112"/>
                  <a:gd name="T81" fmla="*/ 93 h 172"/>
                  <a:gd name="T82" fmla="*/ 112 w 112"/>
                  <a:gd name="T83" fmla="*/ 114 h 172"/>
                  <a:gd name="T84" fmla="*/ 92 w 112"/>
                  <a:gd name="T85" fmla="*/ 156 h 172"/>
                  <a:gd name="T86" fmla="*/ 43 w 112"/>
                  <a:gd name="T87" fmla="*/ 172 h 172"/>
                  <a:gd name="T88" fmla="*/ 1 w 112"/>
                  <a:gd name="T89" fmla="*/ 164 h 172"/>
                  <a:gd name="T90" fmla="*/ 0 w 112"/>
                  <a:gd name="T91" fmla="*/ 162 h 172"/>
                  <a:gd name="T92" fmla="*/ 2 w 112"/>
                  <a:gd name="T93" fmla="*/ 12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 h="172">
                    <a:moveTo>
                      <a:pt x="2" y="128"/>
                    </a:moveTo>
                    <a:cubicBezTo>
                      <a:pt x="3" y="127"/>
                      <a:pt x="3" y="127"/>
                      <a:pt x="3" y="127"/>
                    </a:cubicBezTo>
                    <a:cubicBezTo>
                      <a:pt x="9" y="127"/>
                      <a:pt x="9" y="127"/>
                      <a:pt x="9" y="127"/>
                    </a:cubicBezTo>
                    <a:cubicBezTo>
                      <a:pt x="10" y="128"/>
                      <a:pt x="10" y="128"/>
                      <a:pt x="10" y="128"/>
                    </a:cubicBezTo>
                    <a:cubicBezTo>
                      <a:pt x="10" y="138"/>
                      <a:pt x="11" y="144"/>
                      <a:pt x="11" y="146"/>
                    </a:cubicBezTo>
                    <a:cubicBezTo>
                      <a:pt x="12" y="148"/>
                      <a:pt x="14" y="151"/>
                      <a:pt x="18" y="153"/>
                    </a:cubicBezTo>
                    <a:cubicBezTo>
                      <a:pt x="21" y="155"/>
                      <a:pt x="26" y="157"/>
                      <a:pt x="32" y="159"/>
                    </a:cubicBezTo>
                    <a:cubicBezTo>
                      <a:pt x="38" y="161"/>
                      <a:pt x="43" y="161"/>
                      <a:pt x="49" y="161"/>
                    </a:cubicBezTo>
                    <a:cubicBezTo>
                      <a:pt x="58" y="161"/>
                      <a:pt x="65" y="160"/>
                      <a:pt x="72" y="157"/>
                    </a:cubicBezTo>
                    <a:cubicBezTo>
                      <a:pt x="78" y="154"/>
                      <a:pt x="83" y="149"/>
                      <a:pt x="87" y="143"/>
                    </a:cubicBezTo>
                    <a:cubicBezTo>
                      <a:pt x="91" y="138"/>
                      <a:pt x="92" y="131"/>
                      <a:pt x="92" y="124"/>
                    </a:cubicBezTo>
                    <a:cubicBezTo>
                      <a:pt x="92" y="119"/>
                      <a:pt x="91" y="114"/>
                      <a:pt x="90" y="110"/>
                    </a:cubicBezTo>
                    <a:cubicBezTo>
                      <a:pt x="88" y="107"/>
                      <a:pt x="86" y="104"/>
                      <a:pt x="82" y="101"/>
                    </a:cubicBezTo>
                    <a:cubicBezTo>
                      <a:pt x="79" y="99"/>
                      <a:pt x="76" y="97"/>
                      <a:pt x="72" y="96"/>
                    </a:cubicBezTo>
                    <a:cubicBezTo>
                      <a:pt x="68" y="95"/>
                      <a:pt x="62" y="94"/>
                      <a:pt x="54" y="92"/>
                    </a:cubicBezTo>
                    <a:cubicBezTo>
                      <a:pt x="46" y="91"/>
                      <a:pt x="40" y="90"/>
                      <a:pt x="35" y="89"/>
                    </a:cubicBezTo>
                    <a:cubicBezTo>
                      <a:pt x="31" y="88"/>
                      <a:pt x="27" y="87"/>
                      <a:pt x="22" y="84"/>
                    </a:cubicBezTo>
                    <a:cubicBezTo>
                      <a:pt x="18" y="82"/>
                      <a:pt x="14" y="80"/>
                      <a:pt x="11" y="76"/>
                    </a:cubicBezTo>
                    <a:cubicBezTo>
                      <a:pt x="9" y="73"/>
                      <a:pt x="6" y="69"/>
                      <a:pt x="4" y="65"/>
                    </a:cubicBezTo>
                    <a:cubicBezTo>
                      <a:pt x="3" y="60"/>
                      <a:pt x="2" y="55"/>
                      <a:pt x="2" y="50"/>
                    </a:cubicBezTo>
                    <a:cubicBezTo>
                      <a:pt x="2" y="35"/>
                      <a:pt x="7" y="23"/>
                      <a:pt x="17" y="14"/>
                    </a:cubicBezTo>
                    <a:cubicBezTo>
                      <a:pt x="27" y="5"/>
                      <a:pt x="41" y="0"/>
                      <a:pt x="58" y="0"/>
                    </a:cubicBezTo>
                    <a:cubicBezTo>
                      <a:pt x="64" y="0"/>
                      <a:pt x="72" y="1"/>
                      <a:pt x="80" y="3"/>
                    </a:cubicBezTo>
                    <a:cubicBezTo>
                      <a:pt x="88" y="4"/>
                      <a:pt x="95" y="7"/>
                      <a:pt x="101" y="10"/>
                    </a:cubicBezTo>
                    <a:cubicBezTo>
                      <a:pt x="102" y="11"/>
                      <a:pt x="102" y="11"/>
                      <a:pt x="102" y="11"/>
                    </a:cubicBezTo>
                    <a:cubicBezTo>
                      <a:pt x="100" y="18"/>
                      <a:pt x="99" y="29"/>
                      <a:pt x="99" y="42"/>
                    </a:cubicBezTo>
                    <a:cubicBezTo>
                      <a:pt x="98" y="43"/>
                      <a:pt x="98" y="43"/>
                      <a:pt x="98" y="43"/>
                    </a:cubicBezTo>
                    <a:cubicBezTo>
                      <a:pt x="92" y="43"/>
                      <a:pt x="92" y="43"/>
                      <a:pt x="92" y="43"/>
                    </a:cubicBezTo>
                    <a:cubicBezTo>
                      <a:pt x="91" y="42"/>
                      <a:pt x="91" y="42"/>
                      <a:pt x="91" y="42"/>
                    </a:cubicBezTo>
                    <a:cubicBezTo>
                      <a:pt x="91" y="33"/>
                      <a:pt x="91" y="27"/>
                      <a:pt x="90" y="24"/>
                    </a:cubicBezTo>
                    <a:cubicBezTo>
                      <a:pt x="90" y="22"/>
                      <a:pt x="86" y="19"/>
                      <a:pt x="80" y="15"/>
                    </a:cubicBezTo>
                    <a:cubicBezTo>
                      <a:pt x="73" y="12"/>
                      <a:pt x="66" y="10"/>
                      <a:pt x="58" y="10"/>
                    </a:cubicBezTo>
                    <a:cubicBezTo>
                      <a:pt x="51" y="10"/>
                      <a:pt x="45" y="11"/>
                      <a:pt x="39" y="14"/>
                    </a:cubicBezTo>
                    <a:cubicBezTo>
                      <a:pt x="33" y="17"/>
                      <a:pt x="29" y="21"/>
                      <a:pt x="26" y="26"/>
                    </a:cubicBezTo>
                    <a:cubicBezTo>
                      <a:pt x="23" y="32"/>
                      <a:pt x="22" y="38"/>
                      <a:pt x="22" y="44"/>
                    </a:cubicBezTo>
                    <a:cubicBezTo>
                      <a:pt x="22" y="48"/>
                      <a:pt x="23" y="52"/>
                      <a:pt x="24" y="56"/>
                    </a:cubicBezTo>
                    <a:cubicBezTo>
                      <a:pt x="26" y="59"/>
                      <a:pt x="29" y="62"/>
                      <a:pt x="31" y="64"/>
                    </a:cubicBezTo>
                    <a:cubicBezTo>
                      <a:pt x="34" y="66"/>
                      <a:pt x="37" y="68"/>
                      <a:pt x="41" y="69"/>
                    </a:cubicBezTo>
                    <a:cubicBezTo>
                      <a:pt x="45" y="70"/>
                      <a:pt x="52" y="71"/>
                      <a:pt x="62" y="73"/>
                    </a:cubicBezTo>
                    <a:cubicBezTo>
                      <a:pt x="76" y="75"/>
                      <a:pt x="86" y="77"/>
                      <a:pt x="92" y="80"/>
                    </a:cubicBezTo>
                    <a:cubicBezTo>
                      <a:pt x="98" y="82"/>
                      <a:pt x="103" y="87"/>
                      <a:pt x="107" y="93"/>
                    </a:cubicBezTo>
                    <a:cubicBezTo>
                      <a:pt x="111" y="99"/>
                      <a:pt x="112" y="106"/>
                      <a:pt x="112" y="114"/>
                    </a:cubicBezTo>
                    <a:cubicBezTo>
                      <a:pt x="112" y="131"/>
                      <a:pt x="106" y="145"/>
                      <a:pt x="92" y="156"/>
                    </a:cubicBezTo>
                    <a:cubicBezTo>
                      <a:pt x="79" y="167"/>
                      <a:pt x="63" y="172"/>
                      <a:pt x="43" y="172"/>
                    </a:cubicBezTo>
                    <a:cubicBezTo>
                      <a:pt x="27" y="172"/>
                      <a:pt x="13" y="169"/>
                      <a:pt x="1" y="164"/>
                    </a:cubicBezTo>
                    <a:cubicBezTo>
                      <a:pt x="0" y="162"/>
                      <a:pt x="0" y="162"/>
                      <a:pt x="0" y="162"/>
                    </a:cubicBezTo>
                    <a:cubicBezTo>
                      <a:pt x="1" y="157"/>
                      <a:pt x="2" y="146"/>
                      <a:pt x="2"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latin typeface="Segoe UI" panose="020B0502040204020203" pitchFamily="34" charset="0"/>
                  <a:cs typeface="Segoe UI" panose="020B0502040204020203" pitchFamily="34" charset="0"/>
                </a:endParaRPr>
              </a:p>
            </p:txBody>
          </p:sp>
          <p:sp>
            <p:nvSpPr>
              <p:cNvPr id="48" name="Freeform 8"/>
              <p:cNvSpPr>
                <a:spLocks noEditPoints="1"/>
              </p:cNvSpPr>
              <p:nvPr/>
            </p:nvSpPr>
            <p:spPr bwMode="auto">
              <a:xfrm>
                <a:off x="3644" y="1756"/>
                <a:ext cx="406" cy="396"/>
              </a:xfrm>
              <a:custGeom>
                <a:avLst/>
                <a:gdLst>
                  <a:gd name="T0" fmla="*/ 0 w 171"/>
                  <a:gd name="T1" fmla="*/ 1 h 166"/>
                  <a:gd name="T2" fmla="*/ 0 w 171"/>
                  <a:gd name="T3" fmla="*/ 0 h 166"/>
                  <a:gd name="T4" fmla="*/ 28 w 171"/>
                  <a:gd name="T5" fmla="*/ 1 h 166"/>
                  <a:gd name="T6" fmla="*/ 82 w 171"/>
                  <a:gd name="T7" fmla="*/ 0 h 166"/>
                  <a:gd name="T8" fmla="*/ 121 w 171"/>
                  <a:gd name="T9" fmla="*/ 5 h 166"/>
                  <a:gd name="T10" fmla="*/ 147 w 171"/>
                  <a:gd name="T11" fmla="*/ 20 h 166"/>
                  <a:gd name="T12" fmla="*/ 165 w 171"/>
                  <a:gd name="T13" fmla="*/ 45 h 166"/>
                  <a:gd name="T14" fmla="*/ 171 w 171"/>
                  <a:gd name="T15" fmla="*/ 75 h 166"/>
                  <a:gd name="T16" fmla="*/ 165 w 171"/>
                  <a:gd name="T17" fmla="*/ 106 h 166"/>
                  <a:gd name="T18" fmla="*/ 150 w 171"/>
                  <a:gd name="T19" fmla="*/ 134 h 166"/>
                  <a:gd name="T20" fmla="*/ 127 w 171"/>
                  <a:gd name="T21" fmla="*/ 153 h 166"/>
                  <a:gd name="T22" fmla="*/ 101 w 171"/>
                  <a:gd name="T23" fmla="*/ 163 h 166"/>
                  <a:gd name="T24" fmla="*/ 74 w 171"/>
                  <a:gd name="T25" fmla="*/ 166 h 166"/>
                  <a:gd name="T26" fmla="*/ 40 w 171"/>
                  <a:gd name="T27" fmla="*/ 165 h 166"/>
                  <a:gd name="T28" fmla="*/ 29 w 171"/>
                  <a:gd name="T29" fmla="*/ 165 h 166"/>
                  <a:gd name="T30" fmla="*/ 10 w 171"/>
                  <a:gd name="T31" fmla="*/ 166 h 166"/>
                  <a:gd name="T32" fmla="*/ 9 w 171"/>
                  <a:gd name="T33" fmla="*/ 165 h 166"/>
                  <a:gd name="T34" fmla="*/ 9 w 171"/>
                  <a:gd name="T35" fmla="*/ 161 h 166"/>
                  <a:gd name="T36" fmla="*/ 10 w 171"/>
                  <a:gd name="T37" fmla="*/ 160 h 166"/>
                  <a:gd name="T38" fmla="*/ 18 w 171"/>
                  <a:gd name="T39" fmla="*/ 155 h 166"/>
                  <a:gd name="T40" fmla="*/ 19 w 171"/>
                  <a:gd name="T41" fmla="*/ 135 h 166"/>
                  <a:gd name="T42" fmla="*/ 20 w 171"/>
                  <a:gd name="T43" fmla="*/ 105 h 166"/>
                  <a:gd name="T44" fmla="*/ 20 w 171"/>
                  <a:gd name="T45" fmla="*/ 63 h 166"/>
                  <a:gd name="T46" fmla="*/ 20 w 171"/>
                  <a:gd name="T47" fmla="*/ 36 h 166"/>
                  <a:gd name="T48" fmla="*/ 20 w 171"/>
                  <a:gd name="T49" fmla="*/ 22 h 166"/>
                  <a:gd name="T50" fmla="*/ 19 w 171"/>
                  <a:gd name="T51" fmla="*/ 15 h 166"/>
                  <a:gd name="T52" fmla="*/ 18 w 171"/>
                  <a:gd name="T53" fmla="*/ 11 h 166"/>
                  <a:gd name="T54" fmla="*/ 15 w 171"/>
                  <a:gd name="T55" fmla="*/ 10 h 166"/>
                  <a:gd name="T56" fmla="*/ 9 w 171"/>
                  <a:gd name="T57" fmla="*/ 9 h 166"/>
                  <a:gd name="T58" fmla="*/ 0 w 171"/>
                  <a:gd name="T59" fmla="*/ 8 h 166"/>
                  <a:gd name="T60" fmla="*/ 0 w 171"/>
                  <a:gd name="T61" fmla="*/ 7 h 166"/>
                  <a:gd name="T62" fmla="*/ 0 w 171"/>
                  <a:gd name="T63" fmla="*/ 1 h 166"/>
                  <a:gd name="T64" fmla="*/ 43 w 171"/>
                  <a:gd name="T65" fmla="*/ 153 h 166"/>
                  <a:gd name="T66" fmla="*/ 70 w 171"/>
                  <a:gd name="T67" fmla="*/ 155 h 166"/>
                  <a:gd name="T68" fmla="*/ 113 w 171"/>
                  <a:gd name="T69" fmla="*/ 146 h 166"/>
                  <a:gd name="T70" fmla="*/ 137 w 171"/>
                  <a:gd name="T71" fmla="*/ 119 h 166"/>
                  <a:gd name="T72" fmla="*/ 146 w 171"/>
                  <a:gd name="T73" fmla="*/ 79 h 166"/>
                  <a:gd name="T74" fmla="*/ 128 w 171"/>
                  <a:gd name="T75" fmla="*/ 28 h 166"/>
                  <a:gd name="T76" fmla="*/ 73 w 171"/>
                  <a:gd name="T77" fmla="*/ 10 h 166"/>
                  <a:gd name="T78" fmla="*/ 43 w 171"/>
                  <a:gd name="T79" fmla="*/ 12 h 166"/>
                  <a:gd name="T80" fmla="*/ 42 w 171"/>
                  <a:gd name="T81" fmla="*/ 56 h 166"/>
                  <a:gd name="T82" fmla="*/ 42 w 171"/>
                  <a:gd name="T83" fmla="*/ 92 h 166"/>
                  <a:gd name="T84" fmla="*/ 42 w 171"/>
                  <a:gd name="T85" fmla="*/ 126 h 166"/>
                  <a:gd name="T86" fmla="*/ 43 w 171"/>
                  <a:gd name="T87" fmla="*/ 15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1" h="166">
                    <a:moveTo>
                      <a:pt x="0" y="1"/>
                    </a:moveTo>
                    <a:cubicBezTo>
                      <a:pt x="0" y="0"/>
                      <a:pt x="0" y="0"/>
                      <a:pt x="0" y="0"/>
                    </a:cubicBezTo>
                    <a:cubicBezTo>
                      <a:pt x="14" y="1"/>
                      <a:pt x="23" y="1"/>
                      <a:pt x="28" y="1"/>
                    </a:cubicBezTo>
                    <a:cubicBezTo>
                      <a:pt x="82" y="0"/>
                      <a:pt x="82" y="0"/>
                      <a:pt x="82" y="0"/>
                    </a:cubicBezTo>
                    <a:cubicBezTo>
                      <a:pt x="98" y="0"/>
                      <a:pt x="111" y="2"/>
                      <a:pt x="121" y="5"/>
                    </a:cubicBezTo>
                    <a:cubicBezTo>
                      <a:pt x="130" y="8"/>
                      <a:pt x="139" y="13"/>
                      <a:pt x="147" y="20"/>
                    </a:cubicBezTo>
                    <a:cubicBezTo>
                      <a:pt x="155" y="27"/>
                      <a:pt x="161" y="35"/>
                      <a:pt x="165" y="45"/>
                    </a:cubicBezTo>
                    <a:cubicBezTo>
                      <a:pt x="169" y="54"/>
                      <a:pt x="171" y="64"/>
                      <a:pt x="171" y="75"/>
                    </a:cubicBezTo>
                    <a:cubicBezTo>
                      <a:pt x="171" y="86"/>
                      <a:pt x="169" y="96"/>
                      <a:pt x="165" y="106"/>
                    </a:cubicBezTo>
                    <a:cubicBezTo>
                      <a:pt x="161" y="116"/>
                      <a:pt x="156" y="126"/>
                      <a:pt x="150" y="134"/>
                    </a:cubicBezTo>
                    <a:cubicBezTo>
                      <a:pt x="143" y="142"/>
                      <a:pt x="135" y="148"/>
                      <a:pt x="127" y="153"/>
                    </a:cubicBezTo>
                    <a:cubicBezTo>
                      <a:pt x="118" y="158"/>
                      <a:pt x="109" y="162"/>
                      <a:pt x="101" y="163"/>
                    </a:cubicBezTo>
                    <a:cubicBezTo>
                      <a:pt x="92" y="165"/>
                      <a:pt x="83" y="166"/>
                      <a:pt x="74" y="166"/>
                    </a:cubicBezTo>
                    <a:cubicBezTo>
                      <a:pt x="68" y="166"/>
                      <a:pt x="57" y="166"/>
                      <a:pt x="40" y="165"/>
                    </a:cubicBezTo>
                    <a:cubicBezTo>
                      <a:pt x="35" y="165"/>
                      <a:pt x="31" y="165"/>
                      <a:pt x="29" y="165"/>
                    </a:cubicBezTo>
                    <a:cubicBezTo>
                      <a:pt x="24" y="165"/>
                      <a:pt x="18" y="165"/>
                      <a:pt x="10" y="166"/>
                    </a:cubicBezTo>
                    <a:cubicBezTo>
                      <a:pt x="9" y="165"/>
                      <a:pt x="9" y="165"/>
                      <a:pt x="9" y="165"/>
                    </a:cubicBezTo>
                    <a:cubicBezTo>
                      <a:pt x="9" y="161"/>
                      <a:pt x="9" y="161"/>
                      <a:pt x="9" y="161"/>
                    </a:cubicBezTo>
                    <a:cubicBezTo>
                      <a:pt x="10" y="160"/>
                      <a:pt x="10" y="160"/>
                      <a:pt x="10" y="160"/>
                    </a:cubicBezTo>
                    <a:cubicBezTo>
                      <a:pt x="14" y="158"/>
                      <a:pt x="17" y="156"/>
                      <a:pt x="18" y="155"/>
                    </a:cubicBezTo>
                    <a:cubicBezTo>
                      <a:pt x="18" y="155"/>
                      <a:pt x="19" y="148"/>
                      <a:pt x="19" y="135"/>
                    </a:cubicBezTo>
                    <a:cubicBezTo>
                      <a:pt x="20" y="122"/>
                      <a:pt x="20" y="112"/>
                      <a:pt x="20" y="105"/>
                    </a:cubicBezTo>
                    <a:cubicBezTo>
                      <a:pt x="20" y="63"/>
                      <a:pt x="20" y="63"/>
                      <a:pt x="20" y="63"/>
                    </a:cubicBezTo>
                    <a:cubicBezTo>
                      <a:pt x="20" y="36"/>
                      <a:pt x="20" y="36"/>
                      <a:pt x="20" y="36"/>
                    </a:cubicBezTo>
                    <a:cubicBezTo>
                      <a:pt x="20" y="31"/>
                      <a:pt x="20" y="26"/>
                      <a:pt x="20" y="22"/>
                    </a:cubicBezTo>
                    <a:cubicBezTo>
                      <a:pt x="20" y="19"/>
                      <a:pt x="19" y="16"/>
                      <a:pt x="19" y="15"/>
                    </a:cubicBezTo>
                    <a:cubicBezTo>
                      <a:pt x="18" y="13"/>
                      <a:pt x="18" y="12"/>
                      <a:pt x="18" y="11"/>
                    </a:cubicBezTo>
                    <a:cubicBezTo>
                      <a:pt x="17" y="11"/>
                      <a:pt x="16" y="10"/>
                      <a:pt x="15" y="10"/>
                    </a:cubicBezTo>
                    <a:cubicBezTo>
                      <a:pt x="14" y="9"/>
                      <a:pt x="12" y="9"/>
                      <a:pt x="9" y="9"/>
                    </a:cubicBezTo>
                    <a:cubicBezTo>
                      <a:pt x="0" y="8"/>
                      <a:pt x="0" y="8"/>
                      <a:pt x="0" y="8"/>
                    </a:cubicBezTo>
                    <a:cubicBezTo>
                      <a:pt x="0" y="7"/>
                      <a:pt x="0" y="7"/>
                      <a:pt x="0" y="7"/>
                    </a:cubicBezTo>
                    <a:lnTo>
                      <a:pt x="0" y="1"/>
                    </a:lnTo>
                    <a:close/>
                    <a:moveTo>
                      <a:pt x="43" y="153"/>
                    </a:moveTo>
                    <a:cubicBezTo>
                      <a:pt x="50" y="155"/>
                      <a:pt x="60" y="155"/>
                      <a:pt x="70" y="155"/>
                    </a:cubicBezTo>
                    <a:cubicBezTo>
                      <a:pt x="88" y="155"/>
                      <a:pt x="102" y="152"/>
                      <a:pt x="113" y="146"/>
                    </a:cubicBezTo>
                    <a:cubicBezTo>
                      <a:pt x="124" y="140"/>
                      <a:pt x="132" y="131"/>
                      <a:pt x="137" y="119"/>
                    </a:cubicBezTo>
                    <a:cubicBezTo>
                      <a:pt x="143" y="108"/>
                      <a:pt x="146" y="94"/>
                      <a:pt x="146" y="79"/>
                    </a:cubicBezTo>
                    <a:cubicBezTo>
                      <a:pt x="146" y="57"/>
                      <a:pt x="140" y="40"/>
                      <a:pt x="128" y="28"/>
                    </a:cubicBezTo>
                    <a:cubicBezTo>
                      <a:pt x="116" y="16"/>
                      <a:pt x="98" y="10"/>
                      <a:pt x="73" y="10"/>
                    </a:cubicBezTo>
                    <a:cubicBezTo>
                      <a:pt x="62" y="10"/>
                      <a:pt x="52" y="11"/>
                      <a:pt x="43" y="12"/>
                    </a:cubicBezTo>
                    <a:cubicBezTo>
                      <a:pt x="42" y="25"/>
                      <a:pt x="42" y="40"/>
                      <a:pt x="42" y="56"/>
                    </a:cubicBezTo>
                    <a:cubicBezTo>
                      <a:pt x="42" y="92"/>
                      <a:pt x="42" y="92"/>
                      <a:pt x="42" y="92"/>
                    </a:cubicBezTo>
                    <a:cubicBezTo>
                      <a:pt x="42" y="126"/>
                      <a:pt x="42" y="126"/>
                      <a:pt x="42" y="126"/>
                    </a:cubicBezTo>
                    <a:cubicBezTo>
                      <a:pt x="42" y="133"/>
                      <a:pt x="42" y="142"/>
                      <a:pt x="43" y="1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latin typeface="Segoe UI" panose="020B0502040204020203" pitchFamily="34" charset="0"/>
                  <a:cs typeface="Segoe UI" panose="020B0502040204020203" pitchFamily="34" charset="0"/>
                </a:endParaRPr>
              </a:p>
            </p:txBody>
          </p:sp>
          <p:sp>
            <p:nvSpPr>
              <p:cNvPr id="49" name="Freeform 9"/>
              <p:cNvSpPr>
                <a:spLocks/>
              </p:cNvSpPr>
              <p:nvPr/>
            </p:nvSpPr>
            <p:spPr bwMode="auto">
              <a:xfrm>
                <a:off x="4086" y="1756"/>
                <a:ext cx="394" cy="396"/>
              </a:xfrm>
              <a:custGeom>
                <a:avLst/>
                <a:gdLst>
                  <a:gd name="T0" fmla="*/ 88 w 166"/>
                  <a:gd name="T1" fmla="*/ 41 h 166"/>
                  <a:gd name="T2" fmla="*/ 119 w 166"/>
                  <a:gd name="T3" fmla="*/ 9 h 166"/>
                  <a:gd name="T4" fmla="*/ 120 w 166"/>
                  <a:gd name="T5" fmla="*/ 0 h 166"/>
                  <a:gd name="T6" fmla="*/ 158 w 166"/>
                  <a:gd name="T7" fmla="*/ 1 h 166"/>
                  <a:gd name="T8" fmla="*/ 159 w 166"/>
                  <a:gd name="T9" fmla="*/ 7 h 166"/>
                  <a:gd name="T10" fmla="*/ 144 w 166"/>
                  <a:gd name="T11" fmla="*/ 9 h 166"/>
                  <a:gd name="T12" fmla="*/ 115 w 166"/>
                  <a:gd name="T13" fmla="*/ 32 h 166"/>
                  <a:gd name="T14" fmla="*/ 137 w 166"/>
                  <a:gd name="T15" fmla="*/ 140 h 166"/>
                  <a:gd name="T16" fmla="*/ 165 w 166"/>
                  <a:gd name="T17" fmla="*/ 159 h 166"/>
                  <a:gd name="T18" fmla="*/ 166 w 166"/>
                  <a:gd name="T19" fmla="*/ 164 h 166"/>
                  <a:gd name="T20" fmla="*/ 151 w 166"/>
                  <a:gd name="T21" fmla="*/ 165 h 166"/>
                  <a:gd name="T22" fmla="*/ 113 w 166"/>
                  <a:gd name="T23" fmla="*/ 148 h 166"/>
                  <a:gd name="T24" fmla="*/ 46 w 166"/>
                  <a:gd name="T25" fmla="*/ 110 h 166"/>
                  <a:gd name="T26" fmla="*/ 47 w 166"/>
                  <a:gd name="T27" fmla="*/ 150 h 166"/>
                  <a:gd name="T28" fmla="*/ 52 w 166"/>
                  <a:gd name="T29" fmla="*/ 157 h 166"/>
                  <a:gd name="T30" fmla="*/ 69 w 166"/>
                  <a:gd name="T31" fmla="*/ 159 h 166"/>
                  <a:gd name="T32" fmla="*/ 68 w 166"/>
                  <a:gd name="T33" fmla="*/ 166 h 166"/>
                  <a:gd name="T34" fmla="*/ 35 w 166"/>
                  <a:gd name="T35" fmla="*/ 165 h 166"/>
                  <a:gd name="T36" fmla="*/ 0 w 166"/>
                  <a:gd name="T37" fmla="*/ 165 h 166"/>
                  <a:gd name="T38" fmla="*/ 1 w 166"/>
                  <a:gd name="T39" fmla="*/ 158 h 166"/>
                  <a:gd name="T40" fmla="*/ 21 w 166"/>
                  <a:gd name="T41" fmla="*/ 155 h 166"/>
                  <a:gd name="T42" fmla="*/ 23 w 166"/>
                  <a:gd name="T43" fmla="*/ 135 h 166"/>
                  <a:gd name="T44" fmla="*/ 23 w 166"/>
                  <a:gd name="T45" fmla="*/ 56 h 166"/>
                  <a:gd name="T46" fmla="*/ 23 w 166"/>
                  <a:gd name="T47" fmla="*/ 16 h 166"/>
                  <a:gd name="T48" fmla="*/ 17 w 166"/>
                  <a:gd name="T49" fmla="*/ 9 h 166"/>
                  <a:gd name="T50" fmla="*/ 0 w 166"/>
                  <a:gd name="T51" fmla="*/ 7 h 166"/>
                  <a:gd name="T52" fmla="*/ 1 w 166"/>
                  <a:gd name="T53" fmla="*/ 0 h 166"/>
                  <a:gd name="T54" fmla="*/ 35 w 166"/>
                  <a:gd name="T55" fmla="*/ 1 h 166"/>
                  <a:gd name="T56" fmla="*/ 69 w 166"/>
                  <a:gd name="T57" fmla="*/ 1 h 166"/>
                  <a:gd name="T58" fmla="*/ 68 w 166"/>
                  <a:gd name="T59" fmla="*/ 8 h 166"/>
                  <a:gd name="T60" fmla="*/ 49 w 166"/>
                  <a:gd name="T61" fmla="*/ 10 h 166"/>
                  <a:gd name="T62" fmla="*/ 46 w 166"/>
                  <a:gd name="T63" fmla="*/ 29 h 166"/>
                  <a:gd name="T64" fmla="*/ 46 w 166"/>
                  <a:gd name="T65" fmla="*/ 8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6" h="166">
                    <a:moveTo>
                      <a:pt x="46" y="81"/>
                    </a:moveTo>
                    <a:cubicBezTo>
                      <a:pt x="65" y="63"/>
                      <a:pt x="79" y="50"/>
                      <a:pt x="88" y="41"/>
                    </a:cubicBezTo>
                    <a:cubicBezTo>
                      <a:pt x="97" y="33"/>
                      <a:pt x="104" y="25"/>
                      <a:pt x="109" y="20"/>
                    </a:cubicBezTo>
                    <a:cubicBezTo>
                      <a:pt x="115" y="14"/>
                      <a:pt x="118" y="11"/>
                      <a:pt x="119" y="9"/>
                    </a:cubicBezTo>
                    <a:cubicBezTo>
                      <a:pt x="119" y="1"/>
                      <a:pt x="119" y="1"/>
                      <a:pt x="119" y="1"/>
                    </a:cubicBezTo>
                    <a:cubicBezTo>
                      <a:pt x="120" y="0"/>
                      <a:pt x="120" y="0"/>
                      <a:pt x="120" y="0"/>
                    </a:cubicBezTo>
                    <a:cubicBezTo>
                      <a:pt x="126" y="1"/>
                      <a:pt x="133" y="1"/>
                      <a:pt x="140" y="1"/>
                    </a:cubicBezTo>
                    <a:cubicBezTo>
                      <a:pt x="141" y="1"/>
                      <a:pt x="147" y="1"/>
                      <a:pt x="158" y="1"/>
                    </a:cubicBezTo>
                    <a:cubicBezTo>
                      <a:pt x="159" y="2"/>
                      <a:pt x="159" y="2"/>
                      <a:pt x="159" y="2"/>
                    </a:cubicBezTo>
                    <a:cubicBezTo>
                      <a:pt x="159" y="7"/>
                      <a:pt x="159" y="7"/>
                      <a:pt x="159" y="7"/>
                    </a:cubicBezTo>
                    <a:cubicBezTo>
                      <a:pt x="158" y="8"/>
                      <a:pt x="158" y="8"/>
                      <a:pt x="158" y="8"/>
                    </a:cubicBezTo>
                    <a:cubicBezTo>
                      <a:pt x="151" y="8"/>
                      <a:pt x="146" y="8"/>
                      <a:pt x="144" y="9"/>
                    </a:cubicBezTo>
                    <a:cubicBezTo>
                      <a:pt x="141" y="10"/>
                      <a:pt x="137" y="13"/>
                      <a:pt x="132" y="17"/>
                    </a:cubicBezTo>
                    <a:cubicBezTo>
                      <a:pt x="127" y="21"/>
                      <a:pt x="121" y="26"/>
                      <a:pt x="115" y="32"/>
                    </a:cubicBezTo>
                    <a:cubicBezTo>
                      <a:pt x="67" y="75"/>
                      <a:pt x="67" y="75"/>
                      <a:pt x="67" y="75"/>
                    </a:cubicBezTo>
                    <a:cubicBezTo>
                      <a:pt x="137" y="140"/>
                      <a:pt x="137" y="140"/>
                      <a:pt x="137" y="140"/>
                    </a:cubicBezTo>
                    <a:cubicBezTo>
                      <a:pt x="149" y="150"/>
                      <a:pt x="155" y="156"/>
                      <a:pt x="156" y="157"/>
                    </a:cubicBezTo>
                    <a:cubicBezTo>
                      <a:pt x="158" y="158"/>
                      <a:pt x="161" y="158"/>
                      <a:pt x="165" y="159"/>
                    </a:cubicBezTo>
                    <a:cubicBezTo>
                      <a:pt x="166" y="159"/>
                      <a:pt x="166" y="159"/>
                      <a:pt x="166" y="159"/>
                    </a:cubicBezTo>
                    <a:cubicBezTo>
                      <a:pt x="166" y="164"/>
                      <a:pt x="166" y="164"/>
                      <a:pt x="166" y="164"/>
                    </a:cubicBezTo>
                    <a:cubicBezTo>
                      <a:pt x="165" y="165"/>
                      <a:pt x="165" y="165"/>
                      <a:pt x="165" y="165"/>
                    </a:cubicBezTo>
                    <a:cubicBezTo>
                      <a:pt x="160" y="165"/>
                      <a:pt x="156" y="165"/>
                      <a:pt x="151" y="165"/>
                    </a:cubicBezTo>
                    <a:cubicBezTo>
                      <a:pt x="148" y="165"/>
                      <a:pt x="142" y="165"/>
                      <a:pt x="132" y="165"/>
                    </a:cubicBezTo>
                    <a:cubicBezTo>
                      <a:pt x="125" y="159"/>
                      <a:pt x="119" y="153"/>
                      <a:pt x="113" y="148"/>
                    </a:cubicBezTo>
                    <a:cubicBezTo>
                      <a:pt x="108" y="142"/>
                      <a:pt x="86" y="122"/>
                      <a:pt x="46" y="85"/>
                    </a:cubicBezTo>
                    <a:cubicBezTo>
                      <a:pt x="46" y="110"/>
                      <a:pt x="46" y="110"/>
                      <a:pt x="46" y="110"/>
                    </a:cubicBezTo>
                    <a:cubicBezTo>
                      <a:pt x="46" y="133"/>
                      <a:pt x="46" y="133"/>
                      <a:pt x="46" y="133"/>
                    </a:cubicBezTo>
                    <a:cubicBezTo>
                      <a:pt x="46" y="141"/>
                      <a:pt x="46" y="147"/>
                      <a:pt x="47" y="150"/>
                    </a:cubicBezTo>
                    <a:cubicBezTo>
                      <a:pt x="47" y="152"/>
                      <a:pt x="47" y="154"/>
                      <a:pt x="48" y="155"/>
                    </a:cubicBezTo>
                    <a:cubicBezTo>
                      <a:pt x="49" y="156"/>
                      <a:pt x="50" y="156"/>
                      <a:pt x="52" y="157"/>
                    </a:cubicBezTo>
                    <a:cubicBezTo>
                      <a:pt x="55" y="158"/>
                      <a:pt x="60" y="158"/>
                      <a:pt x="68" y="158"/>
                    </a:cubicBezTo>
                    <a:cubicBezTo>
                      <a:pt x="69" y="159"/>
                      <a:pt x="69" y="159"/>
                      <a:pt x="69" y="159"/>
                    </a:cubicBezTo>
                    <a:cubicBezTo>
                      <a:pt x="69" y="165"/>
                      <a:pt x="69" y="165"/>
                      <a:pt x="69" y="165"/>
                    </a:cubicBezTo>
                    <a:cubicBezTo>
                      <a:pt x="68" y="166"/>
                      <a:pt x="68" y="166"/>
                      <a:pt x="68" y="166"/>
                    </a:cubicBezTo>
                    <a:cubicBezTo>
                      <a:pt x="68" y="166"/>
                      <a:pt x="61" y="166"/>
                      <a:pt x="47" y="165"/>
                    </a:cubicBezTo>
                    <a:cubicBezTo>
                      <a:pt x="42" y="165"/>
                      <a:pt x="38" y="165"/>
                      <a:pt x="35" y="165"/>
                    </a:cubicBezTo>
                    <a:cubicBezTo>
                      <a:pt x="32" y="165"/>
                      <a:pt x="21" y="165"/>
                      <a:pt x="1" y="166"/>
                    </a:cubicBezTo>
                    <a:cubicBezTo>
                      <a:pt x="0" y="165"/>
                      <a:pt x="0" y="165"/>
                      <a:pt x="0" y="165"/>
                    </a:cubicBezTo>
                    <a:cubicBezTo>
                      <a:pt x="0" y="159"/>
                      <a:pt x="0" y="159"/>
                      <a:pt x="0" y="159"/>
                    </a:cubicBezTo>
                    <a:cubicBezTo>
                      <a:pt x="1" y="158"/>
                      <a:pt x="1" y="158"/>
                      <a:pt x="1" y="158"/>
                    </a:cubicBezTo>
                    <a:cubicBezTo>
                      <a:pt x="8" y="158"/>
                      <a:pt x="13" y="158"/>
                      <a:pt x="16" y="157"/>
                    </a:cubicBezTo>
                    <a:cubicBezTo>
                      <a:pt x="18" y="157"/>
                      <a:pt x="20" y="156"/>
                      <a:pt x="21" y="155"/>
                    </a:cubicBezTo>
                    <a:cubicBezTo>
                      <a:pt x="21" y="155"/>
                      <a:pt x="22" y="153"/>
                      <a:pt x="22" y="151"/>
                    </a:cubicBezTo>
                    <a:cubicBezTo>
                      <a:pt x="23" y="148"/>
                      <a:pt x="23" y="143"/>
                      <a:pt x="23" y="135"/>
                    </a:cubicBezTo>
                    <a:cubicBezTo>
                      <a:pt x="23" y="110"/>
                      <a:pt x="23" y="110"/>
                      <a:pt x="23" y="110"/>
                    </a:cubicBezTo>
                    <a:cubicBezTo>
                      <a:pt x="23" y="56"/>
                      <a:pt x="23" y="56"/>
                      <a:pt x="23" y="56"/>
                    </a:cubicBezTo>
                    <a:cubicBezTo>
                      <a:pt x="23" y="34"/>
                      <a:pt x="23" y="34"/>
                      <a:pt x="23" y="34"/>
                    </a:cubicBezTo>
                    <a:cubicBezTo>
                      <a:pt x="23" y="25"/>
                      <a:pt x="23" y="19"/>
                      <a:pt x="23" y="16"/>
                    </a:cubicBezTo>
                    <a:cubicBezTo>
                      <a:pt x="22" y="14"/>
                      <a:pt x="22" y="12"/>
                      <a:pt x="21" y="11"/>
                    </a:cubicBezTo>
                    <a:cubicBezTo>
                      <a:pt x="20" y="10"/>
                      <a:pt x="19" y="10"/>
                      <a:pt x="17" y="9"/>
                    </a:cubicBezTo>
                    <a:cubicBezTo>
                      <a:pt x="15" y="9"/>
                      <a:pt x="9" y="8"/>
                      <a:pt x="1" y="8"/>
                    </a:cubicBezTo>
                    <a:cubicBezTo>
                      <a:pt x="0" y="7"/>
                      <a:pt x="0" y="7"/>
                      <a:pt x="0" y="7"/>
                    </a:cubicBezTo>
                    <a:cubicBezTo>
                      <a:pt x="0" y="1"/>
                      <a:pt x="0" y="1"/>
                      <a:pt x="0" y="1"/>
                    </a:cubicBezTo>
                    <a:cubicBezTo>
                      <a:pt x="1" y="0"/>
                      <a:pt x="1" y="0"/>
                      <a:pt x="1" y="0"/>
                    </a:cubicBezTo>
                    <a:cubicBezTo>
                      <a:pt x="16" y="1"/>
                      <a:pt x="16" y="1"/>
                      <a:pt x="16" y="1"/>
                    </a:cubicBezTo>
                    <a:cubicBezTo>
                      <a:pt x="25" y="1"/>
                      <a:pt x="32" y="1"/>
                      <a:pt x="35" y="1"/>
                    </a:cubicBezTo>
                    <a:cubicBezTo>
                      <a:pt x="37" y="1"/>
                      <a:pt x="48" y="1"/>
                      <a:pt x="68" y="0"/>
                    </a:cubicBezTo>
                    <a:cubicBezTo>
                      <a:pt x="69" y="1"/>
                      <a:pt x="69" y="1"/>
                      <a:pt x="69" y="1"/>
                    </a:cubicBezTo>
                    <a:cubicBezTo>
                      <a:pt x="69" y="7"/>
                      <a:pt x="69" y="7"/>
                      <a:pt x="69" y="7"/>
                    </a:cubicBezTo>
                    <a:cubicBezTo>
                      <a:pt x="68" y="8"/>
                      <a:pt x="68" y="8"/>
                      <a:pt x="68" y="8"/>
                    </a:cubicBezTo>
                    <a:cubicBezTo>
                      <a:pt x="63" y="8"/>
                      <a:pt x="58" y="8"/>
                      <a:pt x="56" y="9"/>
                    </a:cubicBezTo>
                    <a:cubicBezTo>
                      <a:pt x="53" y="9"/>
                      <a:pt x="51" y="10"/>
                      <a:pt x="49" y="10"/>
                    </a:cubicBezTo>
                    <a:cubicBezTo>
                      <a:pt x="48" y="11"/>
                      <a:pt x="47" y="13"/>
                      <a:pt x="47" y="16"/>
                    </a:cubicBezTo>
                    <a:cubicBezTo>
                      <a:pt x="46" y="20"/>
                      <a:pt x="46" y="24"/>
                      <a:pt x="46" y="29"/>
                    </a:cubicBezTo>
                    <a:cubicBezTo>
                      <a:pt x="46" y="56"/>
                      <a:pt x="46" y="56"/>
                      <a:pt x="46" y="56"/>
                    </a:cubicBezTo>
                    <a:lnTo>
                      <a:pt x="46"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latin typeface="Segoe UI" panose="020B0502040204020203" pitchFamily="34" charset="0"/>
                  <a:cs typeface="Segoe UI" panose="020B0502040204020203" pitchFamily="34" charset="0"/>
                </a:endParaRPr>
              </a:p>
            </p:txBody>
          </p:sp>
        </p:grpSp>
      </p:grpSp>
      <p:grpSp>
        <p:nvGrpSpPr>
          <p:cNvPr id="50" name="Group 49"/>
          <p:cNvGrpSpPr/>
          <p:nvPr/>
        </p:nvGrpSpPr>
        <p:grpSpPr>
          <a:xfrm>
            <a:off x="732665" y="4442737"/>
            <a:ext cx="1368704" cy="1368706"/>
            <a:chOff x="732665" y="4442737"/>
            <a:chExt cx="1368704" cy="1368706"/>
          </a:xfrm>
        </p:grpSpPr>
        <p:sp>
          <p:nvSpPr>
            <p:cNvPr id="51" name="Rectangle 50"/>
            <p:cNvSpPr/>
            <p:nvPr/>
          </p:nvSpPr>
          <p:spPr bwMode="auto">
            <a:xfrm>
              <a:off x="732665" y="4442737"/>
              <a:ext cx="1368704" cy="1368706"/>
            </a:xfrm>
            <a:prstGeom prst="rect">
              <a:avLst/>
            </a:prstGeom>
            <a:solidFill>
              <a:schemeClr val="accent2"/>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37304" tIns="62174" rIns="62174" bIns="37304"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1242949" fontAlgn="base">
                <a:spcBef>
                  <a:spcPct val="0"/>
                </a:spcBef>
                <a:spcAft>
                  <a:spcPct val="0"/>
                </a:spcAft>
              </a:pPr>
              <a:r>
                <a:rPr lang="es-ES" sz="1904" spc="-68" dirty="0"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Escalable</a:t>
              </a:r>
              <a:endParaRPr lang="es-ES" sz="1904" spc="-68"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pic>
          <p:nvPicPr>
            <p:cNvPr id="52" name="Picture 51"/>
            <p:cNvPicPr>
              <a:picLocks noChangeAspect="1"/>
            </p:cNvPicPr>
            <p:nvPr/>
          </p:nvPicPr>
          <p:blipFill>
            <a:blip r:embed="rId4"/>
            <a:stretch>
              <a:fillRect/>
            </a:stretch>
          </p:blipFill>
          <p:spPr>
            <a:xfrm>
              <a:off x="977827" y="4556492"/>
              <a:ext cx="878381" cy="862214"/>
            </a:xfrm>
            <a:prstGeom prst="rect">
              <a:avLst/>
            </a:prstGeom>
          </p:spPr>
        </p:pic>
      </p:grpSp>
      <p:grpSp>
        <p:nvGrpSpPr>
          <p:cNvPr id="53" name="Group 52"/>
          <p:cNvGrpSpPr/>
          <p:nvPr/>
        </p:nvGrpSpPr>
        <p:grpSpPr>
          <a:xfrm>
            <a:off x="2197369" y="4442736"/>
            <a:ext cx="1368704" cy="1368704"/>
            <a:chOff x="2197369" y="4442736"/>
            <a:chExt cx="1368704" cy="1368704"/>
          </a:xfrm>
        </p:grpSpPr>
        <p:sp>
          <p:nvSpPr>
            <p:cNvPr id="54" name="Rectangle 53"/>
            <p:cNvSpPr/>
            <p:nvPr/>
          </p:nvSpPr>
          <p:spPr bwMode="auto">
            <a:xfrm>
              <a:off x="2197369" y="4442736"/>
              <a:ext cx="1368704" cy="1368704"/>
            </a:xfrm>
            <a:prstGeom prst="rect">
              <a:avLst/>
            </a:prstGeom>
            <a:solidFill>
              <a:schemeClr val="accent2"/>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37304" tIns="62174" rIns="62174" bIns="37304"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1242949" fontAlgn="base">
                <a:spcBef>
                  <a:spcPct val="0"/>
                </a:spcBef>
                <a:spcAft>
                  <a:spcPct val="0"/>
                </a:spcAft>
              </a:pPr>
              <a:r>
                <a:rPr lang="es-ES" sz="1904" spc="-68" dirty="0"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Actualizable</a:t>
              </a:r>
              <a:endParaRPr lang="es-ES" sz="1904" spc="-68"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5" name="Right Arrow 54"/>
            <p:cNvSpPr/>
            <p:nvPr/>
          </p:nvSpPr>
          <p:spPr bwMode="auto">
            <a:xfrm rot="16200000">
              <a:off x="2561878" y="4591021"/>
              <a:ext cx="639689" cy="734812"/>
            </a:xfrm>
            <a:prstGeom prst="rightArrow">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grpSp>
        <p:nvGrpSpPr>
          <p:cNvPr id="56" name="Group 55"/>
          <p:cNvGrpSpPr/>
          <p:nvPr/>
        </p:nvGrpSpPr>
        <p:grpSpPr>
          <a:xfrm>
            <a:off x="3634666" y="4442736"/>
            <a:ext cx="1368704" cy="1368704"/>
            <a:chOff x="3634666" y="4442736"/>
            <a:chExt cx="1368704" cy="1368704"/>
          </a:xfrm>
        </p:grpSpPr>
        <p:sp>
          <p:nvSpPr>
            <p:cNvPr id="57" name="Rectangle 56"/>
            <p:cNvSpPr/>
            <p:nvPr/>
          </p:nvSpPr>
          <p:spPr bwMode="auto">
            <a:xfrm>
              <a:off x="3634666" y="4442736"/>
              <a:ext cx="1368704" cy="1368704"/>
            </a:xfrm>
            <a:prstGeom prst="rect">
              <a:avLst/>
            </a:prstGeom>
            <a:solidFill>
              <a:schemeClr val="accent2"/>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37304" tIns="62174" rIns="62174" bIns="37304"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1242949" fontAlgn="base">
                <a:spcBef>
                  <a:spcPct val="0"/>
                </a:spcBef>
                <a:spcAft>
                  <a:spcPct val="0"/>
                </a:spcAft>
              </a:pPr>
              <a:r>
                <a:rPr lang="es-ES" spc="-68" dirty="0" err="1"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Mantenible</a:t>
              </a:r>
              <a:endParaRPr lang="es-ES" sz="1904" spc="-68"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8" name="Group 57"/>
            <p:cNvGrpSpPr/>
            <p:nvPr/>
          </p:nvGrpSpPr>
          <p:grpSpPr bwMode="black">
            <a:xfrm>
              <a:off x="3958404" y="4691519"/>
              <a:ext cx="721231" cy="586753"/>
              <a:chOff x="5184775" y="225425"/>
              <a:chExt cx="1500188" cy="1220788"/>
            </a:xfrm>
            <a:solidFill>
              <a:srgbClr val="FFFFFF"/>
            </a:solidFill>
          </p:grpSpPr>
          <p:sp>
            <p:nvSpPr>
              <p:cNvPr id="5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292929"/>
                  </a:solidFill>
                  <a:latin typeface="Segoe UI" panose="020B0502040204020203" pitchFamily="34" charset="0"/>
                  <a:cs typeface="Segoe UI" panose="020B0502040204020203" pitchFamily="34" charset="0"/>
                </a:endParaRPr>
              </a:p>
            </p:txBody>
          </p:sp>
          <p:sp>
            <p:nvSpPr>
              <p:cNvPr id="6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292929"/>
                  </a:solidFill>
                  <a:latin typeface="Segoe UI" panose="020B0502040204020203" pitchFamily="34" charset="0"/>
                  <a:cs typeface="Segoe UI" panose="020B0502040204020203" pitchFamily="34" charset="0"/>
                </a:endParaRPr>
              </a:p>
            </p:txBody>
          </p:sp>
          <p:sp>
            <p:nvSpPr>
              <p:cNvPr id="6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292929"/>
                  </a:solidFill>
                  <a:latin typeface="Segoe UI" panose="020B0502040204020203" pitchFamily="34" charset="0"/>
                  <a:cs typeface="Segoe UI" panose="020B0502040204020203" pitchFamily="34" charset="0"/>
                </a:endParaRPr>
              </a:p>
            </p:txBody>
          </p:sp>
        </p:grpSp>
      </p:grpSp>
      <p:sp>
        <p:nvSpPr>
          <p:cNvPr id="62" name="Rounded Rectangle 61"/>
          <p:cNvSpPr/>
          <p:nvPr/>
        </p:nvSpPr>
        <p:spPr bwMode="auto">
          <a:xfrm>
            <a:off x="8545411" y="464210"/>
            <a:ext cx="2483389" cy="584200"/>
          </a:xfrm>
          <a:prstGeom prst="roundRect">
            <a:avLst/>
          </a:prstGeom>
          <a:solidFill>
            <a:srgbClr val="541B63"/>
          </a:solidFill>
          <a:ln>
            <a:solidFill>
              <a:schemeClr val="bg1"/>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s-ES" dirty="0" smtClea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Desarrollo Ágil</a:t>
            </a:r>
            <a:endParaRPr lang="es-ES"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nvGrpSpPr>
          <p:cNvPr id="63" name="Group 62"/>
          <p:cNvGrpSpPr/>
          <p:nvPr/>
        </p:nvGrpSpPr>
        <p:grpSpPr>
          <a:xfrm>
            <a:off x="2197369" y="1550996"/>
            <a:ext cx="1368704" cy="1368704"/>
            <a:chOff x="2197369" y="1550996"/>
            <a:chExt cx="1368704" cy="1368704"/>
          </a:xfrm>
        </p:grpSpPr>
        <p:sp>
          <p:nvSpPr>
            <p:cNvPr id="64" name="Rectangle 63"/>
            <p:cNvSpPr/>
            <p:nvPr/>
          </p:nvSpPr>
          <p:spPr bwMode="auto">
            <a:xfrm>
              <a:off x="2197369" y="1550996"/>
              <a:ext cx="1368704" cy="1368704"/>
            </a:xfrm>
            <a:prstGeom prst="rect">
              <a:avLst/>
            </a:prstGeom>
            <a:solidFill>
              <a:schemeClr val="accent2"/>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37304" tIns="62174" rIns="62174" bIns="37304"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1242949" fontAlgn="base">
                <a:spcBef>
                  <a:spcPct val="0"/>
                </a:spcBef>
                <a:spcAft>
                  <a:spcPct val="0"/>
                </a:spcAft>
              </a:pPr>
              <a:r>
                <a:rPr lang="es-ES" sz="1904" spc="-68" dirty="0" smtClean="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Seguridad robusta</a:t>
              </a:r>
              <a:endParaRPr lang="es-ES" sz="1904" spc="-68"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5" name="Freeform 64"/>
            <p:cNvSpPr/>
            <p:nvPr/>
          </p:nvSpPr>
          <p:spPr bwMode="auto">
            <a:xfrm>
              <a:off x="2590350" y="1703863"/>
              <a:ext cx="582743" cy="629017"/>
            </a:xfrm>
            <a:custGeom>
              <a:avLst/>
              <a:gdLst>
                <a:gd name="connsiteX0" fmla="*/ 2682074 w 3941256"/>
                <a:gd name="connsiteY0" fmla="*/ 3366319 h 4254216"/>
                <a:gd name="connsiteX1" fmla="*/ 1210487 w 3941256"/>
                <a:gd name="connsiteY1" fmla="*/ 3760629 h 4254216"/>
                <a:gd name="connsiteX2" fmla="*/ 1173516 w 3941256"/>
                <a:gd name="connsiteY2" fmla="*/ 3852736 h 4254216"/>
                <a:gd name="connsiteX3" fmla="*/ 2701340 w 3941256"/>
                <a:gd name="connsiteY3" fmla="*/ 3438220 h 4254216"/>
                <a:gd name="connsiteX4" fmla="*/ 3759385 w 3941256"/>
                <a:gd name="connsiteY4" fmla="*/ 3115269 h 4254216"/>
                <a:gd name="connsiteX5" fmla="*/ 3720048 w 3941256"/>
                <a:gd name="connsiteY5" fmla="*/ 3117734 h 4254216"/>
                <a:gd name="connsiteX6" fmla="*/ 3649868 w 3941256"/>
                <a:gd name="connsiteY6" fmla="*/ 3239291 h 4254216"/>
                <a:gd name="connsiteX7" fmla="*/ 3771424 w 3941256"/>
                <a:gd name="connsiteY7" fmla="*/ 3309472 h 4254216"/>
                <a:gd name="connsiteX8" fmla="*/ 3841605 w 3941256"/>
                <a:gd name="connsiteY8" fmla="*/ 3187915 h 4254216"/>
                <a:gd name="connsiteX9" fmla="*/ 3759385 w 3941256"/>
                <a:gd name="connsiteY9" fmla="*/ 3115269 h 4254216"/>
                <a:gd name="connsiteX10" fmla="*/ 3269800 w 3941256"/>
                <a:gd name="connsiteY10" fmla="*/ 2698138 h 4254216"/>
                <a:gd name="connsiteX11" fmla="*/ 3919497 w 3941256"/>
                <a:gd name="connsiteY11" fmla="*/ 3167044 h 4254216"/>
                <a:gd name="connsiteX12" fmla="*/ 3471218 w 3941256"/>
                <a:gd name="connsiteY12" fmla="*/ 3943487 h 4254216"/>
                <a:gd name="connsiteX13" fmla="*/ 2771099 w 3941256"/>
                <a:gd name="connsiteY13" fmla="*/ 3669928 h 4254216"/>
                <a:gd name="connsiteX14" fmla="*/ 2769239 w 3941256"/>
                <a:gd name="connsiteY14" fmla="*/ 3666631 h 4254216"/>
                <a:gd name="connsiteX15" fmla="*/ 2609601 w 3941256"/>
                <a:gd name="connsiteY15" fmla="*/ 3709406 h 4254216"/>
                <a:gd name="connsiteX16" fmla="*/ 2472279 w 3941256"/>
                <a:gd name="connsiteY16" fmla="*/ 3954275 h 4254216"/>
                <a:gd name="connsiteX17" fmla="*/ 2230920 w 3941256"/>
                <a:gd name="connsiteY17" fmla="*/ 3810873 h 4254216"/>
                <a:gd name="connsiteX18" fmla="*/ 2230919 w 3941256"/>
                <a:gd name="connsiteY18" fmla="*/ 3810873 h 4254216"/>
                <a:gd name="connsiteX19" fmla="*/ 2093597 w 3941256"/>
                <a:gd name="connsiteY19" fmla="*/ 4055742 h 4254216"/>
                <a:gd name="connsiteX20" fmla="*/ 1852238 w 3941256"/>
                <a:gd name="connsiteY20" fmla="*/ 3912340 h 4254216"/>
                <a:gd name="connsiteX21" fmla="*/ 1852236 w 3941256"/>
                <a:gd name="connsiteY21" fmla="*/ 3912341 h 4254216"/>
                <a:gd name="connsiteX22" fmla="*/ 1712988 w 3941256"/>
                <a:gd name="connsiteY22" fmla="*/ 4150020 h 4254216"/>
                <a:gd name="connsiteX23" fmla="*/ 1473556 w 3941256"/>
                <a:gd name="connsiteY23" fmla="*/ 4013808 h 4254216"/>
                <a:gd name="connsiteX24" fmla="*/ 1456954 w 3941256"/>
                <a:gd name="connsiteY24" fmla="*/ 4018256 h 4254216"/>
                <a:gd name="connsiteX25" fmla="*/ 1324718 w 3941256"/>
                <a:gd name="connsiteY25" fmla="*/ 4254055 h 4254216"/>
                <a:gd name="connsiteX26" fmla="*/ 1323953 w 3941256"/>
                <a:gd name="connsiteY26" fmla="*/ 4253601 h 4254216"/>
                <a:gd name="connsiteX27" fmla="*/ 1324118 w 3941256"/>
                <a:gd name="connsiteY27" fmla="*/ 4254216 h 4254216"/>
                <a:gd name="connsiteX28" fmla="*/ 1295956 w 3941256"/>
                <a:gd name="connsiteY28" fmla="*/ 4236967 h 4254216"/>
                <a:gd name="connsiteX29" fmla="*/ 1083358 w 3941256"/>
                <a:gd name="connsiteY29" fmla="*/ 4110653 h 4254216"/>
                <a:gd name="connsiteX30" fmla="*/ 1087793 w 3941256"/>
                <a:gd name="connsiteY30" fmla="*/ 4109465 h 4254216"/>
                <a:gd name="connsiteX31" fmla="*/ 982994 w 3941256"/>
                <a:gd name="connsiteY31" fmla="*/ 4045275 h 4254216"/>
                <a:gd name="connsiteX32" fmla="*/ 1173944 w 3941256"/>
                <a:gd name="connsiteY32" fmla="*/ 3693764 h 4254216"/>
                <a:gd name="connsiteX33" fmla="*/ 1174485 w 3941256"/>
                <a:gd name="connsiteY33" fmla="*/ 3695778 h 4254216"/>
                <a:gd name="connsiteX34" fmla="*/ 2674576 w 3941256"/>
                <a:gd name="connsiteY34" fmla="*/ 3293831 h 4254216"/>
                <a:gd name="connsiteX35" fmla="*/ 2679030 w 3941256"/>
                <a:gd name="connsiteY35" fmla="*/ 3243954 h 4254216"/>
                <a:gd name="connsiteX36" fmla="*/ 3143055 w 3941256"/>
                <a:gd name="connsiteY36" fmla="*/ 2718765 h 4254216"/>
                <a:gd name="connsiteX37" fmla="*/ 3269800 w 3941256"/>
                <a:gd name="connsiteY37" fmla="*/ 2698138 h 4254216"/>
                <a:gd name="connsiteX38" fmla="*/ 1335314 w 3941256"/>
                <a:gd name="connsiteY38" fmla="*/ 2130542 h 4254216"/>
                <a:gd name="connsiteX39" fmla="*/ 1048656 w 3941256"/>
                <a:gd name="connsiteY39" fmla="*/ 2417201 h 4254216"/>
                <a:gd name="connsiteX40" fmla="*/ 1132616 w 3941256"/>
                <a:gd name="connsiteY40" fmla="*/ 2619899 h 4254216"/>
                <a:gd name="connsiteX41" fmla="*/ 1215124 w 3941256"/>
                <a:gd name="connsiteY41" fmla="*/ 2675527 h 4254216"/>
                <a:gd name="connsiteX42" fmla="*/ 1215124 w 3941256"/>
                <a:gd name="connsiteY42" fmla="*/ 3069055 h 4254216"/>
                <a:gd name="connsiteX43" fmla="*/ 1255188 w 3941256"/>
                <a:gd name="connsiteY43" fmla="*/ 3109119 h 4254216"/>
                <a:gd name="connsiteX44" fmla="*/ 1415438 w 3941256"/>
                <a:gd name="connsiteY44" fmla="*/ 3109119 h 4254216"/>
                <a:gd name="connsiteX45" fmla="*/ 1455502 w 3941256"/>
                <a:gd name="connsiteY45" fmla="*/ 3069055 h 4254216"/>
                <a:gd name="connsiteX46" fmla="*/ 1455503 w 3941256"/>
                <a:gd name="connsiteY46" fmla="*/ 2675529 h 4254216"/>
                <a:gd name="connsiteX47" fmla="*/ 1538012 w 3941256"/>
                <a:gd name="connsiteY47" fmla="*/ 2619899 h 4254216"/>
                <a:gd name="connsiteX48" fmla="*/ 1621972 w 3941256"/>
                <a:gd name="connsiteY48" fmla="*/ 2417201 h 4254216"/>
                <a:gd name="connsiteX49" fmla="*/ 1335314 w 3941256"/>
                <a:gd name="connsiteY49" fmla="*/ 2130542 h 4254216"/>
                <a:gd name="connsiteX50" fmla="*/ 772322 w 3941256"/>
                <a:gd name="connsiteY50" fmla="*/ 1436558 h 4254216"/>
                <a:gd name="connsiteX51" fmla="*/ 1898309 w 3941256"/>
                <a:gd name="connsiteY51" fmla="*/ 1436558 h 4254216"/>
                <a:gd name="connsiteX52" fmla="*/ 2670628 w 3941256"/>
                <a:gd name="connsiteY52" fmla="*/ 2208879 h 4254216"/>
                <a:gd name="connsiteX53" fmla="*/ 2670628 w 3941256"/>
                <a:gd name="connsiteY53" fmla="*/ 2494232 h 4254216"/>
                <a:gd name="connsiteX54" fmla="*/ 2670628 w 3941256"/>
                <a:gd name="connsiteY54" fmla="*/ 2634694 h 4254216"/>
                <a:gd name="connsiteX55" fmla="*/ 2670628 w 3941256"/>
                <a:gd name="connsiteY55" fmla="*/ 3026196 h 4254216"/>
                <a:gd name="connsiteX56" fmla="*/ 2654804 w 3941256"/>
                <a:gd name="connsiteY56" fmla="*/ 3068722 h 4254216"/>
                <a:gd name="connsiteX57" fmla="*/ 2635487 w 3941256"/>
                <a:gd name="connsiteY57" fmla="*/ 3158755 h 4254216"/>
                <a:gd name="connsiteX58" fmla="*/ 2631033 w 3941256"/>
                <a:gd name="connsiteY58" fmla="*/ 3208631 h 4254216"/>
                <a:gd name="connsiteX59" fmla="*/ 1130942 w 3941256"/>
                <a:gd name="connsiteY59" fmla="*/ 3610579 h 4254216"/>
                <a:gd name="connsiteX60" fmla="*/ 1130402 w 3941256"/>
                <a:gd name="connsiteY60" fmla="*/ 3608564 h 4254216"/>
                <a:gd name="connsiteX61" fmla="*/ 1024722 w 3941256"/>
                <a:gd name="connsiteY61" fmla="*/ 3803104 h 4254216"/>
                <a:gd name="connsiteX62" fmla="*/ 0 w 3941256"/>
                <a:gd name="connsiteY62" fmla="*/ 3803103 h 4254216"/>
                <a:gd name="connsiteX63" fmla="*/ 0 w 3941256"/>
                <a:gd name="connsiteY63" fmla="*/ 2634695 h 4254216"/>
                <a:gd name="connsiteX64" fmla="*/ 0 w 3941256"/>
                <a:gd name="connsiteY64" fmla="*/ 2494232 h 4254216"/>
                <a:gd name="connsiteX65" fmla="*/ 0 w 3941256"/>
                <a:gd name="connsiteY65" fmla="*/ 2208879 h 4254216"/>
                <a:gd name="connsiteX66" fmla="*/ 772322 w 3941256"/>
                <a:gd name="connsiteY66" fmla="*/ 1436558 h 4254216"/>
                <a:gd name="connsiteX67" fmla="*/ 1335313 w 3941256"/>
                <a:gd name="connsiteY67" fmla="*/ 0 h 4254216"/>
                <a:gd name="connsiteX68" fmla="*/ 2126342 w 3941256"/>
                <a:gd name="connsiteY68" fmla="*/ 791030 h 4254216"/>
                <a:gd name="connsiteX69" fmla="*/ 2126341 w 3941256"/>
                <a:gd name="connsiteY69" fmla="*/ 1402148 h 4254216"/>
                <a:gd name="connsiteX70" fmla="*/ 2053956 w 3941256"/>
                <a:gd name="connsiteY70" fmla="*/ 1379678 h 4254216"/>
                <a:gd name="connsiteX71" fmla="*/ 1898307 w 3941256"/>
                <a:gd name="connsiteY71" fmla="*/ 1363987 h 4254216"/>
                <a:gd name="connsiteX72" fmla="*/ 1806441 w 3941256"/>
                <a:gd name="connsiteY72" fmla="*/ 1363988 h 4254216"/>
                <a:gd name="connsiteX73" fmla="*/ 1806443 w 3941256"/>
                <a:gd name="connsiteY73" fmla="*/ 848503 h 4254216"/>
                <a:gd name="connsiteX74" fmla="*/ 1335313 w 3941256"/>
                <a:gd name="connsiteY74" fmla="*/ 377374 h 4254216"/>
                <a:gd name="connsiteX75" fmla="*/ 864184 w 3941256"/>
                <a:gd name="connsiteY75" fmla="*/ 848502 h 4254216"/>
                <a:gd name="connsiteX76" fmla="*/ 864184 w 3941256"/>
                <a:gd name="connsiteY76" fmla="*/ 1363987 h 4254216"/>
                <a:gd name="connsiteX77" fmla="*/ 772320 w 3941256"/>
                <a:gd name="connsiteY77" fmla="*/ 1363987 h 4254216"/>
                <a:gd name="connsiteX78" fmla="*/ 616670 w 3941256"/>
                <a:gd name="connsiteY78" fmla="*/ 1379678 h 4254216"/>
                <a:gd name="connsiteX79" fmla="*/ 544284 w 3941256"/>
                <a:gd name="connsiteY79" fmla="*/ 1402149 h 4254216"/>
                <a:gd name="connsiteX80" fmla="*/ 544284 w 3941256"/>
                <a:gd name="connsiteY80" fmla="*/ 791029 h 4254216"/>
                <a:gd name="connsiteX81" fmla="*/ 1335313 w 3941256"/>
                <a:gd name="connsiteY81" fmla="*/ 0 h 425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941256" h="4254216">
                  <a:moveTo>
                    <a:pt x="2682074" y="3366319"/>
                  </a:moveTo>
                  <a:lnTo>
                    <a:pt x="1210487" y="3760629"/>
                  </a:lnTo>
                  <a:lnTo>
                    <a:pt x="1173516" y="3852736"/>
                  </a:lnTo>
                  <a:lnTo>
                    <a:pt x="2701340" y="3438220"/>
                  </a:lnTo>
                  <a:close/>
                  <a:moveTo>
                    <a:pt x="3759385" y="3115269"/>
                  </a:moveTo>
                  <a:cubicBezTo>
                    <a:pt x="3746614" y="3113490"/>
                    <a:pt x="3733285" y="3114187"/>
                    <a:pt x="3720048" y="3117734"/>
                  </a:cubicBezTo>
                  <a:cubicBezTo>
                    <a:pt x="3667102" y="3131921"/>
                    <a:pt x="3635681" y="3186343"/>
                    <a:pt x="3649868" y="3239291"/>
                  </a:cubicBezTo>
                  <a:cubicBezTo>
                    <a:pt x="3664054" y="3292238"/>
                    <a:pt x="3718478" y="3323659"/>
                    <a:pt x="3771424" y="3309472"/>
                  </a:cubicBezTo>
                  <a:cubicBezTo>
                    <a:pt x="3824372" y="3295285"/>
                    <a:pt x="3855793" y="3240862"/>
                    <a:pt x="3841605" y="3187915"/>
                  </a:cubicBezTo>
                  <a:cubicBezTo>
                    <a:pt x="3830965" y="3148205"/>
                    <a:pt x="3797693" y="3120603"/>
                    <a:pt x="3759385" y="3115269"/>
                  </a:cubicBezTo>
                  <a:close/>
                  <a:moveTo>
                    <a:pt x="3269800" y="2698138"/>
                  </a:moveTo>
                  <a:cubicBezTo>
                    <a:pt x="3564142" y="2680469"/>
                    <a:pt x="3840204" y="2871121"/>
                    <a:pt x="3919497" y="3167044"/>
                  </a:cubicBezTo>
                  <a:cubicBezTo>
                    <a:pt x="4010117" y="3505242"/>
                    <a:pt x="3809415" y="3852867"/>
                    <a:pt x="3471218" y="3943487"/>
                  </a:cubicBezTo>
                  <a:cubicBezTo>
                    <a:pt x="3196433" y="4017115"/>
                    <a:pt x="2915424" y="3898426"/>
                    <a:pt x="2771099" y="3669928"/>
                  </a:cubicBezTo>
                  <a:lnTo>
                    <a:pt x="2769239" y="3666631"/>
                  </a:lnTo>
                  <a:lnTo>
                    <a:pt x="2609601" y="3709406"/>
                  </a:lnTo>
                  <a:lnTo>
                    <a:pt x="2472279" y="3954275"/>
                  </a:lnTo>
                  <a:lnTo>
                    <a:pt x="2230920" y="3810873"/>
                  </a:lnTo>
                  <a:lnTo>
                    <a:pt x="2230919" y="3810873"/>
                  </a:lnTo>
                  <a:lnTo>
                    <a:pt x="2093597" y="4055742"/>
                  </a:lnTo>
                  <a:lnTo>
                    <a:pt x="1852238" y="3912340"/>
                  </a:lnTo>
                  <a:lnTo>
                    <a:pt x="1852236" y="3912341"/>
                  </a:lnTo>
                  <a:lnTo>
                    <a:pt x="1712988" y="4150020"/>
                  </a:lnTo>
                  <a:lnTo>
                    <a:pt x="1473556" y="4013808"/>
                  </a:lnTo>
                  <a:lnTo>
                    <a:pt x="1456954" y="4018256"/>
                  </a:lnTo>
                  <a:lnTo>
                    <a:pt x="1324718" y="4254055"/>
                  </a:lnTo>
                  <a:lnTo>
                    <a:pt x="1323953" y="4253601"/>
                  </a:lnTo>
                  <a:lnTo>
                    <a:pt x="1324118" y="4254216"/>
                  </a:lnTo>
                  <a:lnTo>
                    <a:pt x="1295956" y="4236967"/>
                  </a:lnTo>
                  <a:lnTo>
                    <a:pt x="1083358" y="4110653"/>
                  </a:lnTo>
                  <a:lnTo>
                    <a:pt x="1087793" y="4109465"/>
                  </a:lnTo>
                  <a:lnTo>
                    <a:pt x="982994" y="4045275"/>
                  </a:lnTo>
                  <a:lnTo>
                    <a:pt x="1173944" y="3693764"/>
                  </a:lnTo>
                  <a:lnTo>
                    <a:pt x="1174485" y="3695778"/>
                  </a:lnTo>
                  <a:lnTo>
                    <a:pt x="2674576" y="3293831"/>
                  </a:lnTo>
                  <a:lnTo>
                    <a:pt x="2679030" y="3243954"/>
                  </a:lnTo>
                  <a:cubicBezTo>
                    <a:pt x="2713100" y="2999260"/>
                    <a:pt x="2889407" y="2786730"/>
                    <a:pt x="3143055" y="2718765"/>
                  </a:cubicBezTo>
                  <a:cubicBezTo>
                    <a:pt x="3185330" y="2707438"/>
                    <a:pt x="3227752" y="2700662"/>
                    <a:pt x="3269800" y="2698138"/>
                  </a:cubicBezTo>
                  <a:close/>
                  <a:moveTo>
                    <a:pt x="1335314" y="2130542"/>
                  </a:moveTo>
                  <a:cubicBezTo>
                    <a:pt x="1176997" y="2130543"/>
                    <a:pt x="1048656" y="2258883"/>
                    <a:pt x="1048656" y="2417201"/>
                  </a:cubicBezTo>
                  <a:cubicBezTo>
                    <a:pt x="1048656" y="2496360"/>
                    <a:pt x="1080741" y="2568024"/>
                    <a:pt x="1132616" y="2619899"/>
                  </a:cubicBezTo>
                  <a:lnTo>
                    <a:pt x="1215124" y="2675527"/>
                  </a:lnTo>
                  <a:lnTo>
                    <a:pt x="1215124" y="3069055"/>
                  </a:lnTo>
                  <a:cubicBezTo>
                    <a:pt x="1215124" y="3091182"/>
                    <a:pt x="1233061" y="3109119"/>
                    <a:pt x="1255188" y="3109119"/>
                  </a:cubicBezTo>
                  <a:lnTo>
                    <a:pt x="1415438" y="3109119"/>
                  </a:lnTo>
                  <a:cubicBezTo>
                    <a:pt x="1437565" y="3109119"/>
                    <a:pt x="1455503" y="3091182"/>
                    <a:pt x="1455502" y="3069055"/>
                  </a:cubicBezTo>
                  <a:lnTo>
                    <a:pt x="1455503" y="2675529"/>
                  </a:lnTo>
                  <a:lnTo>
                    <a:pt x="1538012" y="2619899"/>
                  </a:lnTo>
                  <a:cubicBezTo>
                    <a:pt x="1589887" y="2568024"/>
                    <a:pt x="1621973" y="2496360"/>
                    <a:pt x="1621972" y="2417201"/>
                  </a:cubicBezTo>
                  <a:cubicBezTo>
                    <a:pt x="1621972" y="2258884"/>
                    <a:pt x="1493631" y="2130543"/>
                    <a:pt x="1335314" y="2130542"/>
                  </a:cubicBezTo>
                  <a:close/>
                  <a:moveTo>
                    <a:pt x="772322" y="1436558"/>
                  </a:moveTo>
                  <a:lnTo>
                    <a:pt x="1898309" y="1436558"/>
                  </a:lnTo>
                  <a:cubicBezTo>
                    <a:pt x="2324850" y="1436558"/>
                    <a:pt x="2670628" y="1782338"/>
                    <a:pt x="2670628" y="2208879"/>
                  </a:cubicBezTo>
                  <a:lnTo>
                    <a:pt x="2670628" y="2494232"/>
                  </a:lnTo>
                  <a:lnTo>
                    <a:pt x="2670628" y="2634694"/>
                  </a:lnTo>
                  <a:lnTo>
                    <a:pt x="2670628" y="3026196"/>
                  </a:lnTo>
                  <a:lnTo>
                    <a:pt x="2654804" y="3068722"/>
                  </a:lnTo>
                  <a:cubicBezTo>
                    <a:pt x="2646227" y="3098084"/>
                    <a:pt x="2639746" y="3128168"/>
                    <a:pt x="2635487" y="3158755"/>
                  </a:cubicBezTo>
                  <a:lnTo>
                    <a:pt x="2631033" y="3208631"/>
                  </a:lnTo>
                  <a:lnTo>
                    <a:pt x="1130942" y="3610579"/>
                  </a:lnTo>
                  <a:lnTo>
                    <a:pt x="1130402" y="3608564"/>
                  </a:lnTo>
                  <a:lnTo>
                    <a:pt x="1024722" y="3803104"/>
                  </a:lnTo>
                  <a:lnTo>
                    <a:pt x="0" y="3803103"/>
                  </a:lnTo>
                  <a:lnTo>
                    <a:pt x="0" y="2634695"/>
                  </a:lnTo>
                  <a:lnTo>
                    <a:pt x="0" y="2494232"/>
                  </a:lnTo>
                  <a:lnTo>
                    <a:pt x="0" y="2208879"/>
                  </a:lnTo>
                  <a:cubicBezTo>
                    <a:pt x="0" y="1782337"/>
                    <a:pt x="345780" y="1436557"/>
                    <a:pt x="772322" y="1436558"/>
                  </a:cubicBezTo>
                  <a:close/>
                  <a:moveTo>
                    <a:pt x="1335313" y="0"/>
                  </a:moveTo>
                  <a:cubicBezTo>
                    <a:pt x="1772186" y="0"/>
                    <a:pt x="2126342" y="354156"/>
                    <a:pt x="2126342" y="791030"/>
                  </a:cubicBezTo>
                  <a:lnTo>
                    <a:pt x="2126341" y="1402148"/>
                  </a:lnTo>
                  <a:lnTo>
                    <a:pt x="2053956" y="1379678"/>
                  </a:lnTo>
                  <a:cubicBezTo>
                    <a:pt x="2003680" y="1369391"/>
                    <a:pt x="1951624" y="1363988"/>
                    <a:pt x="1898307" y="1363987"/>
                  </a:cubicBezTo>
                  <a:lnTo>
                    <a:pt x="1806441" y="1363988"/>
                  </a:lnTo>
                  <a:lnTo>
                    <a:pt x="1806443" y="848503"/>
                  </a:lnTo>
                  <a:cubicBezTo>
                    <a:pt x="1806443" y="588306"/>
                    <a:pt x="1595510" y="377374"/>
                    <a:pt x="1335313" y="377374"/>
                  </a:cubicBezTo>
                  <a:cubicBezTo>
                    <a:pt x="1075116" y="377374"/>
                    <a:pt x="864184" y="588305"/>
                    <a:pt x="864184" y="848502"/>
                  </a:cubicBezTo>
                  <a:lnTo>
                    <a:pt x="864184" y="1363987"/>
                  </a:lnTo>
                  <a:lnTo>
                    <a:pt x="772320" y="1363987"/>
                  </a:lnTo>
                  <a:cubicBezTo>
                    <a:pt x="719002" y="1363988"/>
                    <a:pt x="666946" y="1369390"/>
                    <a:pt x="616670" y="1379678"/>
                  </a:cubicBezTo>
                  <a:lnTo>
                    <a:pt x="544284" y="1402149"/>
                  </a:lnTo>
                  <a:lnTo>
                    <a:pt x="544284" y="791029"/>
                  </a:lnTo>
                  <a:cubicBezTo>
                    <a:pt x="544284" y="354156"/>
                    <a:pt x="898439" y="0"/>
                    <a:pt x="1335313" y="0"/>
                  </a:cubicBezTo>
                  <a:close/>
                </a:path>
              </a:pathLst>
            </a:cu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21893860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250"/>
                                        <p:tgtEl>
                                          <p:spTgt spid="2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250"/>
                                        <p:tgtEl>
                                          <p:spTgt spid="6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250"/>
                                        <p:tgtEl>
                                          <p:spTgt spid="29"/>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250"/>
                                        <p:tgtEl>
                                          <p:spTgt spid="32"/>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250"/>
                                        <p:tgtEl>
                                          <p:spTgt spid="42"/>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250"/>
                                        <p:tgtEl>
                                          <p:spTgt spid="50"/>
                                        </p:tgtEl>
                                      </p:cBhvr>
                                    </p:animEffect>
                                  </p:childTnLst>
                                </p:cTn>
                              </p:par>
                            </p:childTnLst>
                          </p:cTn>
                        </p:par>
                        <p:par>
                          <p:cTn id="36" fill="hold">
                            <p:stCondLst>
                              <p:cond delay="2250"/>
                            </p:stCondLst>
                            <p:childTnLst>
                              <p:par>
                                <p:cTn id="37" presetID="10" presetClass="entr" presetSubtype="0" fill="hold"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50"/>
                                        <p:tgtEl>
                                          <p:spTgt spid="53"/>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250"/>
                                        <p:tgtEl>
                                          <p:spTgt spid="56"/>
                                        </p:tgtEl>
                                      </p:cBhvr>
                                    </p:animEffect>
                                  </p:childTnLst>
                                </p:cTn>
                              </p:par>
                            </p:childTnLst>
                          </p:cTn>
                        </p:par>
                        <p:par>
                          <p:cTn id="44" fill="hold">
                            <p:stCondLst>
                              <p:cond delay="2750"/>
                            </p:stCondLst>
                            <p:childTnLst>
                              <p:par>
                                <p:cTn id="45" presetID="47" presetClass="entr" presetSubtype="0"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anim calcmode="lin" valueType="num">
                                      <p:cBhvr>
                                        <p:cTn id="48" dur="500" fill="hold"/>
                                        <p:tgtEl>
                                          <p:spTgt spid="4"/>
                                        </p:tgtEl>
                                        <p:attrNameLst>
                                          <p:attrName>ppt_x</p:attrName>
                                        </p:attrNameLst>
                                      </p:cBhvr>
                                      <p:tavLst>
                                        <p:tav tm="0">
                                          <p:val>
                                            <p:strVal val="#ppt_x"/>
                                          </p:val>
                                        </p:tav>
                                        <p:tav tm="100000">
                                          <p:val>
                                            <p:strVal val="#ppt_x"/>
                                          </p:val>
                                        </p:tav>
                                      </p:tavLst>
                                    </p:anim>
                                    <p:anim calcmode="lin" valueType="num">
                                      <p:cBhvr>
                                        <p:cTn id="4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par>
                          <p:cTn id="55" fill="hold">
                            <p:stCondLst>
                              <p:cond delay="500"/>
                            </p:stCondLst>
                            <p:childTnLst>
                              <p:par>
                                <p:cTn id="56" presetID="10" presetClass="entr" presetSubtype="0" fill="hold" grpId="1"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500"/>
                                        <p:tgtEl>
                                          <p:spTgt spid="7"/>
                                        </p:tgtEl>
                                      </p:cBhvr>
                                    </p:animEffect>
                                  </p:childTnLst>
                                </p:cTn>
                              </p:par>
                            </p:childTnLst>
                          </p:cTn>
                        </p:par>
                        <p:par>
                          <p:cTn id="59" fill="hold">
                            <p:stCondLst>
                              <p:cond delay="1000"/>
                            </p:stCondLst>
                            <p:childTnLst>
                              <p:par>
                                <p:cTn id="60" presetID="10" presetClass="exit" presetSubtype="0" fill="hold" grpId="0" nodeType="afterEffect">
                                  <p:stCondLst>
                                    <p:cond delay="500"/>
                                  </p:stCondLst>
                                  <p:childTnLst>
                                    <p:animEffect transition="out" filter="fade">
                                      <p:cBhvr>
                                        <p:cTn id="61" dur="250"/>
                                        <p:tgtEl>
                                          <p:spTgt spid="7"/>
                                        </p:tgtEl>
                                      </p:cBhvr>
                                    </p:animEffect>
                                    <p:set>
                                      <p:cBhvr>
                                        <p:cTn id="62" dur="1" fill="hold">
                                          <p:stCondLst>
                                            <p:cond delay="249"/>
                                          </p:stCondLst>
                                        </p:cTn>
                                        <p:tgtEl>
                                          <p:spTgt spid="7"/>
                                        </p:tgtEl>
                                        <p:attrNameLst>
                                          <p:attrName>style.visibility</p:attrName>
                                        </p:attrNameLst>
                                      </p:cBhvr>
                                      <p:to>
                                        <p:strVal val="hidden"/>
                                      </p:to>
                                    </p:set>
                                  </p:childTnLst>
                                </p:cTn>
                              </p:par>
                              <p:par>
                                <p:cTn id="63" presetID="10" presetClass="entr" presetSubtype="0" fill="hold" grpId="0" nodeType="withEffect">
                                  <p:stCondLst>
                                    <p:cond delay="50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250"/>
                                        <p:tgtEl>
                                          <p:spTgt spid="17"/>
                                        </p:tgtEl>
                                      </p:cBhvr>
                                    </p:animEffect>
                                  </p:childTnLst>
                                </p:cTn>
                              </p:par>
                            </p:childTnLst>
                          </p:cTn>
                        </p:par>
                        <p:par>
                          <p:cTn id="66" fill="hold">
                            <p:stCondLst>
                              <p:cond delay="1750"/>
                            </p:stCondLst>
                            <p:childTnLst>
                              <p:par>
                                <p:cTn id="67" presetID="10" presetClass="entr" presetSubtype="0"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250"/>
                                        <p:tgtEl>
                                          <p:spTgt spid="21"/>
                                        </p:tgtEl>
                                      </p:cBhvr>
                                    </p:animEffect>
                                  </p:childTnLst>
                                </p:cTn>
                              </p:par>
                            </p:childTnLst>
                          </p:cTn>
                        </p:par>
                        <p:par>
                          <p:cTn id="70" fill="hold">
                            <p:stCondLst>
                              <p:cond delay="200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250"/>
                                        <p:tgtEl>
                                          <p:spTgt spid="18"/>
                                        </p:tgtEl>
                                      </p:cBhvr>
                                    </p:animEffect>
                                  </p:childTnLst>
                                </p:cTn>
                              </p:par>
                            </p:childTnLst>
                          </p:cTn>
                        </p:par>
                        <p:par>
                          <p:cTn id="74" fill="hold">
                            <p:stCondLst>
                              <p:cond delay="2250"/>
                            </p:stCondLst>
                            <p:childTnLst>
                              <p:par>
                                <p:cTn id="75" presetID="10" presetClass="entr" presetSubtype="0" fill="hold" grpId="0"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250"/>
                                        <p:tgtEl>
                                          <p:spTgt spid="19"/>
                                        </p:tgtEl>
                                      </p:cBhvr>
                                    </p:animEffect>
                                  </p:childTnLst>
                                </p:cTn>
                              </p:par>
                            </p:childTnLst>
                          </p:cTn>
                        </p:par>
                        <p:par>
                          <p:cTn id="78" fill="hold">
                            <p:stCondLst>
                              <p:cond delay="2500"/>
                            </p:stCondLst>
                            <p:childTnLst>
                              <p:par>
                                <p:cTn id="79" presetID="10" presetClass="entr" presetSubtype="0" fill="hold" grpId="0"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250"/>
                                        <p:tgtEl>
                                          <p:spTgt spid="20"/>
                                        </p:tgtEl>
                                      </p:cBhvr>
                                    </p:animEffect>
                                  </p:childTnLst>
                                </p:cTn>
                              </p:par>
                            </p:childTnLst>
                          </p:cTn>
                        </p:par>
                        <p:par>
                          <p:cTn id="82" fill="hold">
                            <p:stCondLst>
                              <p:cond delay="2750"/>
                            </p:stCondLst>
                            <p:childTnLst>
                              <p:par>
                                <p:cTn id="83" presetID="10" presetClass="entr" presetSubtype="0" fill="hold" grpId="0" nodeType="after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250"/>
                                        <p:tgtEl>
                                          <p:spTgt spid="22"/>
                                        </p:tgtEl>
                                      </p:cBhvr>
                                    </p:animEffect>
                                  </p:childTnLst>
                                </p:cTn>
                              </p:par>
                            </p:childTnLst>
                          </p:cTn>
                        </p:par>
                        <p:par>
                          <p:cTn id="86" fill="hold">
                            <p:stCondLst>
                              <p:cond delay="3000"/>
                            </p:stCondLst>
                            <p:childTnLst>
                              <p:par>
                                <p:cTn id="87" presetID="10" presetClass="entr" presetSubtype="0" fill="hold" grpId="0" nodeType="after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250"/>
                                        <p:tgtEl>
                                          <p:spTgt spid="24"/>
                                        </p:tgtEl>
                                      </p:cBhvr>
                                    </p:animEffect>
                                  </p:childTnLst>
                                </p:cTn>
                              </p:par>
                            </p:childTnLst>
                          </p:cTn>
                        </p:par>
                        <p:par>
                          <p:cTn id="90" fill="hold">
                            <p:stCondLst>
                              <p:cond delay="3250"/>
                            </p:stCondLst>
                            <p:childTnLst>
                              <p:par>
                                <p:cTn id="91" presetID="10" presetClass="entr" presetSubtype="0" fill="hold" grpId="0" nodeType="after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250"/>
                                        <p:tgtEl>
                                          <p:spTgt spid="23"/>
                                        </p:tgtEl>
                                      </p:cBhvr>
                                    </p:animEffect>
                                  </p:childTnLst>
                                </p:cTn>
                              </p:par>
                            </p:childTnLst>
                          </p:cTn>
                        </p:par>
                      </p:childTnLst>
                    </p:cTn>
                  </p:par>
                  <p:par>
                    <p:cTn id="94" fill="hold">
                      <p:stCondLst>
                        <p:cond delay="indefinite"/>
                      </p:stCondLst>
                      <p:childTnLst>
                        <p:par>
                          <p:cTn id="95" fill="hold">
                            <p:stCondLst>
                              <p:cond delay="0"/>
                            </p:stCondLst>
                            <p:childTnLst>
                              <p:par>
                                <p:cTn id="96" presetID="31" presetClass="entr" presetSubtype="0" fill="hold" grpId="0" nodeType="clickEffect">
                                  <p:stCondLst>
                                    <p:cond delay="0"/>
                                  </p:stCondLst>
                                  <p:childTnLst>
                                    <p:set>
                                      <p:cBhvr>
                                        <p:cTn id="97" dur="1" fill="hold">
                                          <p:stCondLst>
                                            <p:cond delay="0"/>
                                          </p:stCondLst>
                                        </p:cTn>
                                        <p:tgtEl>
                                          <p:spTgt spid="25"/>
                                        </p:tgtEl>
                                        <p:attrNameLst>
                                          <p:attrName>style.visibility</p:attrName>
                                        </p:attrNameLst>
                                      </p:cBhvr>
                                      <p:to>
                                        <p:strVal val="visible"/>
                                      </p:to>
                                    </p:set>
                                    <p:anim calcmode="lin" valueType="num">
                                      <p:cBhvr>
                                        <p:cTn id="98" dur="1000" fill="hold"/>
                                        <p:tgtEl>
                                          <p:spTgt spid="25"/>
                                        </p:tgtEl>
                                        <p:attrNameLst>
                                          <p:attrName>ppt_w</p:attrName>
                                        </p:attrNameLst>
                                      </p:cBhvr>
                                      <p:tavLst>
                                        <p:tav tm="0">
                                          <p:val>
                                            <p:fltVal val="0"/>
                                          </p:val>
                                        </p:tav>
                                        <p:tav tm="100000">
                                          <p:val>
                                            <p:strVal val="#ppt_w"/>
                                          </p:val>
                                        </p:tav>
                                      </p:tavLst>
                                    </p:anim>
                                    <p:anim calcmode="lin" valueType="num">
                                      <p:cBhvr>
                                        <p:cTn id="99" dur="1000" fill="hold"/>
                                        <p:tgtEl>
                                          <p:spTgt spid="25"/>
                                        </p:tgtEl>
                                        <p:attrNameLst>
                                          <p:attrName>ppt_h</p:attrName>
                                        </p:attrNameLst>
                                      </p:cBhvr>
                                      <p:tavLst>
                                        <p:tav tm="0">
                                          <p:val>
                                            <p:fltVal val="0"/>
                                          </p:val>
                                        </p:tav>
                                        <p:tav tm="100000">
                                          <p:val>
                                            <p:strVal val="#ppt_h"/>
                                          </p:val>
                                        </p:tav>
                                      </p:tavLst>
                                    </p:anim>
                                    <p:anim calcmode="lin" valueType="num">
                                      <p:cBhvr>
                                        <p:cTn id="100" dur="1000" fill="hold"/>
                                        <p:tgtEl>
                                          <p:spTgt spid="25"/>
                                        </p:tgtEl>
                                        <p:attrNameLst>
                                          <p:attrName>style.rotation</p:attrName>
                                        </p:attrNameLst>
                                      </p:cBhvr>
                                      <p:tavLst>
                                        <p:tav tm="0">
                                          <p:val>
                                            <p:fltVal val="90"/>
                                          </p:val>
                                        </p:tav>
                                        <p:tav tm="100000">
                                          <p:val>
                                            <p:fltVal val="0"/>
                                          </p:val>
                                        </p:tav>
                                      </p:tavLst>
                                    </p:anim>
                                    <p:animEffect transition="in" filter="fade">
                                      <p:cBhvr>
                                        <p:cTn id="101" dur="1000"/>
                                        <p:tgtEl>
                                          <p:spTgt spid="25"/>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fade">
                                      <p:cBhvr>
                                        <p:cTn id="10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6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2988" y="2943944"/>
            <a:ext cx="1536670" cy="720314"/>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604" y="5871411"/>
            <a:ext cx="1258758" cy="485850"/>
          </a:xfrm>
          <a:prstGeom prst="rect">
            <a:avLst/>
          </a:prstGeom>
        </p:spPr>
      </p:pic>
      <p:sp>
        <p:nvSpPr>
          <p:cNvPr id="42" name="Oval 41"/>
          <p:cNvSpPr/>
          <p:nvPr/>
        </p:nvSpPr>
        <p:spPr bwMode="auto">
          <a:xfrm>
            <a:off x="4904862" y="2432725"/>
            <a:ext cx="1804157" cy="1804157"/>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cxnSp>
        <p:nvCxnSpPr>
          <p:cNvPr id="44" name="Straight Connector 43"/>
          <p:cNvCxnSpPr/>
          <p:nvPr/>
        </p:nvCxnSpPr>
        <p:spPr>
          <a:xfrm flipH="1" flipV="1">
            <a:off x="3154937" y="1966594"/>
            <a:ext cx="1872761" cy="9405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bwMode="auto">
          <a:xfrm>
            <a:off x="911757" y="5404153"/>
            <a:ext cx="1406204" cy="1406204"/>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cxnSp>
        <p:nvCxnSpPr>
          <p:cNvPr id="52" name="Straight Connector 51"/>
          <p:cNvCxnSpPr>
            <a:stCxn id="36" idx="2"/>
            <a:endCxn id="51" idx="6"/>
          </p:cNvCxnSpPr>
          <p:nvPr/>
        </p:nvCxnSpPr>
        <p:spPr>
          <a:xfrm flipH="1">
            <a:off x="2317961" y="5627271"/>
            <a:ext cx="941726" cy="47998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1880875" y="4787900"/>
            <a:ext cx="214625" cy="6465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00457" y="5291548"/>
            <a:ext cx="244011" cy="20931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028" name="Picture 4" descr="Microsoft Word 20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122" y="4735977"/>
            <a:ext cx="869874" cy="358184"/>
          </a:xfrm>
          <a:prstGeom prst="rect">
            <a:avLst/>
          </a:prstGeom>
          <a:noFill/>
          <a:extLst>
            <a:ext uri="{909E8E84-426E-40DD-AFC4-6F175D3DCCD1}">
              <a14:hiddenFill xmlns:a14="http://schemas.microsoft.com/office/drawing/2010/main">
                <a:solidFill>
                  <a:srgbClr val="FFFFFF"/>
                </a:solidFill>
              </a14:hiddenFill>
            </a:ext>
          </a:extLst>
        </p:spPr>
      </p:pic>
      <p:sp>
        <p:nvSpPr>
          <p:cNvPr id="34" name="Oval 33"/>
          <p:cNvSpPr/>
          <p:nvPr/>
        </p:nvSpPr>
        <p:spPr bwMode="auto">
          <a:xfrm>
            <a:off x="135171" y="4375395"/>
            <a:ext cx="1033457" cy="1061305"/>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pic>
        <p:nvPicPr>
          <p:cNvPr id="1030" name="Picture 6" descr="Microsoft Outlook 20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3296" y="5452474"/>
            <a:ext cx="1030247" cy="348056"/>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p:cNvSpPr/>
          <p:nvPr/>
        </p:nvSpPr>
        <p:spPr bwMode="auto">
          <a:xfrm>
            <a:off x="3259687" y="5017916"/>
            <a:ext cx="1218709" cy="1218709"/>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cxnSp>
        <p:nvCxnSpPr>
          <p:cNvPr id="38" name="Straight Connector 37"/>
          <p:cNvCxnSpPr/>
          <p:nvPr/>
        </p:nvCxnSpPr>
        <p:spPr>
          <a:xfrm flipH="1">
            <a:off x="2302296" y="3918135"/>
            <a:ext cx="2823592" cy="198469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6" idx="2"/>
          </p:cNvCxnSpPr>
          <p:nvPr/>
        </p:nvCxnSpPr>
        <p:spPr>
          <a:xfrm flipH="1">
            <a:off x="6661540" y="2837622"/>
            <a:ext cx="2236382" cy="1968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9506340" y="2072747"/>
            <a:ext cx="285007" cy="3921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55" idx="3"/>
          </p:cNvCxnSpPr>
          <p:nvPr/>
        </p:nvCxnSpPr>
        <p:spPr>
          <a:xfrm flipV="1">
            <a:off x="9760199" y="2739321"/>
            <a:ext cx="631955" cy="9830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7"/>
          <a:stretch>
            <a:fillRect/>
          </a:stretch>
        </p:blipFill>
        <p:spPr>
          <a:xfrm>
            <a:off x="5661140" y="5687916"/>
            <a:ext cx="1140954" cy="351836"/>
          </a:xfrm>
          <a:prstGeom prst="rect">
            <a:avLst/>
          </a:prstGeom>
        </p:spPr>
      </p:pic>
      <p:sp>
        <p:nvSpPr>
          <p:cNvPr id="79" name="Oval 78"/>
          <p:cNvSpPr/>
          <p:nvPr/>
        </p:nvSpPr>
        <p:spPr bwMode="auto">
          <a:xfrm>
            <a:off x="5538603" y="5170821"/>
            <a:ext cx="1386026" cy="1386026"/>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grpSp>
        <p:nvGrpSpPr>
          <p:cNvPr id="1025" name="Group 1024"/>
          <p:cNvGrpSpPr/>
          <p:nvPr/>
        </p:nvGrpSpPr>
        <p:grpSpPr>
          <a:xfrm>
            <a:off x="6444805" y="3972669"/>
            <a:ext cx="2832322" cy="2585516"/>
            <a:chOff x="6444805" y="3972669"/>
            <a:chExt cx="2832322" cy="2585516"/>
          </a:xfrm>
        </p:grpSpPr>
        <p:pic>
          <p:nvPicPr>
            <p:cNvPr id="23" name="Picture 22"/>
            <p:cNvPicPr>
              <a:picLocks noChangeAspect="1"/>
            </p:cNvPicPr>
            <p:nvPr/>
          </p:nvPicPr>
          <p:blipFill>
            <a:blip r:embed="rId8"/>
            <a:stretch>
              <a:fillRect/>
            </a:stretch>
          </p:blipFill>
          <p:spPr>
            <a:xfrm>
              <a:off x="7786901" y="5629330"/>
              <a:ext cx="1404889" cy="283406"/>
            </a:xfrm>
            <a:prstGeom prst="rect">
              <a:avLst/>
            </a:prstGeom>
          </p:spPr>
        </p:pic>
        <p:sp>
          <p:nvSpPr>
            <p:cNvPr id="80" name="Oval 79"/>
            <p:cNvSpPr/>
            <p:nvPr/>
          </p:nvSpPr>
          <p:spPr bwMode="auto">
            <a:xfrm>
              <a:off x="7701562" y="4982620"/>
              <a:ext cx="1575565" cy="1575565"/>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cxnSp>
          <p:nvCxnSpPr>
            <p:cNvPr id="84" name="Straight Connector 83"/>
            <p:cNvCxnSpPr>
              <a:stCxn id="80" idx="1"/>
              <a:endCxn id="42" idx="5"/>
            </p:cNvCxnSpPr>
            <p:nvPr/>
          </p:nvCxnSpPr>
          <p:spPr>
            <a:xfrm flipH="1" flipV="1">
              <a:off x="6444805" y="3972669"/>
              <a:ext cx="1487492" cy="124068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88" name="Straight Connector 87"/>
          <p:cNvCxnSpPr/>
          <p:nvPr/>
        </p:nvCxnSpPr>
        <p:spPr>
          <a:xfrm flipH="1" flipV="1">
            <a:off x="5969775" y="4236880"/>
            <a:ext cx="144865" cy="91919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78825" y="479933"/>
            <a:ext cx="1294878" cy="662118"/>
          </a:xfrm>
          <a:prstGeom prst="rect">
            <a:avLst/>
          </a:prstGeom>
        </p:spPr>
      </p:pic>
      <p:sp>
        <p:nvSpPr>
          <p:cNvPr id="96" name="Oval 95"/>
          <p:cNvSpPr/>
          <p:nvPr/>
        </p:nvSpPr>
        <p:spPr bwMode="auto">
          <a:xfrm>
            <a:off x="3233779" y="266181"/>
            <a:ext cx="1176729" cy="1176728"/>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cxnSp>
        <p:nvCxnSpPr>
          <p:cNvPr id="103" name="Straight Connector 102"/>
          <p:cNvCxnSpPr/>
          <p:nvPr/>
        </p:nvCxnSpPr>
        <p:spPr>
          <a:xfrm>
            <a:off x="2486904" y="1116891"/>
            <a:ext cx="200354" cy="33171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29" idx="7"/>
            <a:endCxn id="96" idx="3"/>
          </p:cNvCxnSpPr>
          <p:nvPr/>
        </p:nvCxnSpPr>
        <p:spPr>
          <a:xfrm flipV="1">
            <a:off x="3087541" y="1270581"/>
            <a:ext cx="318566" cy="24024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61" idx="1"/>
            <a:endCxn id="46" idx="5"/>
          </p:cNvCxnSpPr>
          <p:nvPr/>
        </p:nvCxnSpPr>
        <p:spPr>
          <a:xfrm flipH="1" flipV="1">
            <a:off x="9615311" y="3134774"/>
            <a:ext cx="876002" cy="45911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106" idx="2"/>
            <a:endCxn id="42" idx="6"/>
          </p:cNvCxnSpPr>
          <p:nvPr/>
        </p:nvCxnSpPr>
        <p:spPr>
          <a:xfrm flipH="1" flipV="1">
            <a:off x="6709019" y="3334804"/>
            <a:ext cx="1749925" cy="65299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24" name="Group 1023"/>
          <p:cNvGrpSpPr/>
          <p:nvPr/>
        </p:nvGrpSpPr>
        <p:grpSpPr>
          <a:xfrm>
            <a:off x="6661540" y="3655269"/>
            <a:ext cx="5003401" cy="2686010"/>
            <a:chOff x="6661540" y="3655269"/>
            <a:chExt cx="5003401" cy="2686010"/>
          </a:xfrm>
        </p:grpSpPr>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85913" y="5383608"/>
              <a:ext cx="1495652" cy="221578"/>
            </a:xfrm>
            <a:prstGeom prst="rect">
              <a:avLst/>
            </a:prstGeom>
          </p:spPr>
        </p:pic>
        <p:sp>
          <p:nvSpPr>
            <p:cNvPr id="107" name="Oval 106"/>
            <p:cNvSpPr/>
            <p:nvPr/>
          </p:nvSpPr>
          <p:spPr bwMode="auto">
            <a:xfrm>
              <a:off x="10002538" y="4678876"/>
              <a:ext cx="1662403" cy="1662403"/>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cxnSp>
          <p:nvCxnSpPr>
            <p:cNvPr id="110" name="Straight Connector 109"/>
            <p:cNvCxnSpPr/>
            <p:nvPr/>
          </p:nvCxnSpPr>
          <p:spPr>
            <a:xfrm flipH="1" flipV="1">
              <a:off x="6661540" y="3655269"/>
              <a:ext cx="3395266" cy="16181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5" name="Picture 14"/>
          <p:cNvPicPr>
            <a:picLocks noChangeAspect="1"/>
          </p:cNvPicPr>
          <p:nvPr/>
        </p:nvPicPr>
        <p:blipFill>
          <a:blip r:embed="rId11"/>
          <a:stretch>
            <a:fillRect/>
          </a:stretch>
        </p:blipFill>
        <p:spPr>
          <a:xfrm>
            <a:off x="4661924" y="4666902"/>
            <a:ext cx="925878" cy="462938"/>
          </a:xfrm>
          <a:prstGeom prst="rect">
            <a:avLst/>
          </a:prstGeom>
        </p:spPr>
      </p:pic>
      <p:sp>
        <p:nvSpPr>
          <p:cNvPr id="112" name="Oval 111"/>
          <p:cNvSpPr/>
          <p:nvPr/>
        </p:nvSpPr>
        <p:spPr bwMode="auto">
          <a:xfrm>
            <a:off x="4579027" y="4377523"/>
            <a:ext cx="1059177" cy="1059177"/>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cxnSp>
        <p:nvCxnSpPr>
          <p:cNvPr id="113" name="Straight Connector 112"/>
          <p:cNvCxnSpPr/>
          <p:nvPr/>
        </p:nvCxnSpPr>
        <p:spPr>
          <a:xfrm flipV="1">
            <a:off x="5321679" y="4156389"/>
            <a:ext cx="116583" cy="25598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2833207" y="2923855"/>
            <a:ext cx="585105" cy="430887"/>
          </a:xfrm>
          <a:prstGeom prst="rect">
            <a:avLst/>
          </a:prstGeom>
          <a:noFill/>
        </p:spPr>
        <p:txBody>
          <a:bodyPr wrap="square" lIns="0" tIns="0" rIns="0" bIns="0" rtlCol="0">
            <a:spAutoFit/>
          </a:bodyPr>
          <a:lstStyle/>
          <a:p>
            <a:pPr algn="ctr" defTabSz="914091"/>
            <a:r>
              <a:rPr lang="en-US" sz="1400" dirty="0">
                <a:solidFill>
                  <a:srgbClr val="FFFFFF"/>
                </a:solidFill>
              </a:rPr>
              <a:t>Power</a:t>
            </a:r>
          </a:p>
          <a:p>
            <a:pPr algn="ctr" defTabSz="914091"/>
            <a:r>
              <a:rPr lang="en-US" sz="1400" dirty="0">
                <a:solidFill>
                  <a:srgbClr val="FFFFFF"/>
                </a:solidFill>
              </a:rPr>
              <a:t>Query</a:t>
            </a:r>
          </a:p>
        </p:txBody>
      </p:sp>
      <p:sp>
        <p:nvSpPr>
          <p:cNvPr id="120" name="Oval 119"/>
          <p:cNvSpPr/>
          <p:nvPr/>
        </p:nvSpPr>
        <p:spPr bwMode="auto">
          <a:xfrm>
            <a:off x="2730025" y="2763294"/>
            <a:ext cx="770003" cy="770003"/>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sp>
        <p:nvSpPr>
          <p:cNvPr id="95" name="TextBox 94"/>
          <p:cNvSpPr txBox="1"/>
          <p:nvPr/>
        </p:nvSpPr>
        <p:spPr>
          <a:xfrm>
            <a:off x="2006962" y="2682248"/>
            <a:ext cx="585105" cy="430887"/>
          </a:xfrm>
          <a:prstGeom prst="rect">
            <a:avLst/>
          </a:prstGeom>
          <a:noFill/>
        </p:spPr>
        <p:txBody>
          <a:bodyPr wrap="square" lIns="0" tIns="0" rIns="0" bIns="0" rtlCol="0">
            <a:spAutoFit/>
          </a:bodyPr>
          <a:lstStyle/>
          <a:p>
            <a:pPr algn="ctr" defTabSz="914091"/>
            <a:r>
              <a:rPr lang="en-US" sz="1400" dirty="0">
                <a:solidFill>
                  <a:srgbClr val="FFFFFF"/>
                </a:solidFill>
              </a:rPr>
              <a:t>Power</a:t>
            </a:r>
          </a:p>
          <a:p>
            <a:pPr algn="ctr" defTabSz="914091"/>
            <a:r>
              <a:rPr lang="en-US" sz="1400" dirty="0">
                <a:solidFill>
                  <a:srgbClr val="FFFFFF"/>
                </a:solidFill>
              </a:rPr>
              <a:t>Maps</a:t>
            </a:r>
          </a:p>
        </p:txBody>
      </p:sp>
      <p:sp>
        <p:nvSpPr>
          <p:cNvPr id="121" name="Oval 120"/>
          <p:cNvSpPr/>
          <p:nvPr/>
        </p:nvSpPr>
        <p:spPr bwMode="auto">
          <a:xfrm>
            <a:off x="1915564" y="2506424"/>
            <a:ext cx="770003" cy="770003"/>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pic>
        <p:nvPicPr>
          <p:cNvPr id="1026" name="Picture 2" descr="Microsoft Excel 20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10871" y="3899656"/>
            <a:ext cx="808471" cy="358184"/>
          </a:xfrm>
          <a:prstGeom prst="rect">
            <a:avLst/>
          </a:prstGeom>
          <a:noFill/>
          <a:extLst>
            <a:ext uri="{909E8E84-426E-40DD-AFC4-6F175D3DCCD1}">
              <a14:hiddenFill xmlns:a14="http://schemas.microsoft.com/office/drawing/2010/main">
                <a:solidFill>
                  <a:srgbClr val="FFFFFF"/>
                </a:solidFill>
              </a14:hiddenFill>
            </a:ext>
          </a:extLst>
        </p:spPr>
      </p:pic>
      <p:sp>
        <p:nvSpPr>
          <p:cNvPr id="29" name="Oval 28"/>
          <p:cNvSpPr/>
          <p:nvPr/>
        </p:nvSpPr>
        <p:spPr bwMode="auto">
          <a:xfrm>
            <a:off x="1652913" y="3647053"/>
            <a:ext cx="1152572" cy="1152572"/>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sp>
        <p:nvSpPr>
          <p:cNvPr id="25" name="TextBox 24"/>
          <p:cNvSpPr txBox="1"/>
          <p:nvPr/>
        </p:nvSpPr>
        <p:spPr>
          <a:xfrm>
            <a:off x="1776913" y="4279354"/>
            <a:ext cx="993230" cy="215444"/>
          </a:xfrm>
          <a:prstGeom prst="rect">
            <a:avLst/>
          </a:prstGeom>
          <a:noFill/>
        </p:spPr>
        <p:txBody>
          <a:bodyPr wrap="square" lIns="0" tIns="0" rIns="0" bIns="0" rtlCol="0">
            <a:spAutoFit/>
          </a:bodyPr>
          <a:lstStyle/>
          <a:p>
            <a:pPr algn="ctr" defTabSz="914091"/>
            <a:r>
              <a:rPr lang="en-US" sz="1400" dirty="0" smtClean="0">
                <a:solidFill>
                  <a:srgbClr val="FFFFFF"/>
                </a:solidFill>
              </a:rPr>
              <a:t>Power BI</a:t>
            </a:r>
            <a:endParaRPr lang="en-US" sz="1400" dirty="0">
              <a:solidFill>
                <a:srgbClr val="FFFFFF"/>
              </a:solidFill>
            </a:endParaRPr>
          </a:p>
        </p:txBody>
      </p:sp>
      <p:cxnSp>
        <p:nvCxnSpPr>
          <p:cNvPr id="130" name="Straight Connector 129"/>
          <p:cNvCxnSpPr>
            <a:endCxn id="121" idx="4"/>
          </p:cNvCxnSpPr>
          <p:nvPr/>
        </p:nvCxnSpPr>
        <p:spPr>
          <a:xfrm flipV="1">
            <a:off x="2273300" y="3276427"/>
            <a:ext cx="27266" cy="35577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2805188" y="4038600"/>
            <a:ext cx="230112" cy="5789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799267" y="3617291"/>
            <a:ext cx="585105" cy="430887"/>
          </a:xfrm>
          <a:prstGeom prst="rect">
            <a:avLst/>
          </a:prstGeom>
          <a:noFill/>
        </p:spPr>
        <p:txBody>
          <a:bodyPr wrap="square" lIns="0" tIns="0" rIns="0" bIns="0" rtlCol="0">
            <a:spAutoFit/>
          </a:bodyPr>
          <a:lstStyle/>
          <a:p>
            <a:pPr algn="ctr" defTabSz="914091"/>
            <a:r>
              <a:rPr lang="en-US" sz="1400" dirty="0">
                <a:solidFill>
                  <a:srgbClr val="FFFFFF"/>
                </a:solidFill>
              </a:rPr>
              <a:t>Power</a:t>
            </a:r>
          </a:p>
          <a:p>
            <a:pPr algn="ctr" defTabSz="914091"/>
            <a:r>
              <a:rPr lang="en-US" sz="1400" dirty="0">
                <a:solidFill>
                  <a:srgbClr val="FFFFFF"/>
                </a:solidFill>
              </a:rPr>
              <a:t>View</a:t>
            </a:r>
          </a:p>
        </p:txBody>
      </p:sp>
      <p:sp>
        <p:nvSpPr>
          <p:cNvPr id="87" name="Oval 86"/>
          <p:cNvSpPr/>
          <p:nvPr/>
        </p:nvSpPr>
        <p:spPr bwMode="auto">
          <a:xfrm>
            <a:off x="727135" y="3446501"/>
            <a:ext cx="770003" cy="770003"/>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sp>
        <p:nvSpPr>
          <p:cNvPr id="106" name="Oval 105"/>
          <p:cNvSpPr/>
          <p:nvPr/>
        </p:nvSpPr>
        <p:spPr bwMode="auto">
          <a:xfrm>
            <a:off x="8458944" y="3402334"/>
            <a:ext cx="1253574" cy="1170932"/>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sp>
        <p:nvSpPr>
          <p:cNvPr id="28" name="TextBox 27"/>
          <p:cNvSpPr txBox="1"/>
          <p:nvPr/>
        </p:nvSpPr>
        <p:spPr>
          <a:xfrm>
            <a:off x="8715073" y="3672832"/>
            <a:ext cx="737381" cy="615553"/>
          </a:xfrm>
          <a:prstGeom prst="rect">
            <a:avLst/>
          </a:prstGeom>
          <a:noFill/>
        </p:spPr>
        <p:txBody>
          <a:bodyPr wrap="none" lIns="0" tIns="0" rIns="0" bIns="0" rtlCol="0">
            <a:spAutoFit/>
          </a:bodyPr>
          <a:lstStyle/>
          <a:p>
            <a:pPr algn="ctr" defTabSz="1088105"/>
            <a:r>
              <a:rPr lang="en-US" sz="2000" b="1" dirty="0" smtClean="0">
                <a:solidFill>
                  <a:srgbClr val="FFFFFF"/>
                </a:solidFill>
              </a:rPr>
              <a:t>Mobile</a:t>
            </a:r>
            <a:endParaRPr lang="en-US" sz="2000" b="1" dirty="0">
              <a:solidFill>
                <a:srgbClr val="FFFFFF"/>
              </a:solidFill>
            </a:endParaRPr>
          </a:p>
          <a:p>
            <a:pPr algn="ctr" defTabSz="1088105"/>
            <a:r>
              <a:rPr lang="en-US" sz="2000" b="1" dirty="0">
                <a:solidFill>
                  <a:srgbClr val="FFFFFF"/>
                </a:solidFill>
              </a:rPr>
              <a:t>Apps</a:t>
            </a:r>
          </a:p>
        </p:txBody>
      </p:sp>
      <p:cxnSp>
        <p:nvCxnSpPr>
          <p:cNvPr id="119" name="Straight Connector 118"/>
          <p:cNvCxnSpPr>
            <a:stCxn id="46" idx="1"/>
          </p:cNvCxnSpPr>
          <p:nvPr/>
        </p:nvCxnSpPr>
        <p:spPr>
          <a:xfrm flipH="1" flipV="1">
            <a:off x="8839728" y="2176046"/>
            <a:ext cx="181278" cy="36442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875315" y="2509313"/>
            <a:ext cx="884884" cy="656618"/>
          </a:xfrm>
          <a:prstGeom prst="rect">
            <a:avLst/>
          </a:prstGeom>
        </p:spPr>
      </p:pic>
      <p:sp>
        <p:nvSpPr>
          <p:cNvPr id="46" name="Oval 45"/>
          <p:cNvSpPr/>
          <p:nvPr/>
        </p:nvSpPr>
        <p:spPr bwMode="auto">
          <a:xfrm>
            <a:off x="8897922" y="2417385"/>
            <a:ext cx="840473" cy="840473"/>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0911" y="741157"/>
            <a:ext cx="652320" cy="138032"/>
          </a:xfrm>
          <a:prstGeom prst="rect">
            <a:avLst/>
          </a:prstGeom>
        </p:spPr>
      </p:pic>
      <p:sp>
        <p:nvSpPr>
          <p:cNvPr id="58" name="Oval 57"/>
          <p:cNvSpPr/>
          <p:nvPr/>
        </p:nvSpPr>
        <p:spPr bwMode="auto">
          <a:xfrm>
            <a:off x="603012" y="391864"/>
            <a:ext cx="874667" cy="849980"/>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sp>
        <p:nvSpPr>
          <p:cNvPr id="61" name="Oval 60"/>
          <p:cNvSpPr/>
          <p:nvPr/>
        </p:nvSpPr>
        <p:spPr bwMode="auto">
          <a:xfrm>
            <a:off x="10317086" y="3419666"/>
            <a:ext cx="1189698" cy="1189699"/>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pic>
        <p:nvPicPr>
          <p:cNvPr id="16" name="Picture 15"/>
          <p:cNvPicPr>
            <a:picLocks noChangeAspect="1"/>
          </p:cNvPicPr>
          <p:nvPr/>
        </p:nvPicPr>
        <p:blipFill>
          <a:blip r:embed="rId15"/>
          <a:stretch>
            <a:fillRect/>
          </a:stretch>
        </p:blipFill>
        <p:spPr>
          <a:xfrm>
            <a:off x="10445592" y="3759940"/>
            <a:ext cx="956748" cy="317752"/>
          </a:xfrm>
          <a:prstGeom prst="rect">
            <a:avLst/>
          </a:prstGeom>
        </p:spPr>
      </p:pic>
      <p:sp>
        <p:nvSpPr>
          <p:cNvPr id="59" name="Oval 58"/>
          <p:cNvSpPr/>
          <p:nvPr/>
        </p:nvSpPr>
        <p:spPr bwMode="auto">
          <a:xfrm>
            <a:off x="9508657" y="989184"/>
            <a:ext cx="1217712" cy="1153943"/>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sp>
        <p:nvSpPr>
          <p:cNvPr id="5" name="TextBox 4"/>
          <p:cNvSpPr txBox="1"/>
          <p:nvPr/>
        </p:nvSpPr>
        <p:spPr>
          <a:xfrm>
            <a:off x="9586571" y="1334487"/>
            <a:ext cx="1093855" cy="395018"/>
          </a:xfrm>
          <a:prstGeom prst="rect">
            <a:avLst/>
          </a:prstGeom>
          <a:noFill/>
        </p:spPr>
        <p:txBody>
          <a:bodyPr wrap="square" lIns="0" tIns="0" rIns="0" bIns="0" rtlCol="0">
            <a:spAutoFit/>
          </a:bodyPr>
          <a:lstStyle/>
          <a:p>
            <a:pPr algn="ctr" defTabSz="914091"/>
            <a:r>
              <a:rPr lang="en-US" sz="1372" b="1" dirty="0">
                <a:solidFill>
                  <a:srgbClr val="FFFFFF"/>
                </a:solidFill>
              </a:rPr>
              <a:t>Dynamics Marketing</a:t>
            </a:r>
          </a:p>
        </p:txBody>
      </p:sp>
      <p:sp>
        <p:nvSpPr>
          <p:cNvPr id="60" name="Oval 59"/>
          <p:cNvSpPr/>
          <p:nvPr/>
        </p:nvSpPr>
        <p:spPr bwMode="auto">
          <a:xfrm>
            <a:off x="10370350" y="2025752"/>
            <a:ext cx="1220029" cy="1183831"/>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sp>
        <p:nvSpPr>
          <p:cNvPr id="6" name="TextBox 5"/>
          <p:cNvSpPr txBox="1"/>
          <p:nvPr/>
        </p:nvSpPr>
        <p:spPr>
          <a:xfrm>
            <a:off x="10403675" y="2343613"/>
            <a:ext cx="1151117" cy="633443"/>
          </a:xfrm>
          <a:prstGeom prst="rect">
            <a:avLst/>
          </a:prstGeom>
          <a:noFill/>
        </p:spPr>
        <p:txBody>
          <a:bodyPr wrap="square" lIns="0" tIns="0" rIns="0" bIns="0" rtlCol="0">
            <a:spAutoFit/>
          </a:bodyPr>
          <a:lstStyle/>
          <a:p>
            <a:pPr algn="ctr" defTabSz="914091"/>
            <a:r>
              <a:rPr lang="en-US" sz="1372" b="1" dirty="0">
                <a:solidFill>
                  <a:srgbClr val="FFFFFF"/>
                </a:solidFill>
              </a:rPr>
              <a:t>Microsoft </a:t>
            </a:r>
          </a:p>
          <a:p>
            <a:pPr algn="ctr" defTabSz="914091"/>
            <a:r>
              <a:rPr lang="en-US" sz="1372" b="1" dirty="0" smtClean="0">
                <a:solidFill>
                  <a:srgbClr val="FFFFFF"/>
                </a:solidFill>
              </a:rPr>
              <a:t>Social</a:t>
            </a:r>
            <a:br>
              <a:rPr lang="en-US" sz="1372" b="1" dirty="0" smtClean="0">
                <a:solidFill>
                  <a:srgbClr val="FFFFFF"/>
                </a:solidFill>
              </a:rPr>
            </a:br>
            <a:r>
              <a:rPr lang="en-US" sz="1372" b="1" dirty="0" smtClean="0">
                <a:solidFill>
                  <a:srgbClr val="FFFFFF"/>
                </a:solidFill>
              </a:rPr>
              <a:t>Listening</a:t>
            </a:r>
            <a:endParaRPr lang="en-US" sz="1372" b="1" dirty="0">
              <a:solidFill>
                <a:srgbClr val="FFFFFF"/>
              </a:solidFill>
            </a:endParaRPr>
          </a:p>
        </p:txBody>
      </p:sp>
      <p:sp>
        <p:nvSpPr>
          <p:cNvPr id="123" name="Oval 122"/>
          <p:cNvSpPr/>
          <p:nvPr/>
        </p:nvSpPr>
        <p:spPr bwMode="auto">
          <a:xfrm>
            <a:off x="7970240" y="1108039"/>
            <a:ext cx="1201275" cy="1113292"/>
          </a:xfrm>
          <a:prstGeom prst="ellipse">
            <a:avLst/>
          </a:prstGeom>
          <a:solidFill>
            <a:srgbClr val="0282E1"/>
          </a:solidFill>
          <a:ln>
            <a:solidFill>
              <a:schemeClr val="bg1"/>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sp>
        <p:nvSpPr>
          <p:cNvPr id="124" name="TextBox 123"/>
          <p:cNvSpPr txBox="1"/>
          <p:nvPr/>
        </p:nvSpPr>
        <p:spPr>
          <a:xfrm>
            <a:off x="8006336" y="1391343"/>
            <a:ext cx="1114706" cy="633443"/>
          </a:xfrm>
          <a:prstGeom prst="rect">
            <a:avLst/>
          </a:prstGeom>
          <a:noFill/>
        </p:spPr>
        <p:txBody>
          <a:bodyPr wrap="square" lIns="0" tIns="0" rIns="0" bIns="0" rtlCol="0">
            <a:spAutoFit/>
          </a:bodyPr>
          <a:lstStyle/>
          <a:p>
            <a:pPr algn="ctr" defTabSz="914091"/>
            <a:r>
              <a:rPr lang="en-US" sz="1372" b="1" dirty="0" smtClean="0">
                <a:solidFill>
                  <a:srgbClr val="FFFFFF"/>
                </a:solidFill>
              </a:rPr>
              <a:t>Unified</a:t>
            </a:r>
            <a:br>
              <a:rPr lang="en-US" sz="1372" b="1" dirty="0" smtClean="0">
                <a:solidFill>
                  <a:srgbClr val="FFFFFF"/>
                </a:solidFill>
              </a:rPr>
            </a:br>
            <a:r>
              <a:rPr lang="en-US" sz="1372" b="1" dirty="0" smtClean="0">
                <a:solidFill>
                  <a:srgbClr val="FFFFFF"/>
                </a:solidFill>
              </a:rPr>
              <a:t>Service</a:t>
            </a:r>
            <a:endParaRPr lang="en-US" sz="1372" b="1" dirty="0">
              <a:solidFill>
                <a:srgbClr val="FFFFFF"/>
              </a:solidFill>
            </a:endParaRPr>
          </a:p>
          <a:p>
            <a:pPr algn="ctr" defTabSz="914091"/>
            <a:r>
              <a:rPr lang="en-US" sz="1372" b="1" dirty="0" smtClean="0">
                <a:solidFill>
                  <a:srgbClr val="FFFFFF"/>
                </a:solidFill>
              </a:rPr>
              <a:t>Desk</a:t>
            </a:r>
            <a:endParaRPr lang="en-US" sz="1372" b="1" dirty="0">
              <a:solidFill>
                <a:srgbClr val="FFFFFF"/>
              </a:solidFill>
            </a:endParaRPr>
          </a:p>
        </p:txBody>
      </p:sp>
      <p:cxnSp>
        <p:nvCxnSpPr>
          <p:cNvPr id="210" name="Straight Connector 209"/>
          <p:cNvCxnSpPr>
            <a:stCxn id="186" idx="2"/>
            <a:endCxn id="213" idx="6"/>
          </p:cNvCxnSpPr>
          <p:nvPr/>
        </p:nvCxnSpPr>
        <p:spPr>
          <a:xfrm flipH="1" flipV="1">
            <a:off x="5541448" y="1759700"/>
            <a:ext cx="384567" cy="309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2" name="Oval 161"/>
          <p:cNvSpPr/>
          <p:nvPr/>
        </p:nvSpPr>
        <p:spPr bwMode="auto">
          <a:xfrm>
            <a:off x="5915912" y="194965"/>
            <a:ext cx="819009" cy="830481"/>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sp>
        <p:nvSpPr>
          <p:cNvPr id="163" name="TextBox 162"/>
          <p:cNvSpPr txBox="1"/>
          <p:nvPr/>
        </p:nvSpPr>
        <p:spPr>
          <a:xfrm>
            <a:off x="5905706" y="506036"/>
            <a:ext cx="865699" cy="215444"/>
          </a:xfrm>
          <a:prstGeom prst="rect">
            <a:avLst/>
          </a:prstGeom>
          <a:noFill/>
        </p:spPr>
        <p:txBody>
          <a:bodyPr wrap="square" lIns="0" tIns="0" rIns="0" bIns="0" rtlCol="0">
            <a:spAutoFit/>
          </a:bodyPr>
          <a:lstStyle/>
          <a:p>
            <a:pPr algn="ctr" defTabSz="914091"/>
            <a:r>
              <a:rPr lang="en-US" sz="1400" b="1" dirty="0">
                <a:solidFill>
                  <a:srgbClr val="FFFFFF"/>
                </a:solidFill>
              </a:rPr>
              <a:t>Marketing</a:t>
            </a:r>
          </a:p>
        </p:txBody>
      </p:sp>
      <p:cxnSp>
        <p:nvCxnSpPr>
          <p:cNvPr id="91" name="Straight Connector 90"/>
          <p:cNvCxnSpPr>
            <a:stCxn id="186" idx="0"/>
            <a:endCxn id="162" idx="4"/>
          </p:cNvCxnSpPr>
          <p:nvPr/>
        </p:nvCxnSpPr>
        <p:spPr>
          <a:xfrm flipH="1" flipV="1">
            <a:off x="6325417" y="1025446"/>
            <a:ext cx="20835" cy="34495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70" name="Oval 169"/>
          <p:cNvSpPr/>
          <p:nvPr/>
        </p:nvSpPr>
        <p:spPr bwMode="auto">
          <a:xfrm>
            <a:off x="4866671" y="354873"/>
            <a:ext cx="759426" cy="757910"/>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sp>
        <p:nvSpPr>
          <p:cNvPr id="171" name="TextBox 170"/>
          <p:cNvSpPr txBox="1"/>
          <p:nvPr/>
        </p:nvSpPr>
        <p:spPr>
          <a:xfrm>
            <a:off x="4894143" y="606449"/>
            <a:ext cx="670097" cy="215444"/>
          </a:xfrm>
          <a:prstGeom prst="rect">
            <a:avLst/>
          </a:prstGeom>
          <a:noFill/>
        </p:spPr>
        <p:txBody>
          <a:bodyPr wrap="square" lIns="0" tIns="0" rIns="0" bIns="0" rtlCol="0">
            <a:spAutoFit/>
          </a:bodyPr>
          <a:lstStyle/>
          <a:p>
            <a:pPr algn="ctr" defTabSz="914091"/>
            <a:r>
              <a:rPr lang="en-US" sz="1400" b="1" dirty="0">
                <a:solidFill>
                  <a:srgbClr val="FFFFFF"/>
                </a:solidFill>
              </a:rPr>
              <a:t>Services</a:t>
            </a:r>
          </a:p>
        </p:txBody>
      </p:sp>
      <p:sp>
        <p:nvSpPr>
          <p:cNvPr id="172" name="Oval 171"/>
          <p:cNvSpPr/>
          <p:nvPr/>
        </p:nvSpPr>
        <p:spPr bwMode="auto">
          <a:xfrm>
            <a:off x="7052985" y="642686"/>
            <a:ext cx="692632" cy="766925"/>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sp>
        <p:nvSpPr>
          <p:cNvPr id="173" name="TextBox 172"/>
          <p:cNvSpPr txBox="1"/>
          <p:nvPr/>
        </p:nvSpPr>
        <p:spPr>
          <a:xfrm>
            <a:off x="7106318" y="897339"/>
            <a:ext cx="594304" cy="215444"/>
          </a:xfrm>
          <a:prstGeom prst="rect">
            <a:avLst/>
          </a:prstGeom>
          <a:noFill/>
        </p:spPr>
        <p:txBody>
          <a:bodyPr wrap="square" lIns="0" tIns="0" rIns="0" bIns="0" rtlCol="0">
            <a:spAutoFit/>
          </a:bodyPr>
          <a:lstStyle/>
          <a:p>
            <a:pPr algn="ctr" defTabSz="914091"/>
            <a:r>
              <a:rPr lang="en-US" sz="1400" b="1" dirty="0">
                <a:solidFill>
                  <a:srgbClr val="FFFFFF"/>
                </a:solidFill>
              </a:rPr>
              <a:t>XRM</a:t>
            </a:r>
          </a:p>
        </p:txBody>
      </p:sp>
      <p:cxnSp>
        <p:nvCxnSpPr>
          <p:cNvPr id="131" name="Straight Connector 130"/>
          <p:cNvCxnSpPr>
            <a:stCxn id="186" idx="1"/>
            <a:endCxn id="170" idx="5"/>
          </p:cNvCxnSpPr>
          <p:nvPr/>
        </p:nvCxnSpPr>
        <p:spPr>
          <a:xfrm flipH="1" flipV="1">
            <a:off x="5514882" y="1001790"/>
            <a:ext cx="534217" cy="49169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endCxn id="172" idx="3"/>
          </p:cNvCxnSpPr>
          <p:nvPr/>
        </p:nvCxnSpPr>
        <p:spPr>
          <a:xfrm flipV="1">
            <a:off x="6739070" y="1297297"/>
            <a:ext cx="415349" cy="27529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85" name="Picture 18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03408" y="1462328"/>
            <a:ext cx="884884" cy="656618"/>
          </a:xfrm>
          <a:prstGeom prst="rect">
            <a:avLst/>
          </a:prstGeom>
        </p:spPr>
      </p:pic>
      <p:sp>
        <p:nvSpPr>
          <p:cNvPr id="186" name="Oval 185"/>
          <p:cNvSpPr/>
          <p:nvPr/>
        </p:nvSpPr>
        <p:spPr bwMode="auto">
          <a:xfrm>
            <a:off x="5926015" y="1370400"/>
            <a:ext cx="840473" cy="840473"/>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cxnSp>
        <p:nvCxnSpPr>
          <p:cNvPr id="144" name="Straight Connector 143"/>
          <p:cNvCxnSpPr>
            <a:stCxn id="186" idx="4"/>
          </p:cNvCxnSpPr>
          <p:nvPr/>
        </p:nvCxnSpPr>
        <p:spPr>
          <a:xfrm flipH="1">
            <a:off x="6273608" y="2210873"/>
            <a:ext cx="72644" cy="3545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13" name="Oval 212"/>
          <p:cNvSpPr/>
          <p:nvPr/>
        </p:nvSpPr>
        <p:spPr bwMode="auto">
          <a:xfrm>
            <a:off x="4782022" y="1380745"/>
            <a:ext cx="759426" cy="757910"/>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sp>
        <p:nvSpPr>
          <p:cNvPr id="214" name="TextBox 213"/>
          <p:cNvSpPr txBox="1"/>
          <p:nvPr/>
        </p:nvSpPr>
        <p:spPr>
          <a:xfrm>
            <a:off x="4879828" y="1644797"/>
            <a:ext cx="585105" cy="215444"/>
          </a:xfrm>
          <a:prstGeom prst="rect">
            <a:avLst/>
          </a:prstGeom>
          <a:noFill/>
        </p:spPr>
        <p:txBody>
          <a:bodyPr wrap="square" lIns="0" tIns="0" rIns="0" bIns="0" rtlCol="0">
            <a:spAutoFit/>
          </a:bodyPr>
          <a:lstStyle/>
          <a:p>
            <a:pPr algn="ctr" defTabSz="914091"/>
            <a:r>
              <a:rPr lang="en-US" sz="1400" b="1" dirty="0">
                <a:solidFill>
                  <a:srgbClr val="FFFFFF"/>
                </a:solidFill>
              </a:rPr>
              <a:t>Sales</a:t>
            </a:r>
          </a:p>
        </p:txBody>
      </p:sp>
      <p:sp>
        <p:nvSpPr>
          <p:cNvPr id="97" name="Oval 96"/>
          <p:cNvSpPr/>
          <p:nvPr/>
        </p:nvSpPr>
        <p:spPr bwMode="auto">
          <a:xfrm>
            <a:off x="1798003" y="128888"/>
            <a:ext cx="1008586" cy="1008586"/>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16"/>
          <a:stretch>
            <a:fillRect/>
          </a:stretch>
        </p:blipFill>
        <p:spPr>
          <a:xfrm>
            <a:off x="2027077" y="226332"/>
            <a:ext cx="528352" cy="520582"/>
          </a:xfrm>
          <a:prstGeom prst="rect">
            <a:avLst/>
          </a:prstGeom>
        </p:spPr>
      </p:pic>
      <p:sp>
        <p:nvSpPr>
          <p:cNvPr id="126" name="TextBox 125"/>
          <p:cNvSpPr txBox="1"/>
          <p:nvPr/>
        </p:nvSpPr>
        <p:spPr>
          <a:xfrm>
            <a:off x="1880875" y="703276"/>
            <a:ext cx="743613" cy="246221"/>
          </a:xfrm>
          <a:prstGeom prst="rect">
            <a:avLst/>
          </a:prstGeom>
          <a:noFill/>
        </p:spPr>
        <p:txBody>
          <a:bodyPr wrap="square" lIns="0" tIns="0" rIns="0" bIns="0" rtlCol="0">
            <a:spAutoFit/>
          </a:bodyPr>
          <a:lstStyle/>
          <a:p>
            <a:pPr algn="ctr" defTabSz="914091"/>
            <a:r>
              <a:rPr lang="en-US" sz="1600" b="1" dirty="0" smtClean="0">
                <a:solidFill>
                  <a:srgbClr val="FFFFFF"/>
                </a:solidFill>
              </a:rPr>
              <a:t>Skype</a:t>
            </a:r>
            <a:endParaRPr lang="en-US" sz="1600" b="1" dirty="0">
              <a:solidFill>
                <a:srgbClr val="FFFFFF"/>
              </a:solidFill>
            </a:endParaRPr>
          </a:p>
        </p:txBody>
      </p:sp>
      <p:pic>
        <p:nvPicPr>
          <p:cNvPr id="128" name="Picture 12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456497" y="1484258"/>
            <a:ext cx="754601" cy="559942"/>
          </a:xfrm>
          <a:prstGeom prst="rect">
            <a:avLst/>
          </a:prstGeom>
        </p:spPr>
      </p:pic>
      <p:sp>
        <p:nvSpPr>
          <p:cNvPr id="129" name="Oval 128"/>
          <p:cNvSpPr/>
          <p:nvPr/>
        </p:nvSpPr>
        <p:spPr bwMode="auto">
          <a:xfrm>
            <a:off x="2475775" y="1405865"/>
            <a:ext cx="716729" cy="716728"/>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cxnSp>
        <p:nvCxnSpPr>
          <p:cNvPr id="175" name="Straight Connector 174"/>
          <p:cNvCxnSpPr>
            <a:stCxn id="129" idx="2"/>
            <a:endCxn id="58" idx="5"/>
          </p:cNvCxnSpPr>
          <p:nvPr/>
        </p:nvCxnSpPr>
        <p:spPr>
          <a:xfrm flipH="1" flipV="1">
            <a:off x="1349587" y="1117367"/>
            <a:ext cx="1126188" cy="64686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8" name="TextBox 187"/>
          <p:cNvSpPr txBox="1"/>
          <p:nvPr/>
        </p:nvSpPr>
        <p:spPr>
          <a:xfrm>
            <a:off x="3139737" y="3738616"/>
            <a:ext cx="585105" cy="430887"/>
          </a:xfrm>
          <a:prstGeom prst="rect">
            <a:avLst/>
          </a:prstGeom>
          <a:noFill/>
        </p:spPr>
        <p:txBody>
          <a:bodyPr wrap="square" lIns="0" tIns="0" rIns="0" bIns="0" rtlCol="0">
            <a:spAutoFit/>
          </a:bodyPr>
          <a:lstStyle/>
          <a:p>
            <a:pPr algn="ctr" defTabSz="914091"/>
            <a:r>
              <a:rPr lang="en-US" sz="1400" dirty="0">
                <a:solidFill>
                  <a:srgbClr val="FFFFFF"/>
                </a:solidFill>
              </a:rPr>
              <a:t>Power</a:t>
            </a:r>
          </a:p>
          <a:p>
            <a:pPr algn="ctr" defTabSz="914091"/>
            <a:r>
              <a:rPr lang="en-US" sz="1400" dirty="0" smtClean="0">
                <a:solidFill>
                  <a:srgbClr val="FFFFFF"/>
                </a:solidFill>
              </a:rPr>
              <a:t>Q&amp;A</a:t>
            </a:r>
            <a:endParaRPr lang="en-US" sz="1400" dirty="0">
              <a:solidFill>
                <a:srgbClr val="FFFFFF"/>
              </a:solidFill>
            </a:endParaRPr>
          </a:p>
        </p:txBody>
      </p:sp>
      <p:sp>
        <p:nvSpPr>
          <p:cNvPr id="189" name="Oval 188"/>
          <p:cNvSpPr/>
          <p:nvPr/>
        </p:nvSpPr>
        <p:spPr bwMode="auto">
          <a:xfrm>
            <a:off x="3036555" y="3578055"/>
            <a:ext cx="770003" cy="770003"/>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sp>
        <p:nvSpPr>
          <p:cNvPr id="191" name="TextBox 190"/>
          <p:cNvSpPr txBox="1"/>
          <p:nvPr/>
        </p:nvSpPr>
        <p:spPr>
          <a:xfrm>
            <a:off x="1154867" y="2829499"/>
            <a:ext cx="585105" cy="430887"/>
          </a:xfrm>
          <a:prstGeom prst="rect">
            <a:avLst/>
          </a:prstGeom>
          <a:noFill/>
        </p:spPr>
        <p:txBody>
          <a:bodyPr wrap="square" lIns="0" tIns="0" rIns="0" bIns="0" rtlCol="0">
            <a:spAutoFit/>
          </a:bodyPr>
          <a:lstStyle/>
          <a:p>
            <a:pPr algn="ctr" defTabSz="914091"/>
            <a:r>
              <a:rPr lang="en-US" sz="1400" dirty="0">
                <a:solidFill>
                  <a:srgbClr val="FFFFFF"/>
                </a:solidFill>
              </a:rPr>
              <a:t>Power</a:t>
            </a:r>
          </a:p>
          <a:p>
            <a:pPr algn="ctr" defTabSz="914091"/>
            <a:r>
              <a:rPr lang="en-US" sz="1400" dirty="0" smtClean="0">
                <a:solidFill>
                  <a:srgbClr val="FFFFFF"/>
                </a:solidFill>
              </a:rPr>
              <a:t>Pivot</a:t>
            </a:r>
            <a:endParaRPr lang="en-US" sz="1400" dirty="0">
              <a:solidFill>
                <a:srgbClr val="FFFFFF"/>
              </a:solidFill>
            </a:endParaRPr>
          </a:p>
        </p:txBody>
      </p:sp>
      <p:sp>
        <p:nvSpPr>
          <p:cNvPr id="192" name="Oval 191"/>
          <p:cNvSpPr/>
          <p:nvPr/>
        </p:nvSpPr>
        <p:spPr bwMode="auto">
          <a:xfrm>
            <a:off x="1082735" y="2658709"/>
            <a:ext cx="770003" cy="770003"/>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cxnSp>
        <p:nvCxnSpPr>
          <p:cNvPr id="193" name="Straight Connector 192"/>
          <p:cNvCxnSpPr>
            <a:stCxn id="120" idx="3"/>
          </p:cNvCxnSpPr>
          <p:nvPr/>
        </p:nvCxnSpPr>
        <p:spPr>
          <a:xfrm flipH="1">
            <a:off x="2603500" y="3420533"/>
            <a:ext cx="239289" cy="35136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1676400" y="3365500"/>
            <a:ext cx="254000" cy="3556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H="1" flipV="1">
            <a:off x="1447800" y="3987800"/>
            <a:ext cx="212226" cy="891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Oval 33"/>
          <p:cNvSpPr/>
          <p:nvPr/>
        </p:nvSpPr>
        <p:spPr bwMode="auto">
          <a:xfrm>
            <a:off x="-24813" y="5687916"/>
            <a:ext cx="957748" cy="828285"/>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sp>
        <p:nvSpPr>
          <p:cNvPr id="104" name="TextBox 162"/>
          <p:cNvSpPr txBox="1"/>
          <p:nvPr/>
        </p:nvSpPr>
        <p:spPr>
          <a:xfrm>
            <a:off x="43237" y="6005912"/>
            <a:ext cx="865699" cy="215444"/>
          </a:xfrm>
          <a:prstGeom prst="rect">
            <a:avLst/>
          </a:prstGeom>
          <a:noFill/>
        </p:spPr>
        <p:txBody>
          <a:bodyPr wrap="square" lIns="0" tIns="0" rIns="0" bIns="0" rtlCol="0">
            <a:spAutoFit/>
          </a:bodyPr>
          <a:lstStyle/>
          <a:p>
            <a:pPr algn="ctr" defTabSz="914091"/>
            <a:r>
              <a:rPr lang="en-US" sz="1400" b="1" dirty="0" smtClean="0">
                <a:solidFill>
                  <a:srgbClr val="FFFFFF"/>
                </a:solidFill>
              </a:rPr>
              <a:t>OneNote</a:t>
            </a:r>
            <a:endParaRPr lang="en-US" sz="1400" b="1" dirty="0">
              <a:solidFill>
                <a:srgbClr val="FFFFFF"/>
              </a:solidFill>
            </a:endParaRPr>
          </a:p>
        </p:txBody>
      </p:sp>
      <p:cxnSp>
        <p:nvCxnSpPr>
          <p:cNvPr id="105" name="Straight Connector 132"/>
          <p:cNvCxnSpPr/>
          <p:nvPr/>
        </p:nvCxnSpPr>
        <p:spPr>
          <a:xfrm flipV="1">
            <a:off x="857420" y="6084686"/>
            <a:ext cx="103609" cy="289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8" name="Oval 33"/>
          <p:cNvSpPr/>
          <p:nvPr/>
        </p:nvSpPr>
        <p:spPr bwMode="auto">
          <a:xfrm>
            <a:off x="2524302" y="6057194"/>
            <a:ext cx="833681" cy="788786"/>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sp>
        <p:nvSpPr>
          <p:cNvPr id="100" name="TextBox 162"/>
          <p:cNvSpPr txBox="1"/>
          <p:nvPr/>
        </p:nvSpPr>
        <p:spPr>
          <a:xfrm>
            <a:off x="2508292" y="6337389"/>
            <a:ext cx="865699" cy="215444"/>
          </a:xfrm>
          <a:prstGeom prst="rect">
            <a:avLst/>
          </a:prstGeom>
          <a:noFill/>
        </p:spPr>
        <p:txBody>
          <a:bodyPr wrap="square" lIns="0" tIns="0" rIns="0" bIns="0" rtlCol="0">
            <a:spAutoFit/>
          </a:bodyPr>
          <a:lstStyle/>
          <a:p>
            <a:pPr algn="ctr" defTabSz="914091"/>
            <a:r>
              <a:rPr lang="en-US" sz="1400" b="1" dirty="0" smtClean="0">
                <a:solidFill>
                  <a:srgbClr val="FFFFFF"/>
                </a:solidFill>
              </a:rPr>
              <a:t>Delve</a:t>
            </a:r>
            <a:endParaRPr lang="en-US" sz="1400" b="1" dirty="0">
              <a:solidFill>
                <a:srgbClr val="FFFFFF"/>
              </a:solidFill>
            </a:endParaRPr>
          </a:p>
        </p:txBody>
      </p:sp>
      <p:cxnSp>
        <p:nvCxnSpPr>
          <p:cNvPr id="114" name="Straight Connector 26"/>
          <p:cNvCxnSpPr/>
          <p:nvPr/>
        </p:nvCxnSpPr>
        <p:spPr>
          <a:xfrm>
            <a:off x="2340411" y="6203934"/>
            <a:ext cx="244011" cy="20931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15" name="Oval 33"/>
          <p:cNvSpPr/>
          <p:nvPr/>
        </p:nvSpPr>
        <p:spPr bwMode="auto">
          <a:xfrm>
            <a:off x="9317757" y="6084686"/>
            <a:ext cx="833681" cy="788786"/>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err="1">
              <a:gradFill>
                <a:gsLst>
                  <a:gs pos="0">
                    <a:srgbClr val="FFFFFF"/>
                  </a:gs>
                  <a:gs pos="100000">
                    <a:srgbClr val="FFFFFF"/>
                  </a:gs>
                </a:gsLst>
                <a:lin ang="5400000" scaled="0"/>
              </a:gradFill>
            </a:endParaRPr>
          </a:p>
        </p:txBody>
      </p:sp>
      <p:sp>
        <p:nvSpPr>
          <p:cNvPr id="116" name="TextBox 162"/>
          <p:cNvSpPr txBox="1"/>
          <p:nvPr/>
        </p:nvSpPr>
        <p:spPr>
          <a:xfrm>
            <a:off x="9317757" y="6263635"/>
            <a:ext cx="865699" cy="430887"/>
          </a:xfrm>
          <a:prstGeom prst="rect">
            <a:avLst/>
          </a:prstGeom>
          <a:noFill/>
        </p:spPr>
        <p:txBody>
          <a:bodyPr wrap="square" lIns="0" tIns="0" rIns="0" bIns="0" rtlCol="0">
            <a:spAutoFit/>
          </a:bodyPr>
          <a:lstStyle/>
          <a:p>
            <a:pPr algn="ctr" defTabSz="914091"/>
            <a:r>
              <a:rPr lang="en-US" sz="1400" b="1" dirty="0" smtClean="0">
                <a:solidFill>
                  <a:srgbClr val="FFFFFF"/>
                </a:solidFill>
              </a:rPr>
              <a:t>App Services</a:t>
            </a:r>
            <a:endParaRPr lang="en-US" sz="1400" b="1" dirty="0">
              <a:solidFill>
                <a:srgbClr val="FFFFFF"/>
              </a:solidFill>
            </a:endParaRPr>
          </a:p>
        </p:txBody>
      </p:sp>
      <p:cxnSp>
        <p:nvCxnSpPr>
          <p:cNvPr id="117" name="Straight Connector 26"/>
          <p:cNvCxnSpPr>
            <a:stCxn id="107" idx="3"/>
            <a:endCxn id="115" idx="7"/>
          </p:cNvCxnSpPr>
          <p:nvPr/>
        </p:nvCxnSpPr>
        <p:spPr>
          <a:xfrm flipH="1">
            <a:off x="10029348" y="6097826"/>
            <a:ext cx="216643" cy="10237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913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3.xml><?xml version="1.0" encoding="utf-8"?>
<p:tagLst xmlns:a="http://schemas.openxmlformats.org/drawingml/2006/main" xmlns:r="http://schemas.openxmlformats.org/officeDocument/2006/relationships" xmlns:p="http://schemas.openxmlformats.org/presentationml/2006/main">
  <p:tag name="TIMING" val="|0.1|0.1|0.1"/>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0_DynamicsTemplate_LIGHT_16x9 v04">
  <a:themeElements>
    <a:clrScheme name="CRM">
      <a:dk1>
        <a:srgbClr val="292929"/>
      </a:dk1>
      <a:lt1>
        <a:srgbClr val="FFFFFF"/>
      </a:lt1>
      <a:dk2>
        <a:srgbClr val="00AEEF"/>
      </a:dk2>
      <a:lt2>
        <a:srgbClr val="DDDDDD"/>
      </a:lt2>
      <a:accent1>
        <a:srgbClr val="00AEEF"/>
      </a:accent1>
      <a:accent2>
        <a:srgbClr val="0071BC"/>
      </a:accent2>
      <a:accent3>
        <a:srgbClr val="00A600"/>
      </a:accent3>
      <a:accent4>
        <a:srgbClr val="8CC600"/>
      </a:accent4>
      <a:accent5>
        <a:srgbClr val="FFBE00"/>
      </a:accent5>
      <a:accent6>
        <a:srgbClr val="FF5300"/>
      </a:accent6>
      <a:hlink>
        <a:srgbClr val="00AEEF"/>
      </a:hlink>
      <a:folHlink>
        <a:srgbClr val="00AEEF"/>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TotalTime>
  <Words>3503</Words>
  <Application>Microsoft Office PowerPoint</Application>
  <PresentationFormat>Panorámica</PresentationFormat>
  <Paragraphs>567</Paragraphs>
  <Slides>78</Slides>
  <Notes>21</Notes>
  <HiddenSlides>0</HiddenSlides>
  <MMClips>0</MMClips>
  <ScaleCrop>false</ScaleCrop>
  <HeadingPairs>
    <vt:vector size="8" baseType="variant">
      <vt:variant>
        <vt:lpstr>Fuentes usadas</vt:lpstr>
      </vt:variant>
      <vt:variant>
        <vt:i4>15</vt:i4>
      </vt:variant>
      <vt:variant>
        <vt:lpstr>Tema</vt:lpstr>
      </vt:variant>
      <vt:variant>
        <vt:i4>2</vt:i4>
      </vt:variant>
      <vt:variant>
        <vt:lpstr>Servidores OLE incrustados</vt:lpstr>
      </vt:variant>
      <vt:variant>
        <vt:i4>0</vt:i4>
      </vt:variant>
      <vt:variant>
        <vt:lpstr>Títulos de diapositiva</vt:lpstr>
      </vt:variant>
      <vt:variant>
        <vt:i4>78</vt:i4>
      </vt:variant>
    </vt:vector>
  </HeadingPairs>
  <TitlesOfParts>
    <vt:vector size="95" baseType="lpstr">
      <vt:lpstr>Segoe UI</vt:lpstr>
      <vt:lpstr>Segoe Pro Light</vt:lpstr>
      <vt:lpstr>Segoe UI Light</vt:lpstr>
      <vt:lpstr>Calibri Light</vt:lpstr>
      <vt:lpstr>Calibri</vt:lpstr>
      <vt:lpstr>Consolas</vt:lpstr>
      <vt:lpstr>Segoe Pro Display Light</vt:lpstr>
      <vt:lpstr>Arial Black</vt:lpstr>
      <vt:lpstr>Lucida Grande</vt:lpstr>
      <vt:lpstr>Segoe Light</vt:lpstr>
      <vt:lpstr>Arial Unicode MS</vt:lpstr>
      <vt:lpstr>Segoe UI </vt:lpstr>
      <vt:lpstr>Rabiohead</vt:lpstr>
      <vt:lpstr>Arial</vt:lpstr>
      <vt:lpstr>Wingdings</vt:lpstr>
      <vt:lpstr>Tema de Office</vt:lpstr>
      <vt:lpstr>80_DynamicsTemplate_LIGHT_16x9 v04</vt:lpstr>
      <vt:lpstr>Presentación de PowerPoint</vt:lpstr>
      <vt:lpstr>Presentación de PowerPoint</vt:lpstr>
      <vt:lpstr>Demian Raschkovan</vt:lpstr>
      <vt:lpstr>Dynamics CRM Online y Office 365 como plataforma de productividad</vt:lpstr>
      <vt:lpstr>Dynamics CRM</vt:lpstr>
      <vt:lpstr>Presentación de PowerPoint</vt:lpstr>
      <vt:lpstr>¿Por qué Dynamics xRM como Plataforma?</vt:lpstr>
      <vt:lpstr>Creación de soluciones xRM</vt:lpstr>
      <vt:lpstr>Presentación de PowerPoint</vt:lpstr>
      <vt:lpstr>Integraciones con CRM</vt:lpstr>
      <vt:lpstr>CRM - Sharepoint</vt:lpstr>
      <vt:lpstr>Juntos mejor: CRM y SharePoint</vt:lpstr>
      <vt:lpstr>Escenarios soportados del lado servidor</vt:lpstr>
      <vt:lpstr>Nuevos escenarios soportados en Update1 (Carina – 7.1)</vt:lpstr>
      <vt:lpstr>Integración Sharepoint lado Servidor</vt:lpstr>
      <vt:lpstr>Integración Sharepoint lado Servidor</vt:lpstr>
      <vt:lpstr>Demo: CRM – Sharepoint</vt:lpstr>
      <vt:lpstr>CRM - OneNote</vt:lpstr>
      <vt:lpstr>CRM + OneNote</vt:lpstr>
      <vt:lpstr>Como se almacenan las notas</vt:lpstr>
      <vt:lpstr>Como se ven las notas en OneNote</vt:lpstr>
      <vt:lpstr>Visualización de las notas de OneNote</vt:lpstr>
      <vt:lpstr>Notas tradicionales vs. Integración con OneNote</vt:lpstr>
      <vt:lpstr>Notas tradicionales vs. Integración con OneNote</vt:lpstr>
      <vt:lpstr>Demo: CRM - OneNote</vt:lpstr>
      <vt:lpstr>CRM – Excel Online</vt:lpstr>
      <vt:lpstr>Escenarios de “Immersive Excel” en CRM 2015 Update 1 (Carina)</vt:lpstr>
      <vt:lpstr>Demo: CRM – Excel Online</vt:lpstr>
      <vt:lpstr>CRM – CRM App para Outlook</vt:lpstr>
      <vt:lpstr>CRM – Microsoft Social Engagement</vt:lpstr>
      <vt:lpstr>Introducción a Social Engagement</vt:lpstr>
      <vt:lpstr>Arquitectura: Azure</vt:lpstr>
      <vt:lpstr>Social Engagement en CRM</vt:lpstr>
      <vt:lpstr>Social Engagement en CRM</vt:lpstr>
      <vt:lpstr>Configuración Social Listening</vt:lpstr>
      <vt:lpstr>Demo: Microsoft Social Engagement</vt:lpstr>
      <vt:lpstr>CRM – Yammer</vt:lpstr>
      <vt:lpstr>Yammer</vt:lpstr>
      <vt:lpstr>Yammer Configuración en CRM</vt:lpstr>
      <vt:lpstr>Yammer en CRM</vt:lpstr>
      <vt:lpstr>CRM desde Yammer</vt:lpstr>
      <vt:lpstr>Demo: CRM - Yammer</vt:lpstr>
      <vt:lpstr>CRM – PowerBI</vt:lpstr>
      <vt:lpstr>Datos &amp; Análisis Autoservicio de BI con Office y la nube</vt:lpstr>
      <vt:lpstr>Componentes PowerBI</vt:lpstr>
      <vt:lpstr>Sales Productivity Pack</vt:lpstr>
      <vt:lpstr>PowerBI</vt:lpstr>
      <vt:lpstr>PowerBI</vt:lpstr>
      <vt:lpstr>Demo: CRM - PowerBI</vt:lpstr>
      <vt:lpstr>CRM – Skype4Business</vt:lpstr>
      <vt:lpstr>Skype4Business: Presencia y Clic 2 Call</vt:lpstr>
      <vt:lpstr>Configuración</vt:lpstr>
      <vt:lpstr>Demo: CRM – Skype4Business</vt:lpstr>
      <vt:lpstr>CRM – Exchange Online</vt:lpstr>
      <vt:lpstr>Escenarios de sincronización Exchange</vt:lpstr>
      <vt:lpstr>Creación de casos desde Emails</vt:lpstr>
      <vt:lpstr>Channel Engagement Framework</vt:lpstr>
      <vt:lpstr>¿Qué es la Sincronización del lado servidor?</vt:lpstr>
      <vt:lpstr>Folder Tracking</vt:lpstr>
      <vt:lpstr>Ejemplo Folder Tracking desde iPhone</vt:lpstr>
      <vt:lpstr>Reglas de asignación de Emails a carpetas</vt:lpstr>
      <vt:lpstr>Folder Tracking en CRM</vt:lpstr>
      <vt:lpstr>Reglas de Folder Tracking</vt:lpstr>
      <vt:lpstr>Demo: CRM – Exchange</vt:lpstr>
      <vt:lpstr>CRM – Office Groups</vt:lpstr>
      <vt:lpstr>Que son los Office Groups?</vt:lpstr>
      <vt:lpstr>Office Groups</vt:lpstr>
      <vt:lpstr>Escenario</vt:lpstr>
      <vt:lpstr>La solución</vt:lpstr>
      <vt:lpstr>Presentación de PowerPoint</vt:lpstr>
      <vt:lpstr>Demo: CRM – Office Groups</vt:lpstr>
      <vt:lpstr>CRM – Parature</vt:lpstr>
      <vt:lpstr>Búsqueda Parature KB</vt:lpstr>
      <vt:lpstr>Acciones con los resultados de búsqueda</vt:lpstr>
      <vt:lpstr>Demo: CRM – Parature</vt:lpstr>
      <vt:lpstr>Q&amp;A</vt:lpstr>
      <vt:lpstr>Demian Raschkovan</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 Porras Rodríguez</dc:creator>
  <cp:lastModifiedBy>Demian Adolfo Raschkovan</cp:lastModifiedBy>
  <cp:revision>133</cp:revision>
  <dcterms:created xsi:type="dcterms:W3CDTF">2013-08-20T12:49:39Z</dcterms:created>
  <dcterms:modified xsi:type="dcterms:W3CDTF">2015-06-07T18:34:05Z</dcterms:modified>
</cp:coreProperties>
</file>